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6" r:id="rId4"/>
    <p:sldId id="267" r:id="rId5"/>
    <p:sldId id="268" r:id="rId6"/>
    <p:sldId id="279" r:id="rId7"/>
    <p:sldId id="272" r:id="rId8"/>
    <p:sldId id="274" r:id="rId9"/>
    <p:sldId id="275" r:id="rId10"/>
    <p:sldId id="281" r:id="rId11"/>
    <p:sldId id="282" r:id="rId12"/>
    <p:sldId id="286" r:id="rId13"/>
    <p:sldId id="283" r:id="rId14"/>
    <p:sldId id="278" r:id="rId15"/>
    <p:sldId id="284" r:id="rId16"/>
    <p:sldId id="285" r:id="rId17"/>
    <p:sldId id="277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E51"/>
    <a:srgbClr val="D07229"/>
    <a:srgbClr val="5C66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28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116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B78E8B-B2C9-C744-8EAC-DD268F6CF2A3}" type="datetimeFigureOut">
              <a:rPr kumimoji="1" lang="ko-KR" altLang="en-US" smtClean="0"/>
              <a:t>2026. 8. 5.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BC5433-E185-B84E-96DC-E2D74A24C62F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331848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ko-KR" altLang="en-US" dirty="0"/>
              <a:t>대충 </a:t>
            </a:r>
            <a:r>
              <a:rPr kumimoji="1" lang="en-US" altLang="ko-KR" dirty="0"/>
              <a:t>2D square lattice</a:t>
            </a:r>
            <a:r>
              <a:rPr kumimoji="1" lang="ko-KR" altLang="en-US" dirty="0"/>
              <a:t> 위에서의</a:t>
            </a:r>
            <a:r>
              <a:rPr kumimoji="1" lang="en-US" altLang="ko-KR" dirty="0"/>
              <a:t> Ising</a:t>
            </a:r>
            <a:r>
              <a:rPr kumimoji="1" lang="ko-KR" altLang="en-US" dirty="0"/>
              <a:t>모델에 관해서 간략한 설명을 하고</a:t>
            </a:r>
            <a:r>
              <a:rPr kumimoji="1" lang="en-US" altLang="ko-KR" dirty="0"/>
              <a:t>,</a:t>
            </a:r>
            <a:r>
              <a:rPr kumimoji="1" lang="ko-KR" altLang="en-US" dirty="0"/>
              <a:t> </a:t>
            </a:r>
            <a:r>
              <a:rPr kumimoji="1" lang="en-US" altLang="ko-KR" dirty="0"/>
              <a:t>classical phase transition</a:t>
            </a:r>
            <a:r>
              <a:rPr kumimoji="1" lang="ko-KR" altLang="en-US" dirty="0" err="1"/>
              <a:t>에</a:t>
            </a:r>
            <a:r>
              <a:rPr kumimoji="1" lang="ko-KR" altLang="en-US" dirty="0"/>
              <a:t> 대해 설명을 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C5433-E185-B84E-96DC-E2D74A24C62F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581039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2DFED-FDF4-97D9-5AA2-A67A3744A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A6A09C6E-3B29-47BA-120D-4887F68BE7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6C39506-31C0-B637-C0DE-EF2EA9B0B6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dirty="0"/>
              <a:t>Frustration</a:t>
            </a:r>
            <a:r>
              <a:rPr kumimoji="1" lang="ko-KR" altLang="en-US" dirty="0"/>
              <a:t>이 발생했다면</a:t>
            </a:r>
            <a:r>
              <a:rPr kumimoji="1" lang="en-US" altLang="ko-KR" dirty="0"/>
              <a:t>,</a:t>
            </a:r>
            <a:r>
              <a:rPr kumimoji="1" lang="ko-KR" altLang="en-US" dirty="0"/>
              <a:t> </a:t>
            </a:r>
            <a:r>
              <a:rPr kumimoji="1" lang="en-US" altLang="ko-KR" dirty="0"/>
              <a:t>lattice</a:t>
            </a:r>
            <a:r>
              <a:rPr kumimoji="1" lang="ko-KR" altLang="en-US" dirty="0"/>
              <a:t> 내의</a:t>
            </a:r>
            <a:r>
              <a:rPr kumimoji="1" lang="en-US" altLang="ko-KR" dirty="0"/>
              <a:t> spin</a:t>
            </a:r>
            <a:r>
              <a:rPr kumimoji="1" lang="ko-KR" altLang="en-US" dirty="0"/>
              <a:t>들의 구성은 다음과 같이 주어질 것이다</a:t>
            </a:r>
            <a:r>
              <a:rPr kumimoji="1" lang="en-US" altLang="ko-KR" dirty="0"/>
              <a:t>.</a:t>
            </a:r>
            <a:r>
              <a:rPr kumimoji="1" lang="ko-KR" altLang="en-US" dirty="0"/>
              <a:t> 즉 </a:t>
            </a:r>
            <a:endParaRPr kumimoji="1" lang="en-US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9389972-CF79-0E61-E1F3-3D19A62878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C5433-E185-B84E-96DC-E2D74A24C62F}" type="slidenum">
              <a:rPr kumimoji="1" lang="ko-KR" altLang="en-US" smtClean="0"/>
              <a:t>11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463921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BE436-0534-7B1E-28F3-D2BBAAB0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A499557-B532-2682-2B10-AEB181BB3F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30F3B173-7D7B-D25C-1E28-5BF849C3CF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dirty="0"/>
              <a:t>Frustration</a:t>
            </a:r>
            <a:r>
              <a:rPr kumimoji="1" lang="ko-KR" altLang="en-US" dirty="0"/>
              <a:t>이 발생했다면</a:t>
            </a:r>
            <a:r>
              <a:rPr kumimoji="1" lang="en-US" altLang="ko-KR" dirty="0"/>
              <a:t>,</a:t>
            </a:r>
            <a:r>
              <a:rPr kumimoji="1" lang="ko-KR" altLang="en-US" dirty="0"/>
              <a:t> </a:t>
            </a:r>
            <a:r>
              <a:rPr kumimoji="1" lang="en-US" altLang="ko-KR" dirty="0"/>
              <a:t>lattice</a:t>
            </a:r>
            <a:r>
              <a:rPr kumimoji="1" lang="ko-KR" altLang="en-US" dirty="0"/>
              <a:t> 내의</a:t>
            </a:r>
            <a:r>
              <a:rPr kumimoji="1" lang="en-US" altLang="ko-KR" dirty="0"/>
              <a:t> spin</a:t>
            </a:r>
            <a:r>
              <a:rPr kumimoji="1" lang="ko-KR" altLang="en-US" dirty="0"/>
              <a:t>들의 구성은 다음과 같이 주어질 것이다</a:t>
            </a:r>
            <a:r>
              <a:rPr kumimoji="1" lang="en-US" altLang="ko-KR" dirty="0"/>
              <a:t>.</a:t>
            </a:r>
            <a:r>
              <a:rPr kumimoji="1" lang="ko-KR" altLang="en-US" dirty="0"/>
              <a:t> 즉 </a:t>
            </a:r>
            <a:endParaRPr kumimoji="1" lang="en-US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7CF224F-DB7F-4E5F-FFFA-566EA94EC7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C5433-E185-B84E-96DC-E2D74A24C62F}" type="slidenum">
              <a:rPr kumimoji="1" lang="ko-KR" altLang="en-US" smtClean="0"/>
              <a:t>12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393850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FAF63-F75D-5FB9-44A6-4EAF0A552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698C1D0-34A8-9AAC-605D-05F1CAECF2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56801F0-9743-3DA8-918A-8575408BB2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dirty="0"/>
              <a:t>Frustration</a:t>
            </a:r>
            <a:r>
              <a:rPr kumimoji="1" lang="ko-KR" altLang="en-US" dirty="0"/>
              <a:t>이 발생했다면</a:t>
            </a:r>
            <a:r>
              <a:rPr kumimoji="1" lang="en-US" altLang="ko-KR" dirty="0"/>
              <a:t>,</a:t>
            </a:r>
            <a:r>
              <a:rPr kumimoji="1" lang="ko-KR" altLang="en-US" dirty="0"/>
              <a:t> </a:t>
            </a:r>
            <a:r>
              <a:rPr kumimoji="1" lang="en-US" altLang="ko-KR" dirty="0"/>
              <a:t>lattice</a:t>
            </a:r>
            <a:r>
              <a:rPr kumimoji="1" lang="ko-KR" altLang="en-US" dirty="0"/>
              <a:t> 내의</a:t>
            </a:r>
            <a:r>
              <a:rPr kumimoji="1" lang="en-US" altLang="ko-KR" dirty="0"/>
              <a:t> spin</a:t>
            </a:r>
            <a:r>
              <a:rPr kumimoji="1" lang="ko-KR" altLang="en-US" dirty="0"/>
              <a:t>들의 구성은 다음과 같이 주어질 것이다</a:t>
            </a:r>
            <a:r>
              <a:rPr kumimoji="1" lang="en-US" altLang="ko-KR" dirty="0"/>
              <a:t>.</a:t>
            </a:r>
            <a:r>
              <a:rPr kumimoji="1" lang="ko-KR" altLang="en-US" dirty="0"/>
              <a:t> 즉 </a:t>
            </a:r>
            <a:endParaRPr kumimoji="1" lang="en-US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F02C621-357C-F296-AEDF-B221431A6D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C5433-E185-B84E-96DC-E2D74A24C62F}" type="slidenum">
              <a:rPr kumimoji="1" lang="ko-KR" altLang="en-US" smtClean="0"/>
              <a:t>13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78303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dirty="0"/>
              <a:t>2D Triangular lattice</a:t>
            </a:r>
            <a:r>
              <a:rPr kumimoji="1" lang="ko-KR" altLang="en-US" dirty="0"/>
              <a:t>에서는 </a:t>
            </a:r>
            <a:r>
              <a:rPr kumimoji="1" lang="en-US" altLang="ko-KR" dirty="0"/>
              <a:t>square</a:t>
            </a:r>
            <a:r>
              <a:rPr kumimoji="1" lang="ko-KR" altLang="en-US" dirty="0"/>
              <a:t>에서 썼던걸 그대로 쓰기에 좋진 않다</a:t>
            </a:r>
            <a:r>
              <a:rPr kumimoji="1" lang="en-US" altLang="ko-KR" dirty="0"/>
              <a:t>.</a:t>
            </a:r>
            <a:r>
              <a:rPr kumimoji="1" lang="ko-KR" altLang="en-US" dirty="0"/>
              <a:t> </a:t>
            </a:r>
            <a:r>
              <a:rPr kumimoji="1" lang="en-US" altLang="ko-KR" dirty="0"/>
              <a:t>(order parameter</a:t>
            </a:r>
            <a:r>
              <a:rPr kumimoji="1" lang="ko-KR" altLang="en-US" dirty="0"/>
              <a:t>는 </a:t>
            </a:r>
            <a:r>
              <a:rPr kumimoji="1" lang="en-US" altLang="ko-KR" dirty="0"/>
              <a:t>0</a:t>
            </a:r>
            <a:r>
              <a:rPr kumimoji="1" lang="ko-KR" altLang="en-US" dirty="0"/>
              <a:t> 아니면 </a:t>
            </a:r>
            <a:r>
              <a:rPr kumimoji="1" lang="en-US" altLang="ko-KR" dirty="0"/>
              <a:t>1</a:t>
            </a:r>
            <a:r>
              <a:rPr kumimoji="1" lang="ko-KR" altLang="en-US" dirty="0"/>
              <a:t>로 </a:t>
            </a:r>
            <a:r>
              <a:rPr kumimoji="1" lang="ko-KR" altLang="en-US" dirty="0" err="1"/>
              <a:t>정의되는게</a:t>
            </a:r>
            <a:r>
              <a:rPr kumimoji="1" lang="ko-KR" altLang="en-US" dirty="0"/>
              <a:t> </a:t>
            </a:r>
            <a:r>
              <a:rPr kumimoji="1" lang="ko-KR" altLang="en-US" dirty="0" err="1"/>
              <a:t>좋기때문</a:t>
            </a:r>
            <a:r>
              <a:rPr kumimoji="1" lang="en-US" altLang="ko-KR" dirty="0"/>
              <a:t>,</a:t>
            </a:r>
            <a:r>
              <a:rPr kumimoji="1" lang="ko-KR" altLang="en-US" dirty="0"/>
              <a:t> 그러나 여기서는 </a:t>
            </a:r>
            <a:r>
              <a:rPr kumimoji="1" lang="en-US" altLang="ko-KR" dirty="0"/>
              <a:t>1/3</a:t>
            </a:r>
            <a:r>
              <a:rPr kumimoji="1" lang="ko-KR" altLang="en-US" dirty="0"/>
              <a:t> 또는 </a:t>
            </a:r>
            <a:r>
              <a:rPr kumimoji="1" lang="en-US" altLang="ko-KR" dirty="0"/>
              <a:t>1</a:t>
            </a:r>
            <a:r>
              <a:rPr kumimoji="1" lang="ko-KR" altLang="en-US" dirty="0"/>
              <a:t>이 됨</a:t>
            </a:r>
            <a:r>
              <a:rPr kumimoji="1" lang="en-US" altLang="ko-KR" dirty="0"/>
              <a:t>)</a:t>
            </a:r>
          </a:p>
          <a:p>
            <a:r>
              <a:rPr kumimoji="1" lang="ko-KR" altLang="en-US" dirty="0"/>
              <a:t>그 이유는</a:t>
            </a:r>
            <a:r>
              <a:rPr kumimoji="1" lang="en-US" altLang="ko-KR" dirty="0"/>
              <a:t> frustration</a:t>
            </a:r>
            <a:r>
              <a:rPr kumimoji="1" lang="ko-KR" altLang="en-US" dirty="0" err="1"/>
              <a:t>떄문이다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C5433-E185-B84E-96DC-E2D74A24C62F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2863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ko-KR" altLang="en-US" dirty="0"/>
              <a:t>이번 문제에서 다룰</a:t>
            </a:r>
            <a:r>
              <a:rPr kumimoji="1" lang="en-US" altLang="ko-KR" dirty="0"/>
              <a:t> system</a:t>
            </a:r>
            <a:r>
              <a:rPr kumimoji="1" lang="ko-KR" altLang="en-US" dirty="0"/>
              <a:t>의 </a:t>
            </a:r>
            <a:r>
              <a:rPr kumimoji="1" lang="ko-KR" altLang="en-US" dirty="0" err="1"/>
              <a:t>해밀토니안은</a:t>
            </a:r>
            <a:r>
              <a:rPr kumimoji="1" lang="ko-KR" altLang="en-US" dirty="0"/>
              <a:t> 다음과 같이 주어진다</a:t>
            </a:r>
            <a:r>
              <a:rPr kumimoji="1" lang="en-US" altLang="ko-KR" dirty="0"/>
              <a:t>.</a:t>
            </a:r>
            <a:r>
              <a:rPr kumimoji="1" lang="ko-KR" altLang="en-US" dirty="0"/>
              <a:t> </a:t>
            </a:r>
            <a:r>
              <a:rPr kumimoji="1" lang="en-US" altLang="ko-KR" dirty="0"/>
              <a:t>Ising model</a:t>
            </a:r>
            <a:r>
              <a:rPr kumimoji="1" lang="ko-KR" altLang="en-US" dirty="0"/>
              <a:t>과 크게 </a:t>
            </a:r>
            <a:r>
              <a:rPr kumimoji="1" lang="ko-KR" altLang="en-US" dirty="0" err="1"/>
              <a:t>다를건</a:t>
            </a:r>
            <a:r>
              <a:rPr kumimoji="1" lang="ko-KR" altLang="en-US" dirty="0"/>
              <a:t> 없지만 </a:t>
            </a:r>
            <a:r>
              <a:rPr kumimoji="1" lang="en-US" altLang="ko-KR" dirty="0"/>
              <a:t>transverse field \</a:t>
            </a:r>
            <a:r>
              <a:rPr kumimoji="1" lang="en-US" altLang="ko-KR" dirty="0" err="1"/>
              <a:t>sigma^x</a:t>
            </a:r>
            <a:r>
              <a:rPr kumimoji="1" lang="ko-KR" altLang="en-US" dirty="0"/>
              <a:t>가 있다</a:t>
            </a:r>
            <a:r>
              <a:rPr kumimoji="1" lang="en-US" altLang="ko-KR" dirty="0"/>
              <a:t>.</a:t>
            </a:r>
            <a:r>
              <a:rPr kumimoji="1" lang="ko-KR" altLang="en-US" dirty="0"/>
              <a:t> 이 </a:t>
            </a:r>
            <a:r>
              <a:rPr kumimoji="1" lang="en-US" altLang="ko-KR" dirty="0"/>
              <a:t>field</a:t>
            </a:r>
            <a:r>
              <a:rPr kumimoji="1" lang="ko-KR" altLang="en-US" dirty="0"/>
              <a:t>가 </a:t>
            </a:r>
            <a:r>
              <a:rPr kumimoji="1" lang="en-US" altLang="ko-KR" dirty="0"/>
              <a:t>quantum fluctuation</a:t>
            </a:r>
            <a:r>
              <a:rPr kumimoji="1" lang="ko-KR" altLang="en-US" dirty="0"/>
              <a:t> 역할을 하며</a:t>
            </a:r>
            <a:r>
              <a:rPr kumimoji="1" lang="en-US" altLang="ko-KR" dirty="0"/>
              <a:t>,</a:t>
            </a:r>
            <a:r>
              <a:rPr kumimoji="1" lang="ko-KR" altLang="en-US" dirty="0"/>
              <a:t> 온도가 </a:t>
            </a:r>
            <a:r>
              <a:rPr kumimoji="1" lang="en-US" altLang="ko-KR" dirty="0"/>
              <a:t>0K</a:t>
            </a:r>
            <a:r>
              <a:rPr kumimoji="1" lang="ko-KR" altLang="en-US" dirty="0"/>
              <a:t>에서도 </a:t>
            </a:r>
            <a:r>
              <a:rPr kumimoji="1" lang="en-US" altLang="ko-KR" dirty="0"/>
              <a:t>transition</a:t>
            </a:r>
            <a:r>
              <a:rPr kumimoji="1" lang="ko-KR" altLang="en-US" dirty="0"/>
              <a:t>이 발생할 수 있다</a:t>
            </a:r>
            <a:r>
              <a:rPr kumimoji="1" lang="en-US" altLang="ko-KR" dirty="0"/>
              <a:t>.</a:t>
            </a:r>
            <a:r>
              <a:rPr kumimoji="1" lang="ko-KR" altLang="en-US" dirty="0"/>
              <a:t> 이러한 </a:t>
            </a:r>
            <a:r>
              <a:rPr kumimoji="1" lang="en-US" altLang="ko-KR" dirty="0"/>
              <a:t>transition</a:t>
            </a:r>
            <a:r>
              <a:rPr kumimoji="1" lang="ko-KR" altLang="en-US" dirty="0"/>
              <a:t>을</a:t>
            </a:r>
            <a:r>
              <a:rPr kumimoji="1" lang="en-US" altLang="ko-KR" dirty="0"/>
              <a:t> quantum phase transition</a:t>
            </a:r>
            <a:r>
              <a:rPr kumimoji="1" lang="ko-KR" altLang="en-US" dirty="0"/>
              <a:t>이라 부른다</a:t>
            </a:r>
            <a:r>
              <a:rPr kumimoji="1" lang="en-US" altLang="ko-KR" dirty="0"/>
              <a:t>.</a:t>
            </a:r>
            <a:r>
              <a:rPr kumimoji="1" lang="ko-KR" altLang="en-US" dirty="0"/>
              <a:t> </a:t>
            </a:r>
            <a:r>
              <a:rPr kumimoji="1" lang="en-US" altLang="ko-KR" dirty="0"/>
              <a:t>Classical</a:t>
            </a:r>
            <a:r>
              <a:rPr kumimoji="1" lang="ko-KR" altLang="en-US" dirty="0"/>
              <a:t>한 문제와 다른 점은</a:t>
            </a:r>
            <a:r>
              <a:rPr kumimoji="1" lang="en-US" altLang="ko-KR" dirty="0"/>
              <a:t>,</a:t>
            </a:r>
            <a:r>
              <a:rPr kumimoji="1" lang="ko-KR" altLang="en-US" dirty="0"/>
              <a:t> </a:t>
            </a:r>
            <a:r>
              <a:rPr kumimoji="1" lang="en-US" altLang="ko-KR" dirty="0"/>
              <a:t>control parameter</a:t>
            </a:r>
            <a:r>
              <a:rPr kumimoji="1" lang="ko-KR" altLang="en-US" dirty="0"/>
              <a:t>가 온도 외의 </a:t>
            </a:r>
            <a:r>
              <a:rPr kumimoji="1" lang="en-US" altLang="ko-KR" dirty="0"/>
              <a:t>parameter</a:t>
            </a:r>
            <a:r>
              <a:rPr kumimoji="1" lang="ko-KR" altLang="en-US" dirty="0"/>
              <a:t>가 될 수 있다는 것이다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C5433-E185-B84E-96DC-E2D74A24C62F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087452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ko-KR" altLang="en-US" dirty="0"/>
              <a:t>이 시스템을 이해하기 위해서 우리는 중성원자 기반 </a:t>
            </a:r>
            <a:r>
              <a:rPr kumimoji="1" lang="en-US" altLang="ko-KR" dirty="0"/>
              <a:t>QPU</a:t>
            </a:r>
            <a:r>
              <a:rPr kumimoji="1" lang="ko-KR" altLang="en-US" dirty="0" err="1"/>
              <a:t>를</a:t>
            </a:r>
            <a:r>
              <a:rPr kumimoji="1" lang="ko-KR" altLang="en-US" dirty="0"/>
              <a:t> 사용한다</a:t>
            </a:r>
            <a:r>
              <a:rPr kumimoji="1" lang="en-US" altLang="ko-KR" dirty="0"/>
              <a:t>.</a:t>
            </a:r>
            <a:r>
              <a:rPr kumimoji="1" lang="ko-KR" altLang="en-US" dirty="0"/>
              <a:t> 따라서 주어진 시스템의 </a:t>
            </a:r>
            <a:r>
              <a:rPr kumimoji="1" lang="ko-KR" altLang="en-US" dirty="0" err="1"/>
              <a:t>해밀토니안을</a:t>
            </a:r>
            <a:r>
              <a:rPr kumimoji="1" lang="ko-KR" altLang="en-US" dirty="0"/>
              <a:t> </a:t>
            </a:r>
            <a:r>
              <a:rPr kumimoji="1" lang="en-US" altLang="ko-KR" dirty="0"/>
              <a:t>Rydberg </a:t>
            </a:r>
            <a:r>
              <a:rPr kumimoji="1" lang="ko-KR" altLang="en-US" dirty="0"/>
              <a:t>원자 시스템의 </a:t>
            </a:r>
            <a:r>
              <a:rPr kumimoji="1" lang="ko-KR" altLang="en-US" dirty="0" err="1"/>
              <a:t>해밀토니안으로</a:t>
            </a:r>
            <a:r>
              <a:rPr kumimoji="1" lang="ko-KR" altLang="en-US" dirty="0"/>
              <a:t> </a:t>
            </a:r>
            <a:r>
              <a:rPr kumimoji="1" lang="ko-KR" altLang="en-US" dirty="0" err="1"/>
              <a:t>치환해줘야한다</a:t>
            </a:r>
            <a:r>
              <a:rPr kumimoji="1" lang="en-US" altLang="ko-KR" dirty="0"/>
              <a:t>.</a:t>
            </a:r>
            <a:r>
              <a:rPr kumimoji="1" lang="ko-KR" altLang="en-US" dirty="0"/>
              <a:t> 치환은 다음과 같이 주어진다</a:t>
            </a:r>
            <a:r>
              <a:rPr kumimoji="1" lang="en-US" altLang="ko-KR" dirty="0"/>
              <a:t>.</a:t>
            </a:r>
          </a:p>
          <a:p>
            <a:r>
              <a:rPr kumimoji="1" lang="en-US" altLang="ko-KR" dirty="0"/>
              <a:t>Microscopic Hamiltonian</a:t>
            </a:r>
            <a:r>
              <a:rPr kumimoji="1" lang="ko-KR" altLang="en-US" dirty="0"/>
              <a:t>에서는 </a:t>
            </a:r>
            <a:r>
              <a:rPr kumimoji="1" lang="en-US" altLang="ko-KR" dirty="0"/>
              <a:t>interaction</a:t>
            </a:r>
            <a:r>
              <a:rPr kumimoji="1" lang="ko-KR" altLang="en-US" dirty="0"/>
              <a:t> 범위가</a:t>
            </a:r>
            <a:r>
              <a:rPr kumimoji="1" lang="en-US" altLang="ko-KR" dirty="0"/>
              <a:t> explicit</a:t>
            </a:r>
            <a:r>
              <a:rPr kumimoji="1" lang="ko-KR" altLang="en-US" dirty="0"/>
              <a:t>하다</a:t>
            </a:r>
            <a:r>
              <a:rPr kumimoji="1" lang="en-US" altLang="ko-KR" dirty="0"/>
              <a:t>.</a:t>
            </a:r>
            <a:r>
              <a:rPr kumimoji="1" lang="ko-KR" altLang="en-US" dirty="0"/>
              <a:t> 그러나 </a:t>
            </a:r>
            <a:r>
              <a:rPr kumimoji="1" lang="en-US" altLang="ko-KR" dirty="0"/>
              <a:t>Rydberg </a:t>
            </a:r>
            <a:r>
              <a:rPr kumimoji="1" lang="ko-KR" altLang="en-US" dirty="0"/>
              <a:t>원자 시스템은 그렇지 않다</a:t>
            </a:r>
            <a:r>
              <a:rPr kumimoji="1" lang="en-US" altLang="ko-KR" dirty="0"/>
              <a:t>.</a:t>
            </a:r>
            <a:r>
              <a:rPr kumimoji="1" lang="ko-KR" altLang="en-US" dirty="0"/>
              <a:t> 유효한 범위 내에 있는 모든 원자가 </a:t>
            </a:r>
            <a:r>
              <a:rPr kumimoji="1" lang="en-US" altLang="ko-KR" dirty="0"/>
              <a:t>interaction</a:t>
            </a:r>
            <a:r>
              <a:rPr kumimoji="1" lang="ko-KR" altLang="en-US" dirty="0"/>
              <a:t>한다</a:t>
            </a:r>
            <a:r>
              <a:rPr kumimoji="1" lang="en-US" altLang="ko-KR" dirty="0"/>
              <a:t>.</a:t>
            </a:r>
            <a:r>
              <a:rPr kumimoji="1" lang="ko-KR" altLang="en-US" dirty="0"/>
              <a:t> 따라서 이를 잘 컨트롤 해주는 것이 핵심이다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C5433-E185-B84E-96DC-E2D74A24C62F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0974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CD812-BA3B-FBA6-AE73-14DA2561D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68807657-6355-5AC3-CFBC-FD35368202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67E11DB-D43F-4525-DC19-BFEA884C59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ko-KR" altLang="en-US" dirty="0"/>
              <a:t>이 시스템을 이해하기 위해서 우리는 중성원자 기반 </a:t>
            </a:r>
            <a:r>
              <a:rPr kumimoji="1" lang="en-US" altLang="ko-KR" dirty="0"/>
              <a:t>QPU</a:t>
            </a:r>
            <a:r>
              <a:rPr kumimoji="1" lang="ko-KR" altLang="en-US" dirty="0" err="1"/>
              <a:t>를</a:t>
            </a:r>
            <a:r>
              <a:rPr kumimoji="1" lang="ko-KR" altLang="en-US" dirty="0"/>
              <a:t> 사용한다</a:t>
            </a:r>
            <a:r>
              <a:rPr kumimoji="1" lang="en-US" altLang="ko-KR" dirty="0"/>
              <a:t>.</a:t>
            </a:r>
            <a:r>
              <a:rPr kumimoji="1" lang="ko-KR" altLang="en-US" dirty="0"/>
              <a:t> 따라서 주어진 시스템의 </a:t>
            </a:r>
            <a:r>
              <a:rPr kumimoji="1" lang="ko-KR" altLang="en-US" dirty="0" err="1"/>
              <a:t>해밀토니안을</a:t>
            </a:r>
            <a:r>
              <a:rPr kumimoji="1" lang="ko-KR" altLang="en-US" dirty="0"/>
              <a:t> </a:t>
            </a:r>
            <a:r>
              <a:rPr kumimoji="1" lang="en-US" altLang="ko-KR" dirty="0"/>
              <a:t>Rydberg </a:t>
            </a:r>
            <a:r>
              <a:rPr kumimoji="1" lang="ko-KR" altLang="en-US" dirty="0"/>
              <a:t>원자 시스템의 </a:t>
            </a:r>
            <a:r>
              <a:rPr kumimoji="1" lang="ko-KR" altLang="en-US" dirty="0" err="1"/>
              <a:t>해밀토니안으로</a:t>
            </a:r>
            <a:r>
              <a:rPr kumimoji="1" lang="ko-KR" altLang="en-US" dirty="0"/>
              <a:t> </a:t>
            </a:r>
            <a:r>
              <a:rPr kumimoji="1" lang="ko-KR" altLang="en-US" dirty="0" err="1"/>
              <a:t>치환해줘야한다</a:t>
            </a:r>
            <a:r>
              <a:rPr kumimoji="1" lang="en-US" altLang="ko-KR" dirty="0"/>
              <a:t>.</a:t>
            </a:r>
            <a:r>
              <a:rPr kumimoji="1" lang="ko-KR" altLang="en-US" dirty="0"/>
              <a:t> 치환은 다음과 같이 주어진다</a:t>
            </a:r>
            <a:r>
              <a:rPr kumimoji="1" lang="en-US" altLang="ko-KR" dirty="0"/>
              <a:t>.</a:t>
            </a:r>
          </a:p>
          <a:p>
            <a:r>
              <a:rPr kumimoji="1" lang="en-US" altLang="ko-KR" dirty="0"/>
              <a:t>Microscopic Hamiltonian</a:t>
            </a:r>
            <a:r>
              <a:rPr kumimoji="1" lang="ko-KR" altLang="en-US" dirty="0"/>
              <a:t>에서는 </a:t>
            </a:r>
            <a:r>
              <a:rPr kumimoji="1" lang="en-US" altLang="ko-KR" dirty="0"/>
              <a:t>interaction</a:t>
            </a:r>
            <a:r>
              <a:rPr kumimoji="1" lang="ko-KR" altLang="en-US" dirty="0"/>
              <a:t> 범위가</a:t>
            </a:r>
            <a:r>
              <a:rPr kumimoji="1" lang="en-US" altLang="ko-KR" dirty="0"/>
              <a:t> explicit</a:t>
            </a:r>
            <a:r>
              <a:rPr kumimoji="1" lang="ko-KR" altLang="en-US" dirty="0"/>
              <a:t>하다</a:t>
            </a:r>
            <a:r>
              <a:rPr kumimoji="1" lang="en-US" altLang="ko-KR" dirty="0"/>
              <a:t>.</a:t>
            </a:r>
            <a:r>
              <a:rPr kumimoji="1" lang="ko-KR" altLang="en-US" dirty="0"/>
              <a:t> 그러나 </a:t>
            </a:r>
            <a:r>
              <a:rPr kumimoji="1" lang="en-US" altLang="ko-KR" dirty="0"/>
              <a:t>Rydberg </a:t>
            </a:r>
            <a:r>
              <a:rPr kumimoji="1" lang="ko-KR" altLang="en-US" dirty="0"/>
              <a:t>원자 시스템은 그렇지 않다</a:t>
            </a:r>
            <a:r>
              <a:rPr kumimoji="1" lang="en-US" altLang="ko-KR" dirty="0"/>
              <a:t>.</a:t>
            </a:r>
            <a:r>
              <a:rPr kumimoji="1" lang="ko-KR" altLang="en-US" dirty="0"/>
              <a:t> 유효한 범위 내에 있는 모든 원자가 </a:t>
            </a:r>
            <a:r>
              <a:rPr kumimoji="1" lang="en-US" altLang="ko-KR" dirty="0"/>
              <a:t>interaction</a:t>
            </a:r>
            <a:r>
              <a:rPr kumimoji="1" lang="ko-KR" altLang="en-US" dirty="0"/>
              <a:t>한다</a:t>
            </a:r>
            <a:r>
              <a:rPr kumimoji="1" lang="en-US" altLang="ko-KR" dirty="0"/>
              <a:t>.</a:t>
            </a:r>
            <a:r>
              <a:rPr kumimoji="1" lang="ko-KR" altLang="en-US" dirty="0"/>
              <a:t> 따라서 이를 잘 컨트롤 해주는 것이 핵심이다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C304E2D-0E2D-4958-E79D-92D8BFE913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C5433-E185-B84E-96DC-E2D74A24C62F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346556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F0AEB-2B58-DA9B-5F31-5DA4C3DC0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05BD9CA5-03A8-EC08-2D64-2E27C4996C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2075564D-6738-9065-3B31-5A7B116265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ko-KR" altLang="en-US" dirty="0"/>
              <a:t>이 시스템의 </a:t>
            </a:r>
            <a:r>
              <a:rPr kumimoji="1" lang="en-US" altLang="ko-KR" dirty="0"/>
              <a:t>phase transition</a:t>
            </a:r>
            <a:r>
              <a:rPr kumimoji="1" lang="ko-KR" altLang="en-US" dirty="0"/>
              <a:t>을 관찰하기 위해</a:t>
            </a:r>
            <a:r>
              <a:rPr kumimoji="1" lang="en-US" altLang="ko-KR" dirty="0"/>
              <a:t>,</a:t>
            </a:r>
            <a:r>
              <a:rPr kumimoji="1" lang="ko-KR" altLang="en-US" dirty="0"/>
              <a:t> 다음과 같은 관측량을 정의합니다</a:t>
            </a:r>
            <a:r>
              <a:rPr kumimoji="1" lang="en-US" altLang="ko-KR" dirty="0"/>
              <a:t>.</a:t>
            </a:r>
            <a:r>
              <a:rPr kumimoji="1" lang="ko-KR" altLang="en-US" dirty="0"/>
              <a:t> 먼저 </a:t>
            </a:r>
            <a:r>
              <a:rPr kumimoji="1" lang="en-US" altLang="ko-KR" dirty="0"/>
              <a:t>order parameter</a:t>
            </a:r>
            <a:r>
              <a:rPr kumimoji="1" lang="ko-KR" altLang="en-US" dirty="0" err="1"/>
              <a:t>를</a:t>
            </a:r>
            <a:r>
              <a:rPr kumimoji="1" lang="ko-KR" altLang="en-US" dirty="0"/>
              <a:t> 다음과 같이 정의합니다</a:t>
            </a:r>
            <a:r>
              <a:rPr kumimoji="1" lang="en-US" altLang="ko-KR" dirty="0"/>
              <a:t>.</a:t>
            </a:r>
            <a:r>
              <a:rPr kumimoji="1" lang="ko-KR" altLang="en-US" dirty="0"/>
              <a:t> 앞선 </a:t>
            </a:r>
            <a:r>
              <a:rPr kumimoji="1" lang="en-US" altLang="ko-KR" dirty="0"/>
              <a:t>triangular lattice</a:t>
            </a:r>
            <a:r>
              <a:rPr kumimoji="1" lang="ko-KR" altLang="en-US" dirty="0"/>
              <a:t>에서의 </a:t>
            </a:r>
            <a:r>
              <a:rPr kumimoji="1" lang="en-US" altLang="ko-KR" dirty="0"/>
              <a:t>classical </a:t>
            </a:r>
            <a:r>
              <a:rPr kumimoji="1" lang="en-US" altLang="ko-KR" dirty="0" err="1"/>
              <a:t>ising</a:t>
            </a:r>
            <a:r>
              <a:rPr kumimoji="1" lang="en-US" altLang="ko-KR" dirty="0"/>
              <a:t> model</a:t>
            </a:r>
            <a:r>
              <a:rPr kumimoji="1" lang="ko-KR" altLang="en-US" dirty="0"/>
              <a:t> 결과에 따르면</a:t>
            </a:r>
            <a:r>
              <a:rPr kumimoji="1" lang="en-US" altLang="ko-KR" dirty="0"/>
              <a:t>,</a:t>
            </a:r>
            <a:r>
              <a:rPr kumimoji="1" lang="ko-KR" altLang="en-US" dirty="0"/>
              <a:t> </a:t>
            </a:r>
            <a:r>
              <a:rPr kumimoji="1" lang="en-US" altLang="ko-KR" dirty="0" err="1"/>
              <a:t>M^z</a:t>
            </a:r>
            <a:r>
              <a:rPr kumimoji="1" lang="ko-KR" altLang="en-US" dirty="0"/>
              <a:t> 값이 변할 것이다</a:t>
            </a:r>
            <a:r>
              <a:rPr kumimoji="1" lang="en-US" altLang="ko-KR" dirty="0"/>
              <a:t>.</a:t>
            </a:r>
          </a:p>
          <a:p>
            <a:r>
              <a:rPr kumimoji="1" lang="ko-KR" altLang="en-US" dirty="0"/>
              <a:t>이때 </a:t>
            </a:r>
            <a:r>
              <a:rPr kumimoji="1" lang="en-US" altLang="ko-KR" dirty="0"/>
              <a:t>critical point</a:t>
            </a:r>
            <a:r>
              <a:rPr kumimoji="1" lang="ko-KR" altLang="en-US" dirty="0" err="1"/>
              <a:t>를</a:t>
            </a:r>
            <a:r>
              <a:rPr kumimoji="1" lang="ko-KR" altLang="en-US" dirty="0"/>
              <a:t> </a:t>
            </a:r>
            <a:r>
              <a:rPr kumimoji="1" lang="en-US" altLang="ko-KR" dirty="0"/>
              <a:t>\</a:t>
            </a:r>
            <a:r>
              <a:rPr kumimoji="1" lang="en-US" altLang="ko-KR" dirty="0" err="1"/>
              <a:t>Delta_z^q</a:t>
            </a:r>
            <a:r>
              <a:rPr kumimoji="1" lang="ko-KR" altLang="en-US" dirty="0"/>
              <a:t>로 정의한다</a:t>
            </a:r>
            <a:r>
              <a:rPr kumimoji="1" lang="en-US" altLang="ko-KR" dirty="0"/>
              <a:t>.</a:t>
            </a:r>
            <a:r>
              <a:rPr kumimoji="1" lang="ko-KR" altLang="en-US" dirty="0"/>
              <a:t> </a:t>
            </a:r>
            <a:r>
              <a:rPr kumimoji="1" lang="en-US" altLang="ko-KR" dirty="0"/>
              <a:t>Critical point</a:t>
            </a:r>
            <a:r>
              <a:rPr kumimoji="1" lang="ko-KR" altLang="en-US" dirty="0" err="1"/>
              <a:t>를</a:t>
            </a:r>
            <a:r>
              <a:rPr kumimoji="1" lang="ko-KR" altLang="en-US" dirty="0"/>
              <a:t> 찾기 위해 </a:t>
            </a:r>
            <a:r>
              <a:rPr kumimoji="1" lang="en-US" altLang="ko-KR" dirty="0"/>
              <a:t>susceptibility</a:t>
            </a:r>
            <a:r>
              <a:rPr kumimoji="1" lang="ko-KR" altLang="en-US" dirty="0" err="1"/>
              <a:t>를</a:t>
            </a:r>
            <a:r>
              <a:rPr kumimoji="1" lang="ko-KR" altLang="en-US" dirty="0"/>
              <a:t> 계산하여</a:t>
            </a:r>
            <a:r>
              <a:rPr kumimoji="1" lang="en-US" altLang="ko-KR" dirty="0"/>
              <a:t>,</a:t>
            </a:r>
            <a:r>
              <a:rPr kumimoji="1" lang="ko-KR" altLang="en-US" dirty="0"/>
              <a:t> </a:t>
            </a:r>
            <a:r>
              <a:rPr kumimoji="1" lang="en-US" altLang="ko-KR" dirty="0"/>
              <a:t>susceptibility</a:t>
            </a:r>
            <a:r>
              <a:rPr kumimoji="1" lang="ko-KR" altLang="en-US" dirty="0"/>
              <a:t>가 발산하는 곳을 </a:t>
            </a:r>
            <a:r>
              <a:rPr kumimoji="1" lang="ko-KR" altLang="en-US" dirty="0" err="1"/>
              <a:t>찾는것이</a:t>
            </a:r>
            <a:r>
              <a:rPr kumimoji="1" lang="ko-KR" altLang="en-US" dirty="0"/>
              <a:t> </a:t>
            </a:r>
            <a:r>
              <a:rPr kumimoji="1" lang="en-US" altLang="ko-KR" dirty="0"/>
              <a:t>phase transition</a:t>
            </a:r>
            <a:r>
              <a:rPr kumimoji="1" lang="ko-KR" altLang="en-US" dirty="0"/>
              <a:t>을 찾는 일반적인 방법론이다</a:t>
            </a:r>
            <a:r>
              <a:rPr kumimoji="1" lang="en-US" altLang="ko-KR" dirty="0"/>
              <a:t>.</a:t>
            </a:r>
            <a:r>
              <a:rPr kumimoji="1" lang="ko-KR" altLang="en-US" dirty="0"/>
              <a:t> 그러나 현재 시스템에서는 이 </a:t>
            </a:r>
            <a:r>
              <a:rPr kumimoji="1" lang="en-US" altLang="ko-KR" dirty="0"/>
              <a:t>susceptibility</a:t>
            </a:r>
            <a:r>
              <a:rPr kumimoji="1" lang="ko-KR" altLang="en-US" dirty="0" err="1"/>
              <a:t>를</a:t>
            </a:r>
            <a:r>
              <a:rPr kumimoji="1" lang="ko-KR" altLang="en-US" dirty="0"/>
              <a:t> 계산하기 어렵기 때문에</a:t>
            </a:r>
            <a:r>
              <a:rPr kumimoji="1" lang="en-US" altLang="ko-KR" dirty="0"/>
              <a:t>,</a:t>
            </a:r>
            <a:r>
              <a:rPr kumimoji="1" lang="ko-KR" altLang="en-US" dirty="0"/>
              <a:t> 다른 </a:t>
            </a:r>
            <a:r>
              <a:rPr kumimoji="1" lang="en-US" altLang="ko-KR" dirty="0"/>
              <a:t>measurement</a:t>
            </a:r>
            <a:r>
              <a:rPr kumimoji="1" lang="ko-KR" altLang="en-US" dirty="0" err="1"/>
              <a:t>를</a:t>
            </a:r>
            <a:r>
              <a:rPr kumimoji="1" lang="ko-KR" altLang="en-US" dirty="0"/>
              <a:t> 선택한다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0EC653C-03B9-8CA1-773A-7A14F861B7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C5433-E185-B84E-96DC-E2D74A24C62F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36880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80C9E-8B22-83FC-830D-C9C4B9646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30F47B1-774C-35C6-7BF7-DC91F28350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CE1687A3-1811-3EA4-D995-479C611979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dirty="0"/>
              <a:t>Structure factor</a:t>
            </a:r>
            <a:r>
              <a:rPr kumimoji="1" lang="ko-KR" altLang="en-US" dirty="0"/>
              <a:t>는 격자 구조가 입사 파동의 파수에 따라 어떻게 반응하는지</a:t>
            </a:r>
            <a:r>
              <a:rPr kumimoji="1" lang="en-US" altLang="ko-KR" dirty="0"/>
              <a:t>,</a:t>
            </a:r>
            <a:r>
              <a:rPr kumimoji="1" lang="ko-KR" altLang="en-US" dirty="0"/>
              <a:t> 즉 산란 파동의 보강 및 상쇄를 숫자로 나타낸 것이다</a:t>
            </a:r>
            <a:r>
              <a:rPr kumimoji="1" lang="en-US" altLang="ko-KR" dirty="0"/>
              <a:t>.</a:t>
            </a:r>
            <a:r>
              <a:rPr kumimoji="1" lang="ko-KR" altLang="en-US" dirty="0"/>
              <a:t> 아니면 반대로 </a:t>
            </a:r>
            <a:r>
              <a:rPr kumimoji="1" lang="en-US" altLang="ko-KR" dirty="0" err="1"/>
              <a:t>fourier</a:t>
            </a:r>
            <a:r>
              <a:rPr kumimoji="1" lang="en-US" altLang="ko-KR" dirty="0"/>
              <a:t> </a:t>
            </a:r>
            <a:r>
              <a:rPr kumimoji="1" lang="en-US" altLang="ko-KR" dirty="0" err="1"/>
              <a:t>trasnform</a:t>
            </a:r>
            <a:r>
              <a:rPr kumimoji="1" lang="ko-KR" altLang="en-US" dirty="0"/>
              <a:t>의 </a:t>
            </a:r>
            <a:r>
              <a:rPr kumimoji="1" lang="en-US" altLang="ko-KR" dirty="0"/>
              <a:t>q</a:t>
            </a:r>
            <a:r>
              <a:rPr kumimoji="1" lang="ko-KR" altLang="en-US" dirty="0" err="1"/>
              <a:t>에</a:t>
            </a:r>
            <a:r>
              <a:rPr kumimoji="1" lang="ko-KR" altLang="en-US" dirty="0"/>
              <a:t> 대한 성분만을 뽑아낸 것으로도 이해할 수 있다</a:t>
            </a:r>
            <a:r>
              <a:rPr kumimoji="1" lang="en-US" altLang="ko-KR" dirty="0"/>
              <a:t>.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984CB7B-C6C3-C338-5CCD-2F5C5B037D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C5433-E185-B84E-96DC-E2D74A24C62F}" type="slidenum">
              <a:rPr kumimoji="1" lang="ko-KR" altLang="en-US" smtClean="0"/>
              <a:t>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077383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E1F22-E034-FEE2-4A32-BF1AC0FE2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AFB46824-A841-BBF2-0F58-784C6C87B5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39A32A2-6358-85ED-6C70-1C1289277B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dirty="0"/>
              <a:t>Frustration</a:t>
            </a:r>
            <a:r>
              <a:rPr kumimoji="1" lang="ko-KR" altLang="en-US" dirty="0"/>
              <a:t>이 발생했다면</a:t>
            </a:r>
            <a:r>
              <a:rPr kumimoji="1" lang="en-US" altLang="ko-KR" dirty="0"/>
              <a:t>,</a:t>
            </a:r>
            <a:r>
              <a:rPr kumimoji="1" lang="ko-KR" altLang="en-US" dirty="0"/>
              <a:t> </a:t>
            </a:r>
            <a:r>
              <a:rPr kumimoji="1" lang="en-US" altLang="ko-KR" dirty="0"/>
              <a:t>lattice</a:t>
            </a:r>
            <a:r>
              <a:rPr kumimoji="1" lang="ko-KR" altLang="en-US" dirty="0"/>
              <a:t> 내의</a:t>
            </a:r>
            <a:r>
              <a:rPr kumimoji="1" lang="en-US" altLang="ko-KR" dirty="0"/>
              <a:t> spin</a:t>
            </a:r>
            <a:r>
              <a:rPr kumimoji="1" lang="ko-KR" altLang="en-US" dirty="0"/>
              <a:t>들의 구성은 다음과 같이 주어질 것이다</a:t>
            </a:r>
            <a:r>
              <a:rPr kumimoji="1" lang="en-US" altLang="ko-KR" dirty="0"/>
              <a:t>.</a:t>
            </a:r>
            <a:r>
              <a:rPr kumimoji="1" lang="ko-KR" altLang="en-US" dirty="0"/>
              <a:t> 즉 </a:t>
            </a:r>
            <a:endParaRPr kumimoji="1" lang="en-US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25C609A-5195-BDD0-D8A8-CCF40FB9EC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C5433-E185-B84E-96DC-E2D74A24C62F}" type="slidenum">
              <a:rPr kumimoji="1" lang="ko-KR" altLang="en-US" smtClean="0"/>
              <a:t>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6114360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CB74C-5D4B-AE18-7A24-D300E4D90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2198729E-58C4-A777-3549-2C8FA6424B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FEDCC3D1-4DBE-BBED-6C9F-17B7C1C488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dirty="0"/>
              <a:t>Frustration</a:t>
            </a:r>
            <a:r>
              <a:rPr kumimoji="1" lang="ko-KR" altLang="en-US" dirty="0"/>
              <a:t>이 발생했다면</a:t>
            </a:r>
            <a:r>
              <a:rPr kumimoji="1" lang="en-US" altLang="ko-KR" dirty="0"/>
              <a:t>,</a:t>
            </a:r>
            <a:r>
              <a:rPr kumimoji="1" lang="ko-KR" altLang="en-US" dirty="0"/>
              <a:t> </a:t>
            </a:r>
            <a:r>
              <a:rPr kumimoji="1" lang="en-US" altLang="ko-KR" dirty="0"/>
              <a:t>lattice</a:t>
            </a:r>
            <a:r>
              <a:rPr kumimoji="1" lang="ko-KR" altLang="en-US" dirty="0"/>
              <a:t> 내의</a:t>
            </a:r>
            <a:r>
              <a:rPr kumimoji="1" lang="en-US" altLang="ko-KR" dirty="0"/>
              <a:t> spin</a:t>
            </a:r>
            <a:r>
              <a:rPr kumimoji="1" lang="ko-KR" altLang="en-US" dirty="0"/>
              <a:t>들의 구성은 다음과 같이 주어질 것이다</a:t>
            </a:r>
            <a:r>
              <a:rPr kumimoji="1" lang="en-US" altLang="ko-KR" dirty="0"/>
              <a:t>.</a:t>
            </a:r>
            <a:r>
              <a:rPr kumimoji="1" lang="ko-KR" altLang="en-US" dirty="0"/>
              <a:t> 즉 </a:t>
            </a:r>
            <a:endParaRPr kumimoji="1" lang="en-US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4420F3E-37BB-DE44-766A-ABE2195B71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C5433-E185-B84E-96DC-E2D74A24C62F}" type="slidenum">
              <a:rPr kumimoji="1" lang="ko-KR" altLang="en-US" smtClean="0"/>
              <a:t>10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61951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F148F-01FF-FF46-B9F6-345665E31865}" type="datetime1">
              <a:rPr lang="ko-KR" altLang="en-US" smtClean="0"/>
              <a:t>2026. 8. 5.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D694-89A2-0A4C-B007-A2DEAB9611CF}" type="datetime1">
              <a:rPr lang="ko-KR" altLang="en-US" smtClean="0"/>
              <a:t>2026. 8. 5.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CCDC0-B85A-7F4F-AD1D-27F8454227D9}" type="datetime1">
              <a:rPr lang="ko-KR" altLang="en-US" smtClean="0"/>
              <a:t>2026. 8. 5.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EC88A-F88D-1F4D-B0AC-C4702D0F3D24}" type="datetime1">
              <a:rPr lang="ko-KR" altLang="en-US" smtClean="0"/>
              <a:t>2026. 8. 5.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9859-D8F4-2D4A-984F-8124FFD7ADBD}" type="datetime1">
              <a:rPr lang="ko-KR" altLang="en-US" smtClean="0"/>
              <a:t>2026. 8. 5.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4E8B7-52D0-084E-8212-7D67D9E648FC}" type="datetime1">
              <a:rPr lang="ko-KR" altLang="en-US" smtClean="0"/>
              <a:t>2026. 8. 5.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74C38-EE66-A641-ADA6-993515A38010}" type="datetime1">
              <a:rPr lang="ko-KR" altLang="en-US" smtClean="0"/>
              <a:t>2026. 8. 5.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56AF4-B169-BB47-85FA-D22CC3DCB8D9}" type="datetime1">
              <a:rPr lang="ko-KR" altLang="en-US" smtClean="0"/>
              <a:t>2026. 8. 5.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3FA4-1E34-B84F-A2FC-569F835A2906}" type="datetime1">
              <a:rPr lang="ko-KR" altLang="en-US" smtClean="0"/>
              <a:t>2026. 8. 5.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656400" y="6356350"/>
            <a:ext cx="2133600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DE5A-FEFF-8546-8CD4-EEAE67CE15E6}" type="datetime1">
              <a:rPr lang="ko-KR" altLang="en-US" smtClean="0"/>
              <a:t>2026. 8. 5.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3C217-D1E9-4044-AF0D-CBD68948A61C}" type="datetime1">
              <a:rPr lang="ko-KR" altLang="en-US" smtClean="0"/>
              <a:t>2026. 8. 5.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127092-5924-A547-89DC-AE87C99E1578}" type="datetime1">
              <a:rPr lang="ko-KR" altLang="en-US" smtClean="0"/>
              <a:t>2026. 8. 5.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51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502920"/>
            <a:ext cx="10058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dirty="0">
                <a:solidFill>
                  <a:srgbClr val="007052"/>
                </a:solidFill>
                <a:latin typeface="Aptos"/>
              </a:rPr>
              <a:t>Q-KHAI QUANTUM SIMULATION HACKATHON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188720"/>
            <a:ext cx="1051560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400" b="1" dirty="0">
                <a:solidFill>
                  <a:srgbClr val="181D1F"/>
                </a:solidFill>
                <a:latin typeface="Aptos"/>
              </a:rPr>
              <a:t>Frustrated Magnet on Triangular Spin Lattice</a:t>
            </a:r>
            <a:endParaRPr sz="3400" b="1" dirty="0">
              <a:solidFill>
                <a:srgbClr val="181D1F"/>
              </a:solidFill>
              <a:latin typeface="Apto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3232" y="2423160"/>
            <a:ext cx="10058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dirty="0">
                <a:solidFill>
                  <a:srgbClr val="5C666A"/>
                </a:solidFill>
                <a:latin typeface="Aptos"/>
              </a:rPr>
              <a:t>with Rydberg Atom QPU</a:t>
            </a:r>
            <a:endParaRPr sz="1800" b="0" dirty="0">
              <a:solidFill>
                <a:srgbClr val="5C666A"/>
              </a:solidFill>
              <a:latin typeface="Apto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31520" y="3703320"/>
            <a:ext cx="10698480" cy="1371600"/>
          </a:xfrm>
          <a:prstGeom prst="roundRect">
            <a:avLst/>
          </a:prstGeom>
          <a:solidFill>
            <a:srgbClr val="E2F1EB"/>
          </a:solidFill>
          <a:ln>
            <a:solidFill>
              <a:srgbClr val="007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60120" y="4023360"/>
            <a:ext cx="102412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b="1" dirty="0">
                <a:solidFill>
                  <a:srgbClr val="181D1F"/>
                </a:solidFill>
                <a:latin typeface="Aptos"/>
              </a:rPr>
              <a:t>TEAM</a:t>
            </a:r>
            <a:r>
              <a:rPr lang="ko-KR" altLang="en-US" sz="2200" b="1" dirty="0">
                <a:solidFill>
                  <a:srgbClr val="181D1F"/>
                </a:solidFill>
                <a:latin typeface="Aptos"/>
              </a:rPr>
              <a:t> </a:t>
            </a:r>
            <a:r>
              <a:rPr lang="en-US" altLang="ko-KR" sz="2200" b="1" dirty="0">
                <a:solidFill>
                  <a:srgbClr val="181D1F"/>
                </a:solidFill>
                <a:latin typeface="Aptos"/>
              </a:rPr>
              <a:t>Q-CUMBER</a:t>
            </a:r>
            <a:endParaRPr lang="en-US" sz="2200" b="1" dirty="0">
              <a:solidFill>
                <a:srgbClr val="181D1F"/>
              </a:solidFill>
              <a:latin typeface="Aptos"/>
            </a:endParaRPr>
          </a:p>
          <a:p>
            <a:pPr algn="ctr"/>
            <a:r>
              <a:rPr lang="ko-KR" altLang="en-US" sz="2200" b="1" dirty="0">
                <a:solidFill>
                  <a:srgbClr val="181D1F"/>
                </a:solidFill>
                <a:latin typeface="Aptos"/>
              </a:rPr>
              <a:t>서해찬</a:t>
            </a:r>
            <a:r>
              <a:rPr lang="en-US" altLang="ko-KR" sz="2200" b="1" dirty="0">
                <a:solidFill>
                  <a:srgbClr val="181D1F"/>
                </a:solidFill>
                <a:latin typeface="Aptos"/>
              </a:rPr>
              <a:t>,</a:t>
            </a:r>
            <a:r>
              <a:rPr lang="ko-KR" altLang="en-US" sz="2200" b="1" dirty="0">
                <a:solidFill>
                  <a:srgbClr val="181D1F"/>
                </a:solidFill>
                <a:latin typeface="Aptos"/>
              </a:rPr>
              <a:t> 이경선</a:t>
            </a:r>
            <a:r>
              <a:rPr lang="en-US" altLang="ko-KR" sz="2200" b="1" dirty="0">
                <a:solidFill>
                  <a:srgbClr val="181D1F"/>
                </a:solidFill>
                <a:latin typeface="Aptos"/>
              </a:rPr>
              <a:t>,</a:t>
            </a:r>
            <a:r>
              <a:rPr lang="ko-KR" altLang="en-US" sz="2200" b="1" dirty="0">
                <a:solidFill>
                  <a:srgbClr val="181D1F"/>
                </a:solidFill>
                <a:latin typeface="Aptos"/>
              </a:rPr>
              <a:t> </a:t>
            </a:r>
            <a:r>
              <a:rPr lang="ko-KR" altLang="en-US" sz="2200" b="1" dirty="0" err="1">
                <a:solidFill>
                  <a:srgbClr val="181D1F"/>
                </a:solidFill>
                <a:latin typeface="Aptos"/>
              </a:rPr>
              <a:t>이서령</a:t>
            </a:r>
            <a:r>
              <a:rPr lang="en-US" altLang="ko-KR" sz="2200" b="1" dirty="0">
                <a:solidFill>
                  <a:srgbClr val="181D1F"/>
                </a:solidFill>
                <a:latin typeface="Aptos"/>
              </a:rPr>
              <a:t>,</a:t>
            </a:r>
            <a:r>
              <a:rPr lang="ko-KR" altLang="en-US" sz="2200" b="1" dirty="0">
                <a:solidFill>
                  <a:srgbClr val="181D1F"/>
                </a:solidFill>
                <a:latin typeface="Aptos"/>
              </a:rPr>
              <a:t> </a:t>
            </a:r>
            <a:r>
              <a:rPr lang="ko-KR" altLang="en-US" sz="2200" b="1" dirty="0" err="1">
                <a:solidFill>
                  <a:srgbClr val="181D1F"/>
                </a:solidFill>
                <a:latin typeface="Aptos"/>
              </a:rPr>
              <a:t>이예린</a:t>
            </a:r>
            <a:endParaRPr sz="2200" b="1" dirty="0">
              <a:solidFill>
                <a:srgbClr val="181D1F"/>
              </a:solidFill>
              <a:latin typeface="Aptos"/>
            </a:endParaRPr>
          </a:p>
        </p:txBody>
      </p:sp>
      <p:sp>
        <p:nvSpPr>
          <p:cNvPr id="8" name="슬라이드 번호 개체 틀 7">
            <a:extLst>
              <a:ext uri="{FF2B5EF4-FFF2-40B4-BE49-F238E27FC236}">
                <a16:creationId xmlns:a16="http://schemas.microsoft.com/office/drawing/2014/main" id="{8219CF69-5CEC-01DE-B020-C3C84C2EB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3D098-E12F-E2D8-6A29-3EE2C5F6F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22F6FD8-8F9D-029B-5B02-C426961B6C80}"/>
              </a:ext>
            </a:extLst>
          </p:cNvPr>
          <p:cNvSpPr txBox="1"/>
          <p:nvPr/>
        </p:nvSpPr>
        <p:spPr>
          <a:xfrm>
            <a:off x="594360" y="228600"/>
            <a:ext cx="2743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ko-KR" sz="1100" b="1" dirty="0">
                <a:solidFill>
                  <a:srgbClr val="007052"/>
                </a:solidFill>
                <a:latin typeface="Aptos"/>
              </a:rPr>
              <a:t>Results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FBD7CC-C47C-0942-8E42-FE823A150387}"/>
              </a:ext>
            </a:extLst>
          </p:cNvPr>
          <p:cNvSpPr txBox="1"/>
          <p:nvPr/>
        </p:nvSpPr>
        <p:spPr>
          <a:xfrm>
            <a:off x="594360" y="566928"/>
            <a:ext cx="10972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181D1F"/>
                </a:solidFill>
                <a:latin typeface="Aptos"/>
              </a:rPr>
              <a:t>Magnetization and Susceptibility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487397-8542-3917-8802-EB50ADF1CDDC}"/>
              </a:ext>
            </a:extLst>
          </p:cNvPr>
          <p:cNvSpPr txBox="1"/>
          <p:nvPr/>
        </p:nvSpPr>
        <p:spPr>
          <a:xfrm>
            <a:off x="621792" y="1097280"/>
            <a:ext cx="107899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dirty="0">
                <a:solidFill>
                  <a:srgbClr val="5C666A"/>
                </a:solidFill>
                <a:latin typeface="Aptos"/>
              </a:rPr>
              <a:t>Signal of phase transition</a:t>
            </a:r>
            <a:endParaRPr sz="1400" b="0" dirty="0">
              <a:solidFill>
                <a:srgbClr val="5C666A"/>
              </a:solidFill>
              <a:latin typeface="Apto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F71F5A-D1DB-2767-E04E-F840695DB471}"/>
              </a:ext>
            </a:extLst>
          </p:cNvPr>
          <p:cNvSpPr/>
          <p:nvPr/>
        </p:nvSpPr>
        <p:spPr>
          <a:xfrm>
            <a:off x="594360" y="1536192"/>
            <a:ext cx="10972800" cy="22860"/>
          </a:xfrm>
          <a:prstGeom prst="rect">
            <a:avLst/>
          </a:prstGeom>
          <a:solidFill>
            <a:srgbClr val="D3D9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F680BBE-2D08-7D2F-4932-C79D040D662D}"/>
              </a:ext>
            </a:extLst>
          </p:cNvPr>
          <p:cNvSpPr/>
          <p:nvPr/>
        </p:nvSpPr>
        <p:spPr>
          <a:xfrm>
            <a:off x="685800" y="1874519"/>
            <a:ext cx="5120640" cy="3611880"/>
          </a:xfrm>
          <a:prstGeom prst="roundRect">
            <a:avLst/>
          </a:prstGeom>
          <a:solidFill>
            <a:srgbClr val="FFFFFF"/>
          </a:solidFill>
          <a:ln>
            <a:solidFill>
              <a:srgbClr val="D3D9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7D129FE-1C56-C520-B2D3-46857F987CCA}"/>
              </a:ext>
            </a:extLst>
          </p:cNvPr>
          <p:cNvSpPr/>
          <p:nvPr/>
        </p:nvSpPr>
        <p:spPr>
          <a:xfrm>
            <a:off x="6172200" y="1874519"/>
            <a:ext cx="5257800" cy="3611880"/>
          </a:xfrm>
          <a:prstGeom prst="roundRect">
            <a:avLst/>
          </a:prstGeom>
          <a:solidFill>
            <a:srgbClr val="FFFFFF"/>
          </a:solidFill>
          <a:ln>
            <a:solidFill>
              <a:srgbClr val="D3D9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7" name="그림 6" descr="텍스트, 라인, 그래프, 도표이(가) 표시된 사진&#10;&#10;자동 생성된 설명">
            <a:extLst>
              <a:ext uri="{FF2B5EF4-FFF2-40B4-BE49-F238E27FC236}">
                <a16:creationId xmlns:a16="http://schemas.microsoft.com/office/drawing/2014/main" id="{F3A978D0-CEAA-EB1E-C517-BFC445FFA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183013"/>
            <a:ext cx="4949260" cy="2994891"/>
          </a:xfrm>
          <a:prstGeom prst="rect">
            <a:avLst/>
          </a:prstGeom>
        </p:spPr>
      </p:pic>
      <p:pic>
        <p:nvPicPr>
          <p:cNvPr id="15" name="그림 14" descr="텍스트, 도표, 라인, 그래프이(가) 표시된 사진&#10;&#10;자동 생성된 설명">
            <a:extLst>
              <a:ext uri="{FF2B5EF4-FFF2-40B4-BE49-F238E27FC236}">
                <a16:creationId xmlns:a16="http://schemas.microsoft.com/office/drawing/2014/main" id="{18174C35-83F1-741B-2D53-16FE3CB4A3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5744" y="2183013"/>
            <a:ext cx="4970712" cy="3007871"/>
          </a:xfrm>
          <a:prstGeom prst="rect">
            <a:avLst/>
          </a:prstGeom>
        </p:spPr>
      </p:pic>
      <p:sp>
        <p:nvSpPr>
          <p:cNvPr id="41" name="슬라이드 번호 개체 틀 40">
            <a:extLst>
              <a:ext uri="{FF2B5EF4-FFF2-40B4-BE49-F238E27FC236}">
                <a16:creationId xmlns:a16="http://schemas.microsoft.com/office/drawing/2014/main" id="{FE61F766-4AC4-A505-A7B6-9E5AE7A21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138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512AD-F77B-F0E3-5640-C5AD3A4A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167447-1249-6342-69AF-C5B4AAF976B1}"/>
              </a:ext>
            </a:extLst>
          </p:cNvPr>
          <p:cNvSpPr txBox="1"/>
          <p:nvPr/>
        </p:nvSpPr>
        <p:spPr>
          <a:xfrm>
            <a:off x="594360" y="228600"/>
            <a:ext cx="2743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ko-KR" sz="1100" b="1" dirty="0">
                <a:solidFill>
                  <a:srgbClr val="007052"/>
                </a:solidFill>
                <a:latin typeface="Aptos"/>
              </a:rPr>
              <a:t>Results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4340C1-32FB-9190-2BC2-02F83F65199E}"/>
              </a:ext>
            </a:extLst>
          </p:cNvPr>
          <p:cNvSpPr txBox="1"/>
          <p:nvPr/>
        </p:nvSpPr>
        <p:spPr>
          <a:xfrm>
            <a:off x="594360" y="566928"/>
            <a:ext cx="10972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181D1F"/>
                </a:solidFill>
                <a:latin typeface="Aptos"/>
              </a:rPr>
              <a:t>Magnetization and Structure Factor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2724C5-38A5-8B7E-D2F6-D4F8746AB688}"/>
              </a:ext>
            </a:extLst>
          </p:cNvPr>
          <p:cNvSpPr txBox="1"/>
          <p:nvPr/>
        </p:nvSpPr>
        <p:spPr>
          <a:xfrm>
            <a:off x="621792" y="1097280"/>
            <a:ext cx="107899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dirty="0">
                <a:solidFill>
                  <a:srgbClr val="5C666A"/>
                </a:solidFill>
                <a:latin typeface="Aptos"/>
              </a:rPr>
              <a:t>Signal of phase transition</a:t>
            </a:r>
            <a:endParaRPr sz="1400" b="0" dirty="0">
              <a:solidFill>
                <a:srgbClr val="5C666A"/>
              </a:solidFill>
              <a:latin typeface="Apto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EC1977-D6B2-9553-18EF-325DE3CF81DB}"/>
              </a:ext>
            </a:extLst>
          </p:cNvPr>
          <p:cNvSpPr/>
          <p:nvPr/>
        </p:nvSpPr>
        <p:spPr>
          <a:xfrm>
            <a:off x="594360" y="1536192"/>
            <a:ext cx="10972800" cy="22860"/>
          </a:xfrm>
          <a:prstGeom prst="rect">
            <a:avLst/>
          </a:prstGeom>
          <a:solidFill>
            <a:srgbClr val="D3D9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608A24B-686A-D717-07C3-C8596F38D2F2}"/>
              </a:ext>
            </a:extLst>
          </p:cNvPr>
          <p:cNvSpPr/>
          <p:nvPr/>
        </p:nvSpPr>
        <p:spPr>
          <a:xfrm>
            <a:off x="685800" y="1874519"/>
            <a:ext cx="5120640" cy="3611880"/>
          </a:xfrm>
          <a:prstGeom prst="roundRect">
            <a:avLst/>
          </a:prstGeom>
          <a:solidFill>
            <a:srgbClr val="FFFFFF"/>
          </a:solidFill>
          <a:ln>
            <a:solidFill>
              <a:srgbClr val="D3D9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016C53B-E0DC-26CE-5698-A667568B5785}"/>
              </a:ext>
            </a:extLst>
          </p:cNvPr>
          <p:cNvSpPr/>
          <p:nvPr/>
        </p:nvSpPr>
        <p:spPr>
          <a:xfrm>
            <a:off x="6172200" y="1874519"/>
            <a:ext cx="5257800" cy="3611880"/>
          </a:xfrm>
          <a:prstGeom prst="roundRect">
            <a:avLst/>
          </a:prstGeom>
          <a:solidFill>
            <a:srgbClr val="FFFFFF"/>
          </a:solidFill>
          <a:ln>
            <a:solidFill>
              <a:srgbClr val="D3D9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7" name="그림 6" descr="텍스트, 라인, 그래프, 도표이(가) 표시된 사진&#10;&#10;자동 생성된 설명">
            <a:extLst>
              <a:ext uri="{FF2B5EF4-FFF2-40B4-BE49-F238E27FC236}">
                <a16:creationId xmlns:a16="http://schemas.microsoft.com/office/drawing/2014/main" id="{B9F4225B-393F-CC5B-32C2-D8BFA659F2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183013"/>
            <a:ext cx="4949260" cy="2994891"/>
          </a:xfrm>
          <a:prstGeom prst="rect">
            <a:avLst/>
          </a:prstGeom>
        </p:spPr>
      </p:pic>
      <p:pic>
        <p:nvPicPr>
          <p:cNvPr id="8" name="그림 7" descr="텍스트, 도표, 라인, 그래프이(가) 표시된 사진&#10;&#10;자동 생성된 설명">
            <a:extLst>
              <a:ext uri="{FF2B5EF4-FFF2-40B4-BE49-F238E27FC236}">
                <a16:creationId xmlns:a16="http://schemas.microsoft.com/office/drawing/2014/main" id="{7779D031-CA35-D185-2BCE-FF7FE6DC7B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2750" y="2183014"/>
            <a:ext cx="4881308" cy="3078704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7D38385B-6A41-DE2D-EF67-4ECD09E61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168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96BF95-9C3B-88AB-8F7E-5EE3FF778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8E0BF5-50A9-56FC-9E0A-02E3819C21A6}"/>
              </a:ext>
            </a:extLst>
          </p:cNvPr>
          <p:cNvSpPr txBox="1"/>
          <p:nvPr/>
        </p:nvSpPr>
        <p:spPr>
          <a:xfrm>
            <a:off x="594360" y="228600"/>
            <a:ext cx="2743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ko-KR" sz="1100" b="1" dirty="0">
                <a:solidFill>
                  <a:srgbClr val="007052"/>
                </a:solidFill>
                <a:latin typeface="Aptos"/>
              </a:rPr>
              <a:t>Results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F4B1DB-3411-2E4C-B1DA-2F32D58E21F0}"/>
              </a:ext>
            </a:extLst>
          </p:cNvPr>
          <p:cNvSpPr txBox="1"/>
          <p:nvPr/>
        </p:nvSpPr>
        <p:spPr>
          <a:xfrm>
            <a:off x="594360" y="566928"/>
            <a:ext cx="10972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181D1F"/>
                </a:solidFill>
                <a:latin typeface="Aptos"/>
              </a:rPr>
              <a:t>Magnetization and Structure Factor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9377E7-09A8-F254-454D-01C1D000CE92}"/>
              </a:ext>
            </a:extLst>
          </p:cNvPr>
          <p:cNvSpPr txBox="1"/>
          <p:nvPr/>
        </p:nvSpPr>
        <p:spPr>
          <a:xfrm>
            <a:off x="621792" y="1097280"/>
            <a:ext cx="107899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dirty="0">
                <a:solidFill>
                  <a:srgbClr val="5C666A"/>
                </a:solidFill>
                <a:latin typeface="Aptos"/>
              </a:rPr>
              <a:t>Signal of phase transition</a:t>
            </a:r>
            <a:endParaRPr sz="1400" b="0" dirty="0">
              <a:solidFill>
                <a:srgbClr val="5C666A"/>
              </a:solidFill>
              <a:latin typeface="Apto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5E2234-645C-675B-29E2-E95EA4A11AF9}"/>
              </a:ext>
            </a:extLst>
          </p:cNvPr>
          <p:cNvSpPr/>
          <p:nvPr/>
        </p:nvSpPr>
        <p:spPr>
          <a:xfrm>
            <a:off x="594360" y="1536192"/>
            <a:ext cx="10972800" cy="22860"/>
          </a:xfrm>
          <a:prstGeom prst="rect">
            <a:avLst/>
          </a:prstGeom>
          <a:solidFill>
            <a:srgbClr val="D3D9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E8581F75-8645-DEBC-21BD-585713F3A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12</a:t>
            </a:fld>
            <a:endParaRPr lang="en-US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27598B5D-C31D-CAEA-F05C-CA1B0B9F9E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309" y="2201027"/>
            <a:ext cx="10769381" cy="381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1243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568CE-1836-7446-5C32-F38F563F2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6C290F-9DCB-88EF-32FD-C1D181E00D3A}"/>
              </a:ext>
            </a:extLst>
          </p:cNvPr>
          <p:cNvSpPr txBox="1"/>
          <p:nvPr/>
        </p:nvSpPr>
        <p:spPr>
          <a:xfrm>
            <a:off x="594360" y="228600"/>
            <a:ext cx="2743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ko-KR" sz="1100" b="1" dirty="0">
                <a:solidFill>
                  <a:srgbClr val="007052"/>
                </a:solidFill>
                <a:latin typeface="Aptos"/>
              </a:rPr>
              <a:t>Results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550FE9-A081-6CD0-BCF9-A468C11F6AAE}"/>
              </a:ext>
            </a:extLst>
          </p:cNvPr>
          <p:cNvSpPr txBox="1"/>
          <p:nvPr/>
        </p:nvSpPr>
        <p:spPr>
          <a:xfrm>
            <a:off x="594360" y="566928"/>
            <a:ext cx="10972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181D1F"/>
                </a:solidFill>
                <a:latin typeface="Aptos"/>
              </a:rPr>
              <a:t>Critical Point and Structure Factor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F4E027-7F62-B0A4-3755-805BB8884303}"/>
              </a:ext>
            </a:extLst>
          </p:cNvPr>
          <p:cNvSpPr txBox="1"/>
          <p:nvPr/>
        </p:nvSpPr>
        <p:spPr>
          <a:xfrm>
            <a:off x="621792" y="1097280"/>
            <a:ext cx="107899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dirty="0">
                <a:solidFill>
                  <a:srgbClr val="5C666A"/>
                </a:solidFill>
                <a:latin typeface="Aptos"/>
              </a:rPr>
              <a:t>Signal of phase transition</a:t>
            </a:r>
            <a:endParaRPr sz="1400" b="0" dirty="0">
              <a:solidFill>
                <a:srgbClr val="5C666A"/>
              </a:solidFill>
              <a:latin typeface="Apto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93B78C-95FF-35D9-B186-A8094B485144}"/>
              </a:ext>
            </a:extLst>
          </p:cNvPr>
          <p:cNvSpPr/>
          <p:nvPr/>
        </p:nvSpPr>
        <p:spPr>
          <a:xfrm>
            <a:off x="594360" y="1536192"/>
            <a:ext cx="10972800" cy="22860"/>
          </a:xfrm>
          <a:prstGeom prst="rect">
            <a:avLst/>
          </a:prstGeom>
          <a:solidFill>
            <a:srgbClr val="D3D9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2240939-A59E-C9FD-F0D7-E474EC289151}"/>
              </a:ext>
            </a:extLst>
          </p:cNvPr>
          <p:cNvSpPr/>
          <p:nvPr/>
        </p:nvSpPr>
        <p:spPr>
          <a:xfrm>
            <a:off x="685800" y="1874519"/>
            <a:ext cx="5120640" cy="3611880"/>
          </a:xfrm>
          <a:prstGeom prst="roundRect">
            <a:avLst/>
          </a:prstGeom>
          <a:solidFill>
            <a:srgbClr val="FFFFFF"/>
          </a:solidFill>
          <a:ln>
            <a:solidFill>
              <a:srgbClr val="D3D9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4CAECD4-263A-2E34-0033-D72C8D15285E}"/>
              </a:ext>
            </a:extLst>
          </p:cNvPr>
          <p:cNvSpPr/>
          <p:nvPr/>
        </p:nvSpPr>
        <p:spPr>
          <a:xfrm>
            <a:off x="6172200" y="1874519"/>
            <a:ext cx="5257800" cy="3611880"/>
          </a:xfrm>
          <a:prstGeom prst="roundRect">
            <a:avLst/>
          </a:prstGeom>
          <a:solidFill>
            <a:srgbClr val="FFFFFF"/>
          </a:solidFill>
          <a:ln>
            <a:solidFill>
              <a:srgbClr val="D3D9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8" name="그림 7" descr="텍스트, 도표, 라인, 그래프이(가) 표시된 사진&#10;&#10;자동 생성된 설명">
            <a:extLst>
              <a:ext uri="{FF2B5EF4-FFF2-40B4-BE49-F238E27FC236}">
                <a16:creationId xmlns:a16="http://schemas.microsoft.com/office/drawing/2014/main" id="{7715D9E5-E5B2-F5C3-25A6-CAB6E797A7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2750" y="2183014"/>
            <a:ext cx="4881308" cy="3078704"/>
          </a:xfrm>
          <a:prstGeom prst="rect">
            <a:avLst/>
          </a:prstGeom>
        </p:spPr>
      </p:pic>
      <p:pic>
        <p:nvPicPr>
          <p:cNvPr id="9" name="그림 8" descr="텍스트, 라인, 스크린샷, 도표이(가) 표시된 사진&#10;&#10;자동 생성된 설명">
            <a:extLst>
              <a:ext uri="{FF2B5EF4-FFF2-40B4-BE49-F238E27FC236}">
                <a16:creationId xmlns:a16="http://schemas.microsoft.com/office/drawing/2014/main" id="{3FEE1C69-6439-3441-3025-98E5929154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275" y="2087896"/>
            <a:ext cx="4777689" cy="3185126"/>
          </a:xfrm>
          <a:prstGeom prst="rect">
            <a:avLst/>
          </a:prstGeom>
        </p:spPr>
      </p:pic>
      <p:sp>
        <p:nvSpPr>
          <p:cNvPr id="11" name="슬라이드 번호 개체 틀 10">
            <a:extLst>
              <a:ext uri="{FF2B5EF4-FFF2-40B4-BE49-F238E27FC236}">
                <a16:creationId xmlns:a16="http://schemas.microsoft.com/office/drawing/2014/main" id="{33610EB2-87BA-6C60-A4D0-594A20C06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902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190DD-919E-996C-58CB-A91A7A14B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105443-C0DA-9FC6-7F55-76226B058989}"/>
              </a:ext>
            </a:extLst>
          </p:cNvPr>
          <p:cNvSpPr/>
          <p:nvPr/>
        </p:nvSpPr>
        <p:spPr>
          <a:xfrm>
            <a:off x="594360" y="1536192"/>
            <a:ext cx="10972800" cy="22860"/>
          </a:xfrm>
          <a:prstGeom prst="rect">
            <a:avLst/>
          </a:prstGeom>
          <a:solidFill>
            <a:srgbClr val="D6DB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52E8613-85E8-22DA-92E4-ECD2DE6FCB5C}"/>
              </a:ext>
            </a:extLst>
          </p:cNvPr>
          <p:cNvSpPr/>
          <p:nvPr/>
        </p:nvSpPr>
        <p:spPr>
          <a:xfrm>
            <a:off x="640080" y="1874519"/>
            <a:ext cx="6400800" cy="3840480"/>
          </a:xfrm>
          <a:prstGeom prst="roundRect">
            <a:avLst/>
          </a:prstGeom>
          <a:solidFill>
            <a:srgbClr val="FFFFFF"/>
          </a:solidFill>
          <a:ln>
            <a:solidFill>
              <a:srgbClr val="D6DB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6FE098-8953-DDF4-51C5-20AD71DC7318}"/>
              </a:ext>
            </a:extLst>
          </p:cNvPr>
          <p:cNvSpPr txBox="1"/>
          <p:nvPr/>
        </p:nvSpPr>
        <p:spPr>
          <a:xfrm>
            <a:off x="1325880" y="3611880"/>
            <a:ext cx="53949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D6DBDA"/>
                </a:solidFill>
                <a:latin typeface="Aptos"/>
              </a:rPr>
              <a:t>INSERT  Mᶻ  vs  hᶻ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DCF07FF-C654-44B1-D934-D40EF998E2FE}"/>
              </a:ext>
            </a:extLst>
          </p:cNvPr>
          <p:cNvSpPr/>
          <p:nvPr/>
        </p:nvSpPr>
        <p:spPr>
          <a:xfrm>
            <a:off x="7360920" y="1874519"/>
            <a:ext cx="4114800" cy="3840480"/>
          </a:xfrm>
          <a:prstGeom prst="roundRect">
            <a:avLst/>
          </a:prstGeom>
          <a:solidFill>
            <a:srgbClr val="E2F1EB"/>
          </a:solidFill>
          <a:ln>
            <a:solidFill>
              <a:srgbClr val="006E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4ACE46B-C82C-17C9-7CD8-F443DBDD241B}"/>
              </a:ext>
            </a:extLst>
          </p:cNvPr>
          <p:cNvSpPr txBox="1"/>
          <p:nvPr/>
        </p:nvSpPr>
        <p:spPr>
          <a:xfrm>
            <a:off x="594360" y="228600"/>
            <a:ext cx="2743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ko-KR" sz="1100" b="1" dirty="0">
                <a:solidFill>
                  <a:srgbClr val="007052"/>
                </a:solidFill>
                <a:latin typeface="Aptos"/>
              </a:rPr>
              <a:t>Results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C73A6AAE-7BCC-06F4-6B29-0E64DBE17BF6}"/>
              </a:ext>
            </a:extLst>
          </p:cNvPr>
          <p:cNvSpPr txBox="1"/>
          <p:nvPr/>
        </p:nvSpPr>
        <p:spPr>
          <a:xfrm>
            <a:off x="594360" y="566928"/>
            <a:ext cx="10972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181D1F"/>
                </a:solidFill>
                <a:latin typeface="Aptos"/>
              </a:rPr>
              <a:t>Quenched Dynamics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95C9709-1061-3EB1-7C90-97971E09C6E8}"/>
              </a:ext>
            </a:extLst>
          </p:cNvPr>
          <p:cNvSpPr txBox="1"/>
          <p:nvPr/>
        </p:nvSpPr>
        <p:spPr>
          <a:xfrm>
            <a:off x="621792" y="1097280"/>
            <a:ext cx="107899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dirty="0">
                <a:solidFill>
                  <a:srgbClr val="5C666A"/>
                </a:solidFill>
                <a:latin typeface="Aptos"/>
              </a:rPr>
              <a:t>Effective Thermal Dynamics</a:t>
            </a:r>
            <a:endParaRPr sz="1400" b="0" dirty="0">
              <a:solidFill>
                <a:srgbClr val="5C666A"/>
              </a:solidFill>
              <a:latin typeface="Aptos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91300ACC-534E-958B-E220-6BCB28A641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098" y="2103073"/>
            <a:ext cx="5921182" cy="33130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7E4D713-9A7E-E34C-74DE-59BD7B7BD68F}"/>
                  </a:ext>
                </a:extLst>
              </p:cNvPr>
              <p:cNvSpPr txBox="1"/>
              <p:nvPr/>
            </p:nvSpPr>
            <p:spPr>
              <a:xfrm>
                <a:off x="8032428" y="2664539"/>
                <a:ext cx="2771784" cy="70647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𝑧𝑧</m:t>
                          </m:r>
                        </m:sup>
                      </m:sSubSup>
                      <m:r>
                        <a:rPr kumimoji="1"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ko-KR" b="0" i="0" smtClean="0">
                              <a:latin typeface="Cambria Math" panose="02040503050406030204" pitchFamily="18" charset="0"/>
                            </a:rPr>
                            <m:t>bond</m:t>
                          </m:r>
                        </m:sub>
                        <m:sup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nary>
                        <m:naryPr>
                          <m:chr m:val="∑"/>
                          <m:supHide m:val="on"/>
                          <m:ctrl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⟨</m:t>
                          </m:r>
                          <m:r>
                            <m:rPr>
                              <m:brk m:alnAt="7"/>
                            </m:r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m:rPr>
                              <m:brk m:alnAt="7"/>
                            </m:r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brk m:alnAt="7"/>
                            </m:r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brk m:alnAt="7"/>
                            </m:r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⟩∈</m:t>
                          </m:r>
                          <m:r>
                            <m:rPr>
                              <m:sty m:val="p"/>
                            </m:rPr>
                            <a:rPr kumimoji="1" lang="en-US" altLang="ko-KR" b="0" i="0" smtClean="0">
                              <a:latin typeface="Cambria Math" panose="02040503050406030204" pitchFamily="18" charset="0"/>
                            </a:rPr>
                            <m:t>bulk</m:t>
                          </m:r>
                        </m:sub>
                        <m:sup/>
                        <m:e>
                          <m:d>
                            <m:dPr>
                              <m:begChr m:val="⟨"/>
                              <m:endChr m:val="⟩"/>
                              <m:ctrlPr>
                                <a:rPr kumimoji="1"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kumimoji="1"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ko-KR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kumimoji="1" lang="en-US" altLang="ko-KR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kumimoji="1" lang="en-US" altLang="ko-KR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p>
                              </m:sSubSup>
                              <m:sSubSup>
                                <m:sSubSupPr>
                                  <m:ctrlPr>
                                    <a:rPr kumimoji="1"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ko-KR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kumimoji="1" lang="en-US" altLang="ko-KR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r>
                                    <a:rPr kumimoji="1" lang="en-US" altLang="ko-KR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p>
                              </m:sSubSup>
                            </m:e>
                          </m:d>
                        </m:e>
                      </m:nary>
                    </m:oMath>
                  </m:oMathPara>
                </a14:m>
                <a:endParaRPr kumimoji="1" lang="ko-KR" alt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7E4D713-9A7E-E34C-74DE-59BD7B7BD6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2428" y="2664539"/>
                <a:ext cx="2771784" cy="706475"/>
              </a:xfrm>
              <a:prstGeom prst="rect">
                <a:avLst/>
              </a:prstGeom>
              <a:blipFill>
                <a:blip r:embed="rId3"/>
                <a:stretch>
                  <a:fillRect l="-1370" t="-136842" b="-18421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E4730008-DBED-0681-04C9-FBE48825FBA3}"/>
              </a:ext>
            </a:extLst>
          </p:cNvPr>
          <p:cNvSpPr txBox="1"/>
          <p:nvPr/>
        </p:nvSpPr>
        <p:spPr>
          <a:xfrm>
            <a:off x="7635240" y="2176272"/>
            <a:ext cx="35661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6E50"/>
                </a:solidFill>
                <a:latin typeface="Aptos"/>
              </a:rPr>
              <a:t>Nearest Neighbor Correlator</a:t>
            </a:r>
            <a:endParaRPr sz="1800" b="1" dirty="0">
              <a:solidFill>
                <a:srgbClr val="006E50"/>
              </a:solidFill>
              <a:latin typeface="Apto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BE3A9077-C2E9-A5BB-FD92-EC9B83432017}"/>
                  </a:ext>
                </a:extLst>
              </p:cNvPr>
              <p:cNvSpPr txBox="1"/>
              <p:nvPr/>
            </p:nvSpPr>
            <p:spPr>
              <a:xfrm>
                <a:off x="8589952" y="4258121"/>
                <a:ext cx="1656736" cy="5697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ko-KR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kumimoji="1"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ko-KR" b="0" i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kumimoji="1" lang="en-US" altLang="ko-KR" b="0" i="0" smtClean="0">
                              <a:latin typeface="Cambria Math" panose="02040503050406030204" pitchFamily="18" charset="0"/>
                            </a:rPr>
                            <m:t>Tr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kumimoji="1" lang="en-US" altLang="ko-K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ko-K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ℋ</m:t>
                              </m:r>
                              <m:sSup>
                                <m:sSupPr>
                                  <m:ctrlPr>
                                    <a:rPr kumimoji="1" lang="en-US" altLang="ko-K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ko-K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kumimoji="1" lang="en-US" altLang="ko-K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kumimoji="1" lang="en-US" altLang="ko-K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𝛽</m:t>
                                  </m:r>
                                  <m:r>
                                    <a:rPr kumimoji="1" lang="en-US" altLang="ko-K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ℋ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den>
                      </m:f>
                    </m:oMath>
                  </m:oMathPara>
                </a14:m>
                <a:endParaRPr kumimoji="1" lang="ko-KR" altLang="en-US" dirty="0"/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BE3A9077-C2E9-A5BB-FD92-EC9B834320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9952" y="4258121"/>
                <a:ext cx="1656736" cy="569771"/>
              </a:xfrm>
              <a:prstGeom prst="rect">
                <a:avLst/>
              </a:prstGeom>
              <a:blipFill>
                <a:blip r:embed="rId4"/>
                <a:stretch>
                  <a:fillRect l="-3053" t="-2174" b="-1087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14A2BAF-97E2-B540-DAB6-D158BD7CD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8568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72D66-7270-5CBA-B037-B9EA27C86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512698B-9F2E-B6C3-652B-5DACB46CCDA6}"/>
              </a:ext>
            </a:extLst>
          </p:cNvPr>
          <p:cNvSpPr/>
          <p:nvPr/>
        </p:nvSpPr>
        <p:spPr>
          <a:xfrm>
            <a:off x="594360" y="1536192"/>
            <a:ext cx="10972800" cy="22860"/>
          </a:xfrm>
          <a:prstGeom prst="rect">
            <a:avLst/>
          </a:prstGeom>
          <a:solidFill>
            <a:srgbClr val="D6DB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FBC143C-097E-4637-7826-F1047EA5E1D5}"/>
              </a:ext>
            </a:extLst>
          </p:cNvPr>
          <p:cNvSpPr txBox="1"/>
          <p:nvPr/>
        </p:nvSpPr>
        <p:spPr>
          <a:xfrm>
            <a:off x="594360" y="228600"/>
            <a:ext cx="2743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ko-KR" sz="1100" b="1" dirty="0">
                <a:solidFill>
                  <a:srgbClr val="007052"/>
                </a:solidFill>
                <a:latin typeface="Aptos"/>
              </a:rPr>
              <a:t>Results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2EEB9D41-FB0B-8ED8-8CF8-E56744E60DD8}"/>
              </a:ext>
            </a:extLst>
          </p:cNvPr>
          <p:cNvSpPr txBox="1"/>
          <p:nvPr/>
        </p:nvSpPr>
        <p:spPr>
          <a:xfrm>
            <a:off x="594360" y="566928"/>
            <a:ext cx="10972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181D1F"/>
                </a:solidFill>
                <a:latin typeface="Aptos"/>
              </a:rPr>
              <a:t>Kagome Lattice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CBF57DDB-1CB0-B1CC-25B9-73EFFFB5F572}"/>
              </a:ext>
            </a:extLst>
          </p:cNvPr>
          <p:cNvSpPr txBox="1"/>
          <p:nvPr/>
        </p:nvSpPr>
        <p:spPr>
          <a:xfrm>
            <a:off x="621792" y="1097280"/>
            <a:ext cx="107899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b="0" dirty="0">
                <a:solidFill>
                  <a:srgbClr val="5C666A"/>
                </a:solidFill>
                <a:latin typeface="Aptos"/>
              </a:rPr>
              <a:t>Is there another frustration?</a:t>
            </a:r>
            <a:endParaRPr sz="1400" b="0" dirty="0">
              <a:solidFill>
                <a:srgbClr val="5C666A"/>
              </a:solidFill>
              <a:latin typeface="Aptos"/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E7C503DB-AEA0-9CC4-5842-C4C29E36E9F8}"/>
              </a:ext>
            </a:extLst>
          </p:cNvPr>
          <p:cNvSpPr/>
          <p:nvPr/>
        </p:nvSpPr>
        <p:spPr>
          <a:xfrm>
            <a:off x="685800" y="1874519"/>
            <a:ext cx="5120640" cy="3611880"/>
          </a:xfrm>
          <a:prstGeom prst="roundRect">
            <a:avLst/>
          </a:prstGeom>
          <a:solidFill>
            <a:srgbClr val="FFFFFF"/>
          </a:solidFill>
          <a:ln>
            <a:solidFill>
              <a:srgbClr val="D3D9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8" name="Rounded Rectangle 9">
            <a:extLst>
              <a:ext uri="{FF2B5EF4-FFF2-40B4-BE49-F238E27FC236}">
                <a16:creationId xmlns:a16="http://schemas.microsoft.com/office/drawing/2014/main" id="{75838603-E6D1-F687-AD43-FF75DCCDBDD4}"/>
              </a:ext>
            </a:extLst>
          </p:cNvPr>
          <p:cNvSpPr/>
          <p:nvPr/>
        </p:nvSpPr>
        <p:spPr>
          <a:xfrm>
            <a:off x="6172200" y="1874519"/>
            <a:ext cx="5257800" cy="3611880"/>
          </a:xfrm>
          <a:prstGeom prst="roundRect">
            <a:avLst/>
          </a:prstGeom>
          <a:solidFill>
            <a:srgbClr val="FFFFFF"/>
          </a:solidFill>
          <a:ln>
            <a:solidFill>
              <a:srgbClr val="D3D9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11" name="그림 10" descr="패턴, 대칭, 창작 예술이(가) 표시된 사진&#10;&#10;자동 생성된 설명">
            <a:extLst>
              <a:ext uri="{FF2B5EF4-FFF2-40B4-BE49-F238E27FC236}">
                <a16:creationId xmlns:a16="http://schemas.microsoft.com/office/drawing/2014/main" id="{FD80EC2E-DD28-DD1D-88F4-54D647D3C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637" y="2087623"/>
            <a:ext cx="3259392" cy="3058577"/>
          </a:xfrm>
          <a:prstGeom prst="rect">
            <a:avLst/>
          </a:prstGeom>
        </p:spPr>
      </p:pic>
      <p:pic>
        <p:nvPicPr>
          <p:cNvPr id="12" name="그림 11" descr="라인, 원이(가) 표시된 사진&#10;&#10;자동 생성된 설명">
            <a:extLst>
              <a:ext uri="{FF2B5EF4-FFF2-40B4-BE49-F238E27FC236}">
                <a16:creationId xmlns:a16="http://schemas.microsoft.com/office/drawing/2014/main" id="{D7F86526-59F8-1657-8587-5C8D222A48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470"/>
          <a:stretch>
            <a:fillRect/>
          </a:stretch>
        </p:blipFill>
        <p:spPr>
          <a:xfrm>
            <a:off x="6990339" y="2358572"/>
            <a:ext cx="3677488" cy="2462537"/>
          </a:xfrm>
          <a:prstGeom prst="rect">
            <a:avLst/>
          </a:prstGeom>
        </p:spPr>
      </p:pic>
      <p:sp>
        <p:nvSpPr>
          <p:cNvPr id="13" name="슬라이드 번호 개체 틀 12">
            <a:extLst>
              <a:ext uri="{FF2B5EF4-FFF2-40B4-BE49-F238E27FC236}">
                <a16:creationId xmlns:a16="http://schemas.microsoft.com/office/drawing/2014/main" id="{0A8AFF98-2E30-9D42-4404-7C21259BF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1116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9E7F4-2998-BD55-0069-E7BA52F0F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92B8D9C-5B99-29F9-A278-41C48EBDEA4D}"/>
              </a:ext>
            </a:extLst>
          </p:cNvPr>
          <p:cNvSpPr/>
          <p:nvPr/>
        </p:nvSpPr>
        <p:spPr>
          <a:xfrm>
            <a:off x="594360" y="1536192"/>
            <a:ext cx="10972800" cy="22860"/>
          </a:xfrm>
          <a:prstGeom prst="rect">
            <a:avLst/>
          </a:prstGeom>
          <a:solidFill>
            <a:srgbClr val="D6DB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BD1A930B-241F-06A6-893F-566B0C2DA137}"/>
              </a:ext>
            </a:extLst>
          </p:cNvPr>
          <p:cNvSpPr txBox="1"/>
          <p:nvPr/>
        </p:nvSpPr>
        <p:spPr>
          <a:xfrm>
            <a:off x="594360" y="228600"/>
            <a:ext cx="2743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ko-KR" sz="1100" b="1" dirty="0">
                <a:solidFill>
                  <a:srgbClr val="007052"/>
                </a:solidFill>
                <a:latin typeface="Aptos"/>
              </a:rPr>
              <a:t>Results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B7A7E4B-62B6-AD00-34C2-6A84BF60CD29}"/>
              </a:ext>
            </a:extLst>
          </p:cNvPr>
          <p:cNvSpPr txBox="1"/>
          <p:nvPr/>
        </p:nvSpPr>
        <p:spPr>
          <a:xfrm>
            <a:off x="594360" y="566928"/>
            <a:ext cx="10972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181D1F"/>
                </a:solidFill>
                <a:latin typeface="Aptos"/>
              </a:rPr>
              <a:t>Kagome Lattice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FF77374-5F83-D108-EDBC-9575D57166A0}"/>
              </a:ext>
            </a:extLst>
          </p:cNvPr>
          <p:cNvSpPr txBox="1"/>
          <p:nvPr/>
        </p:nvSpPr>
        <p:spPr>
          <a:xfrm>
            <a:off x="621792" y="1097280"/>
            <a:ext cx="107899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b="0" dirty="0">
                <a:solidFill>
                  <a:srgbClr val="5C666A"/>
                </a:solidFill>
                <a:latin typeface="Aptos"/>
              </a:rPr>
              <a:t>Is there another frustration?</a:t>
            </a:r>
            <a:endParaRPr sz="1400" b="0" dirty="0">
              <a:solidFill>
                <a:srgbClr val="5C666A"/>
              </a:solidFill>
              <a:latin typeface="Aptos"/>
            </a:endParaRPr>
          </a:p>
        </p:txBody>
      </p:sp>
      <p:pic>
        <p:nvPicPr>
          <p:cNvPr id="2" name="그림 1" descr="라인, 그래프, 도표, 경사이(가) 표시된 사진&#10;&#10;자동 생성된 설명">
            <a:extLst>
              <a:ext uri="{FF2B5EF4-FFF2-40B4-BE49-F238E27FC236}">
                <a16:creationId xmlns:a16="http://schemas.microsoft.com/office/drawing/2014/main" id="{43FBFC41-77B6-DE55-7C43-7872EA1BC0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521" y="2637170"/>
            <a:ext cx="10578462" cy="2995335"/>
          </a:xfrm>
          <a:prstGeom prst="rect">
            <a:avLst/>
          </a:prstGeom>
        </p:spPr>
      </p:pic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EC59786D-E6D3-3F45-F679-38F1A8A00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9415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8D8C9-7D24-7018-28EB-8AC017C60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C6D54E7-1500-0BC7-9977-231A6899E118}"/>
              </a:ext>
            </a:extLst>
          </p:cNvPr>
          <p:cNvSpPr/>
          <p:nvPr/>
        </p:nvSpPr>
        <p:spPr>
          <a:xfrm>
            <a:off x="594360" y="1536192"/>
            <a:ext cx="10972800" cy="22860"/>
          </a:xfrm>
          <a:prstGeom prst="rect">
            <a:avLst/>
          </a:prstGeom>
          <a:solidFill>
            <a:srgbClr val="D6DB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1C7DB99-C0A7-0567-1B2B-1E394ABF845B}"/>
              </a:ext>
            </a:extLst>
          </p:cNvPr>
          <p:cNvSpPr txBox="1"/>
          <p:nvPr/>
        </p:nvSpPr>
        <p:spPr>
          <a:xfrm>
            <a:off x="594360" y="228600"/>
            <a:ext cx="2743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ko-KR" sz="1100" b="1" dirty="0">
                <a:solidFill>
                  <a:srgbClr val="007052"/>
                </a:solidFill>
                <a:latin typeface="Aptos"/>
              </a:rPr>
              <a:t>Summary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F53DD2E8-A286-2300-5E48-D4423D687CB4}"/>
              </a:ext>
            </a:extLst>
          </p:cNvPr>
          <p:cNvSpPr txBox="1"/>
          <p:nvPr/>
        </p:nvSpPr>
        <p:spPr>
          <a:xfrm>
            <a:off x="594360" y="566928"/>
            <a:ext cx="10972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181D1F"/>
                </a:solidFill>
                <a:latin typeface="Aptos"/>
              </a:rPr>
              <a:t>Summary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C9879C6-510A-7C1D-36D9-CB46B248DD1D}"/>
              </a:ext>
            </a:extLst>
          </p:cNvPr>
          <p:cNvSpPr txBox="1"/>
          <p:nvPr/>
        </p:nvSpPr>
        <p:spPr>
          <a:xfrm>
            <a:off x="621792" y="1097280"/>
            <a:ext cx="107899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b="0" dirty="0">
                <a:solidFill>
                  <a:srgbClr val="5C666A"/>
                </a:solidFill>
                <a:latin typeface="Aptos"/>
              </a:rPr>
              <a:t>Take home message</a:t>
            </a:r>
            <a:endParaRPr sz="1400" b="0" dirty="0">
              <a:solidFill>
                <a:srgbClr val="5C666A"/>
              </a:solidFill>
              <a:latin typeface="Aptos"/>
            </a:endParaRPr>
          </a:p>
        </p:txBody>
      </p:sp>
      <p:sp>
        <p:nvSpPr>
          <p:cNvPr id="87" name="Rounded Rectangle 5">
            <a:extLst>
              <a:ext uri="{FF2B5EF4-FFF2-40B4-BE49-F238E27FC236}">
                <a16:creationId xmlns:a16="http://schemas.microsoft.com/office/drawing/2014/main" id="{1899CC93-A51C-FF13-D619-94ED964197EE}"/>
              </a:ext>
            </a:extLst>
          </p:cNvPr>
          <p:cNvSpPr/>
          <p:nvPr/>
        </p:nvSpPr>
        <p:spPr>
          <a:xfrm>
            <a:off x="640080" y="1874519"/>
            <a:ext cx="10927080" cy="4335710"/>
          </a:xfrm>
          <a:prstGeom prst="roundRect">
            <a:avLst/>
          </a:prstGeom>
          <a:solidFill>
            <a:srgbClr val="FFFFFF"/>
          </a:solidFill>
          <a:ln>
            <a:solidFill>
              <a:srgbClr val="D6DB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2B5F0508-690C-97B2-6185-81BB7E6E682D}"/>
                  </a:ext>
                </a:extLst>
              </p:cNvPr>
              <p:cNvSpPr txBox="1"/>
              <p:nvPr/>
            </p:nvSpPr>
            <p:spPr>
              <a:xfrm>
                <a:off x="846558" y="2414309"/>
                <a:ext cx="10565154" cy="30984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Tx/>
                  <a:buChar char="-"/>
                </a:pPr>
                <a:r>
                  <a:rPr lang="en" sz="1500" b="1" dirty="0">
                    <a:solidFill>
                      <a:srgbClr val="5C666A"/>
                    </a:solidFill>
                    <a:latin typeface="Aptos"/>
                  </a:rPr>
                  <a:t>We confirm that frustration occurs even in the quantum regime and the presence of quantum phase transition.</a:t>
                </a:r>
              </a:p>
              <a:p>
                <a:pPr marL="285750" indent="-285750">
                  <a:buFontTx/>
                  <a:buChar char="-"/>
                </a:pPr>
                <a:endParaRPr lang="en" sz="1500" b="1" dirty="0">
                  <a:solidFill>
                    <a:srgbClr val="5C666A"/>
                  </a:solidFill>
                  <a:latin typeface="Aptos"/>
                </a:endParaRPr>
              </a:p>
              <a:p>
                <a:pPr marL="285750" indent="-285750">
                  <a:buFontTx/>
                  <a:buChar char="-"/>
                </a:pPr>
                <a:r>
                  <a:rPr lang="en" sz="1500" b="1" dirty="0">
                    <a:solidFill>
                      <a:srgbClr val="5C666A"/>
                    </a:solidFill>
                    <a:latin typeface="Aptos"/>
                  </a:rPr>
                  <a:t>A transverse field introduces quantum fluctuations, allowing the frustrated Ising model to be explored beyond the classical limit.</a:t>
                </a:r>
              </a:p>
              <a:p>
                <a:pPr marL="285750" indent="-285750">
                  <a:buFontTx/>
                  <a:buChar char="-"/>
                </a:pPr>
                <a:endParaRPr lang="en" sz="1500" b="1" dirty="0">
                  <a:solidFill>
                    <a:srgbClr val="5C666A"/>
                  </a:solidFill>
                  <a:latin typeface="Aptos"/>
                </a:endParaRPr>
              </a:p>
              <a:p>
                <a:pPr marL="285750" indent="-285750">
                  <a:buFontTx/>
                  <a:buChar char="-"/>
                </a:pPr>
                <a:r>
                  <a:rPr lang="en" sz="1500" b="1" dirty="0">
                    <a:solidFill>
                      <a:srgbClr val="5C666A"/>
                    </a:solidFill>
                    <a:latin typeface="Aptos"/>
                  </a:rPr>
                  <a:t>Rydberg atom QPU allows us to map the Ising coupling into van der Waals force. </a:t>
                </a:r>
              </a:p>
              <a:p>
                <a:pPr marL="285750" indent="-285750">
                  <a:buFontTx/>
                  <a:buChar char="-"/>
                </a:pPr>
                <a:endParaRPr lang="en-US" sz="1500" b="1" dirty="0">
                  <a:solidFill>
                    <a:srgbClr val="5C666A"/>
                  </a:solidFill>
                  <a:latin typeface="Aptos"/>
                </a:endParaRPr>
              </a:p>
              <a:p>
                <a:pPr marL="285750" indent="-285750">
                  <a:buFontTx/>
                  <a:buChar char="-"/>
                </a:pPr>
                <a:r>
                  <a:rPr lang="en-US" sz="1500" b="1" dirty="0">
                    <a:solidFill>
                      <a:srgbClr val="5C666A"/>
                    </a:solidFill>
                    <a:latin typeface="Aptos"/>
                  </a:rPr>
                  <a:t>Since the atom interacts with all the atoms in the range </a:t>
                </a:r>
                <a14:m>
                  <m:oMath xmlns:m="http://schemas.openxmlformats.org/officeDocument/2006/math">
                    <m:r>
                      <a:rPr lang="en-US" sz="1500" b="1" i="1" smtClean="0">
                        <a:solidFill>
                          <a:srgbClr val="5C666A"/>
                        </a:solidFill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sz="1500" b="1" i="1" smtClean="0">
                        <a:solidFill>
                          <a:srgbClr val="5C666A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1500" b="1" i="1" smtClean="0">
                        <a:solidFill>
                          <a:srgbClr val="5C666A"/>
                        </a:solidFill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en-US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sup>
                    </m:sSup>
                  </m:oMath>
                </a14:m>
                <a:r>
                  <a:rPr lang="en" sz="1500" b="1" dirty="0">
                    <a:solidFill>
                      <a:srgbClr val="5C666A"/>
                    </a:solidFill>
                    <a:latin typeface="Aptos"/>
                  </a:rPr>
                  <a:t>,</a:t>
                </a:r>
                <a:br>
                  <a:rPr lang="en" sz="1500" b="1" dirty="0">
                    <a:solidFill>
                      <a:srgbClr val="5C666A"/>
                    </a:solidFill>
                    <a:latin typeface="Aptos"/>
                  </a:rPr>
                </a:br>
                <a:r>
                  <a:rPr lang="en" sz="1500" b="1" dirty="0">
                    <a:solidFill>
                      <a:srgbClr val="5C666A"/>
                    </a:solidFill>
                    <a:latin typeface="Aptos"/>
                  </a:rPr>
                  <a:t>reproducing the Ising coupling in the Rydberg atom QPU requires a delicate calibration.</a:t>
                </a:r>
              </a:p>
              <a:p>
                <a:pPr marL="285750" indent="-285750">
                  <a:buFontTx/>
                  <a:buChar char="-"/>
                </a:pPr>
                <a:endParaRPr lang="en" sz="1500" b="1" dirty="0">
                  <a:solidFill>
                    <a:srgbClr val="5C666A"/>
                  </a:solidFill>
                  <a:latin typeface="Aptos"/>
                </a:endParaRPr>
              </a:p>
              <a:p>
                <a:pPr marL="285750" indent="-285750">
                  <a:buFontTx/>
                  <a:buChar char="-"/>
                </a:pPr>
                <a:endParaRPr lang="en" sz="1500" b="1" dirty="0">
                  <a:solidFill>
                    <a:srgbClr val="5C666A"/>
                  </a:solidFill>
                  <a:latin typeface="Aptos"/>
                </a:endParaRPr>
              </a:p>
              <a:p>
                <a:pPr marL="285750" indent="-285750">
                  <a:buFontTx/>
                  <a:buChar char="-"/>
                </a:pPr>
                <a:endParaRPr lang="en" sz="1500" b="1" dirty="0">
                  <a:solidFill>
                    <a:srgbClr val="5C666A"/>
                  </a:solidFill>
                  <a:latin typeface="Aptos"/>
                </a:endParaRPr>
              </a:p>
              <a:p>
                <a:pPr marL="285750" indent="-285750">
                  <a:buFontTx/>
                  <a:buChar char="-"/>
                </a:pPr>
                <a:endParaRPr lang="en" sz="1500" b="1" dirty="0">
                  <a:solidFill>
                    <a:srgbClr val="5C666A"/>
                  </a:solidFill>
                  <a:latin typeface="Aptos"/>
                </a:endParaRPr>
              </a:p>
            </p:txBody>
          </p:sp>
        </mc:Choice>
        <mc:Fallback xmlns="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2B5F0508-690C-97B2-6185-81BB7E6E68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558" y="2414309"/>
                <a:ext cx="10565154" cy="3098412"/>
              </a:xfrm>
              <a:prstGeom prst="rect">
                <a:avLst/>
              </a:prstGeom>
              <a:blipFill>
                <a:blip r:embed="rId2"/>
                <a:stretch>
                  <a:fillRect l="-240" t="-41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5881359-0AD8-C31C-9702-260B46A4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789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228600"/>
            <a:ext cx="2743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ko-KR" sz="1100" b="1">
                <a:solidFill>
                  <a:srgbClr val="007052"/>
                </a:solidFill>
                <a:latin typeface="Aptos"/>
              </a:rPr>
              <a:t>Introduction</a:t>
            </a:r>
            <a:endParaRPr lang="en" altLang="ko-KR" sz="1100" b="1" dirty="0">
              <a:solidFill>
                <a:srgbClr val="007052"/>
              </a:solidFill>
              <a:latin typeface="Apto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4360" y="566928"/>
            <a:ext cx="10972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dirty="0">
                <a:solidFill>
                  <a:srgbClr val="181D1F"/>
                </a:solidFill>
                <a:latin typeface="Aptos"/>
              </a:rPr>
              <a:t>Classical Ising Model on 2D square lattice</a:t>
            </a:r>
            <a:endParaRPr sz="2800" b="1" dirty="0">
              <a:solidFill>
                <a:srgbClr val="181D1F"/>
              </a:solidFill>
              <a:latin typeface="Apto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1792" y="1097280"/>
            <a:ext cx="107899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dirty="0">
                <a:solidFill>
                  <a:srgbClr val="5C666A"/>
                </a:solidFill>
                <a:latin typeface="Aptos"/>
              </a:rPr>
              <a:t>Classical phase transition</a:t>
            </a:r>
            <a:endParaRPr sz="1400" b="0" dirty="0">
              <a:solidFill>
                <a:srgbClr val="5C666A"/>
              </a:solidFill>
              <a:latin typeface="Apto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4360" y="1536192"/>
            <a:ext cx="10972800" cy="22860"/>
          </a:xfrm>
          <a:prstGeom prst="rect">
            <a:avLst/>
          </a:prstGeom>
          <a:solidFill>
            <a:srgbClr val="D3D9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85800" y="1874519"/>
            <a:ext cx="5120640" cy="3611880"/>
          </a:xfrm>
          <a:prstGeom prst="roundRect">
            <a:avLst/>
          </a:prstGeom>
          <a:solidFill>
            <a:srgbClr val="FFFFFF"/>
          </a:solidFill>
          <a:ln>
            <a:solidFill>
              <a:srgbClr val="D3D9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7" name="TextBox 6"/>
          <p:cNvSpPr txBox="1"/>
          <p:nvPr/>
        </p:nvSpPr>
        <p:spPr>
          <a:xfrm>
            <a:off x="960120" y="219456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dirty="0">
                <a:solidFill>
                  <a:srgbClr val="007052"/>
                </a:solidFill>
                <a:latin typeface="Aptos"/>
              </a:rPr>
              <a:t>Hamiltonian</a:t>
            </a:r>
            <a:endParaRPr sz="1800" b="1" dirty="0">
              <a:solidFill>
                <a:srgbClr val="007052"/>
              </a:solidFill>
              <a:latin typeface="Apto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60120" y="2972685"/>
                <a:ext cx="4572000" cy="10735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altLang="ko-KR" sz="25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ℋ</m:t>
                      </m:r>
                      <m:r>
                        <a:rPr lang="en-US" altLang="ko-KR" sz="25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ko-KR" sz="25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𝐽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ko-KR" sz="25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ko-KR" sz="25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⟨</m:t>
                          </m:r>
                          <m:r>
                            <a:rPr lang="en-US" altLang="ko-KR" sz="25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ko-KR" sz="25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ko-KR" sz="25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ko-KR" sz="25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⟩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US" altLang="ko-KR" sz="25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25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sz="25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altLang="ko-KR" sz="25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altLang="ko-KR" sz="25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25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sz="25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altLang="ko-KR" sz="25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bSup>
                        </m:e>
                      </m:nary>
                      <m:r>
                        <a:rPr lang="en-US" altLang="ko-KR" sz="25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ko-KR" sz="25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ℎ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ko-KR" sz="25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ko-KR" sz="25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US" altLang="ko-KR" sz="25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25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sz="25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altLang="ko-KR" sz="25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bSup>
                        </m:e>
                      </m:nary>
                      <m:r>
                        <a:rPr lang="en-US" altLang="ko-KR" sz="25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sz="2500" dirty="0">
                  <a:solidFill>
                    <a:srgbClr val="181D1F"/>
                  </a:solidFill>
                  <a:latin typeface="Aptos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120" y="2972685"/>
                <a:ext cx="4572000" cy="1073564"/>
              </a:xfrm>
              <a:prstGeom prst="rect">
                <a:avLst/>
              </a:prstGeom>
              <a:blipFill>
                <a:blip r:embed="rId3"/>
                <a:stretch>
                  <a:fillRect t="-125882" b="-17058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ounded Rectangle 9"/>
          <p:cNvSpPr/>
          <p:nvPr/>
        </p:nvSpPr>
        <p:spPr>
          <a:xfrm>
            <a:off x="6172200" y="1874519"/>
            <a:ext cx="5257800" cy="3611880"/>
          </a:xfrm>
          <a:prstGeom prst="roundRect">
            <a:avLst/>
          </a:prstGeom>
          <a:solidFill>
            <a:srgbClr val="FFFFFF"/>
          </a:solidFill>
          <a:ln>
            <a:solidFill>
              <a:srgbClr val="D3D9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6492240" y="4892040"/>
                <a:ext cx="4572000" cy="323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500" b="1" dirty="0">
                    <a:solidFill>
                      <a:srgbClr val="5C666A"/>
                    </a:solidFill>
                    <a:latin typeface="Aptos"/>
                  </a:rPr>
                  <a:t>Driven by thermal fluctuation </a:t>
                </a:r>
                <a14:m>
                  <m:oMath xmlns:m="http://schemas.openxmlformats.org/officeDocument/2006/math">
                    <m:r>
                      <a:rPr lang="en-US" sz="1500" b="1" i="1" smtClean="0">
                        <a:solidFill>
                          <a:srgbClr val="5C666A"/>
                        </a:solidFill>
                        <a:latin typeface="Cambria Math" panose="02040503050406030204" pitchFamily="18" charset="0"/>
                      </a:rPr>
                      <m:t>𝜷</m:t>
                    </m:r>
                    <m:r>
                      <a:rPr lang="en-US" sz="1500" b="1" i="1" smtClean="0">
                        <a:solidFill>
                          <a:srgbClr val="5C666A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type m:val="lin"/>
                        <m:ctrlPr>
                          <a:rPr lang="en-US" altLang="ko-KR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b>
                          <m:sSubPr>
                            <m:ctrlPr>
                              <a:rPr lang="en-US" altLang="ko-KR" sz="1500" b="1" i="1" smtClean="0">
                                <a:solidFill>
                                  <a:srgbClr val="5C666A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500" b="1" i="1" smtClean="0">
                                <a:solidFill>
                                  <a:srgbClr val="5C666A"/>
                                </a:solidFill>
                                <a:latin typeface="Cambria Math" panose="02040503050406030204" pitchFamily="18" charset="0"/>
                              </a:rPr>
                              <m:t>𝒌</m:t>
                            </m:r>
                          </m:e>
                          <m:sub>
                            <m:r>
                              <a:rPr lang="en-US" altLang="ko-KR" sz="1500" b="1" i="1" smtClean="0">
                                <a:solidFill>
                                  <a:srgbClr val="5C666A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sub>
                        </m:sSub>
                        <m:r>
                          <a:rPr lang="en-US" altLang="ko-KR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den>
                    </m:f>
                  </m:oMath>
                </a14:m>
                <a:endParaRPr sz="1500" b="1" dirty="0">
                  <a:solidFill>
                    <a:srgbClr val="5C666A"/>
                  </a:solidFill>
                  <a:latin typeface="Aptos"/>
                </a:endParaRPr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2240" y="4892040"/>
                <a:ext cx="4572000" cy="323165"/>
              </a:xfrm>
              <a:prstGeom prst="rect">
                <a:avLst/>
              </a:prstGeom>
              <a:blipFill>
                <a:blip r:embed="rId4"/>
                <a:stretch>
                  <a:fillRect t="-107692" b="-17307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FC7846D4-F688-3568-8FFE-3DCD27C79801}"/>
                  </a:ext>
                </a:extLst>
              </p:cNvPr>
              <p:cNvSpPr txBox="1"/>
              <p:nvPr/>
            </p:nvSpPr>
            <p:spPr>
              <a:xfrm>
                <a:off x="960120" y="4455042"/>
                <a:ext cx="4572000" cy="5539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500" b="1" dirty="0">
                    <a:solidFill>
                      <a:srgbClr val="5C666A"/>
                    </a:solidFill>
                    <a:latin typeface="Aptos"/>
                  </a:rPr>
                  <a:t>Order Parameter : </a:t>
                </a:r>
                <a14:m>
                  <m:oMath xmlns:m="http://schemas.openxmlformats.org/officeDocument/2006/math">
                    <m:r>
                      <a:rPr lang="en-US" sz="1500" b="1" i="1" smtClean="0">
                        <a:solidFill>
                          <a:srgbClr val="5C666A"/>
                        </a:solidFill>
                        <a:latin typeface="Cambria Math" panose="02040503050406030204" pitchFamily="18" charset="0"/>
                      </a:rPr>
                      <m:t>⟨</m:t>
                    </m:r>
                    <m:sSubSup>
                      <m:sSubSupPr>
                        <m:ctrlPr>
                          <a:rPr lang="en-US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en-US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  <m:sup>
                        <m:r>
                          <a:rPr lang="en-US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𝒛</m:t>
                        </m:r>
                      </m:sup>
                    </m:sSubSup>
                    <m:r>
                      <a:rPr lang="en-US" sz="1500" b="1" i="1" smtClean="0">
                        <a:solidFill>
                          <a:srgbClr val="5C666A"/>
                        </a:solidFill>
                        <a:latin typeface="Cambria Math" panose="02040503050406030204" pitchFamily="18" charset="0"/>
                      </a:rPr>
                      <m:t>⟩</m:t>
                    </m:r>
                  </m:oMath>
                </a14:m>
                <a:endParaRPr lang="en-US" sz="1500" b="1" dirty="0">
                  <a:solidFill>
                    <a:srgbClr val="5C666A"/>
                  </a:solidFill>
                  <a:latin typeface="Aptos"/>
                </a:endParaRPr>
              </a:p>
              <a:p>
                <a:pPr algn="ctr"/>
                <a:r>
                  <a:rPr lang="en-US" sz="1500" b="1" dirty="0">
                    <a:solidFill>
                      <a:srgbClr val="5C666A"/>
                    </a:solidFill>
                    <a:latin typeface="Aptos"/>
                  </a:rPr>
                  <a:t>Control Parameter : </a:t>
                </a:r>
                <a14:m>
                  <m:oMath xmlns:m="http://schemas.openxmlformats.org/officeDocument/2006/math">
                    <m:r>
                      <a:rPr lang="en-US" sz="1500" b="1" i="1" smtClean="0">
                        <a:solidFill>
                          <a:srgbClr val="5C666A"/>
                        </a:solidFill>
                        <a:latin typeface="Cambria Math" panose="02040503050406030204" pitchFamily="18" charset="0"/>
                      </a:rPr>
                      <m:t>𝜷</m:t>
                    </m:r>
                  </m:oMath>
                </a14:m>
                <a:endParaRPr sz="1500" b="1" dirty="0">
                  <a:solidFill>
                    <a:srgbClr val="5C666A"/>
                  </a:solidFill>
                  <a:latin typeface="Aptos"/>
                </a:endParaRPr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FC7846D4-F688-3568-8FFE-3DCD27C798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120" y="4455042"/>
                <a:ext cx="4572000" cy="553998"/>
              </a:xfrm>
              <a:prstGeom prst="rect">
                <a:avLst/>
              </a:prstGeom>
              <a:blipFill>
                <a:blip r:embed="rId5"/>
                <a:stretch>
                  <a:fillRect t="-2222" b="-1111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8" name="그림 87" descr="PDF) Solving the 2D Ising Model">
            <a:extLst>
              <a:ext uri="{FF2B5EF4-FFF2-40B4-BE49-F238E27FC236}">
                <a16:creationId xmlns:a16="http://schemas.microsoft.com/office/drawing/2014/main" id="{524F0A81-98D8-F04C-5802-048EF18AB0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1958" y="2379226"/>
            <a:ext cx="3278284" cy="24247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D8E92161-1DB0-70D9-7809-CF18658DCBDD}"/>
                  </a:ext>
                </a:extLst>
              </p:cNvPr>
              <p:cNvSpPr txBox="1"/>
              <p:nvPr/>
            </p:nvSpPr>
            <p:spPr>
              <a:xfrm>
                <a:off x="9518073" y="2563892"/>
                <a:ext cx="61472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ko-KR" b="0" i="1" smtClean="0">
                          <a:latin typeface="Cambria Math" panose="02040503050406030204" pitchFamily="18" charset="0"/>
                        </a:rPr>
                        <m:t>ℎ</m:t>
                      </m:r>
                      <m:r>
                        <a:rPr kumimoji="1" lang="en-US" altLang="ko-KR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kumimoji="1" lang="ko-KR" altLang="en-US" dirty="0"/>
              </a:p>
            </p:txBody>
          </p:sp>
        </mc:Choice>
        <mc:Fallback xmlns="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D8E92161-1DB0-70D9-7809-CF18658DCB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8073" y="2563892"/>
                <a:ext cx="614720" cy="276999"/>
              </a:xfrm>
              <a:prstGeom prst="rect">
                <a:avLst/>
              </a:prstGeom>
              <a:blipFill>
                <a:blip r:embed="rId7"/>
                <a:stretch>
                  <a:fillRect l="-10204" r="-8163" b="-909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2899A958-EE31-44D5-9A60-12F63CDCA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65DBE-0113-24FC-A4EE-E793001D2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F1F6F7-D92F-FCDB-43E0-9805D2215748}"/>
              </a:ext>
            </a:extLst>
          </p:cNvPr>
          <p:cNvSpPr txBox="1"/>
          <p:nvPr/>
        </p:nvSpPr>
        <p:spPr>
          <a:xfrm>
            <a:off x="594360" y="228600"/>
            <a:ext cx="2743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ko-KR" sz="1100" b="1">
                <a:solidFill>
                  <a:srgbClr val="007052"/>
                </a:solidFill>
                <a:latin typeface="Aptos"/>
              </a:rPr>
              <a:t>Introduction</a:t>
            </a:r>
            <a:endParaRPr lang="en" altLang="ko-KR" sz="1100" b="1" dirty="0">
              <a:solidFill>
                <a:srgbClr val="007052"/>
              </a:solidFill>
              <a:latin typeface="Apto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D15177-4583-0C72-5BEE-6452E6734EC3}"/>
              </a:ext>
            </a:extLst>
          </p:cNvPr>
          <p:cNvSpPr txBox="1"/>
          <p:nvPr/>
        </p:nvSpPr>
        <p:spPr>
          <a:xfrm>
            <a:off x="594360" y="566928"/>
            <a:ext cx="10972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181D1F"/>
                </a:solidFill>
                <a:latin typeface="Aptos"/>
              </a:rPr>
              <a:t>Classical Ising Model on 2D triangular lattice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A6E523-A4F8-7C54-5648-A02D273FB22A}"/>
              </a:ext>
            </a:extLst>
          </p:cNvPr>
          <p:cNvSpPr txBox="1"/>
          <p:nvPr/>
        </p:nvSpPr>
        <p:spPr>
          <a:xfrm>
            <a:off x="621792" y="1097280"/>
            <a:ext cx="107899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dirty="0">
                <a:solidFill>
                  <a:srgbClr val="5C666A"/>
                </a:solidFill>
                <a:latin typeface="Aptos"/>
              </a:rPr>
              <a:t>Frustration</a:t>
            </a:r>
            <a:endParaRPr sz="1400" b="0" dirty="0">
              <a:solidFill>
                <a:srgbClr val="5C666A"/>
              </a:solidFill>
              <a:latin typeface="Apto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72B99E-3942-6018-0DE5-9F927FCF7D59}"/>
              </a:ext>
            </a:extLst>
          </p:cNvPr>
          <p:cNvSpPr/>
          <p:nvPr/>
        </p:nvSpPr>
        <p:spPr>
          <a:xfrm>
            <a:off x="594360" y="1536192"/>
            <a:ext cx="10972800" cy="22860"/>
          </a:xfrm>
          <a:prstGeom prst="rect">
            <a:avLst/>
          </a:prstGeom>
          <a:solidFill>
            <a:srgbClr val="D3D9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8CCB4E0F-B834-C6BF-9513-83E4D9356E8D}"/>
              </a:ext>
            </a:extLst>
          </p:cNvPr>
          <p:cNvSpPr/>
          <p:nvPr/>
        </p:nvSpPr>
        <p:spPr>
          <a:xfrm>
            <a:off x="685800" y="1874519"/>
            <a:ext cx="5120640" cy="3611880"/>
          </a:xfrm>
          <a:prstGeom prst="roundRect">
            <a:avLst/>
          </a:prstGeom>
          <a:solidFill>
            <a:srgbClr val="FFFFFF"/>
          </a:solidFill>
          <a:ln>
            <a:solidFill>
              <a:srgbClr val="D3D9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4324EC-078F-DCC8-25CD-225000FB4139}"/>
              </a:ext>
            </a:extLst>
          </p:cNvPr>
          <p:cNvSpPr txBox="1"/>
          <p:nvPr/>
        </p:nvSpPr>
        <p:spPr>
          <a:xfrm>
            <a:off x="960120" y="219456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dirty="0">
                <a:solidFill>
                  <a:srgbClr val="007052"/>
                </a:solidFill>
                <a:latin typeface="Aptos"/>
              </a:rPr>
              <a:t>Spin Configuration</a:t>
            </a:r>
            <a:endParaRPr sz="1800" b="1" dirty="0">
              <a:solidFill>
                <a:srgbClr val="007052"/>
              </a:solidFill>
              <a:latin typeface="Aptos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38CEAA2-7B81-D9A9-F6FD-DF26946FEF88}"/>
              </a:ext>
            </a:extLst>
          </p:cNvPr>
          <p:cNvSpPr/>
          <p:nvPr/>
        </p:nvSpPr>
        <p:spPr>
          <a:xfrm>
            <a:off x="6172200" y="1874519"/>
            <a:ext cx="5257800" cy="3611880"/>
          </a:xfrm>
          <a:prstGeom prst="roundRect">
            <a:avLst/>
          </a:prstGeom>
          <a:solidFill>
            <a:srgbClr val="FFFFFF"/>
          </a:solidFill>
          <a:ln>
            <a:solidFill>
              <a:srgbClr val="D3D9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95F064D9-461B-0671-B8D9-F7740BC41674}"/>
                  </a:ext>
                </a:extLst>
              </p:cNvPr>
              <p:cNvSpPr txBox="1"/>
              <p:nvPr/>
            </p:nvSpPr>
            <p:spPr>
              <a:xfrm>
                <a:off x="6505843" y="4974782"/>
                <a:ext cx="4572000" cy="323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500" b="1" dirty="0">
                    <a:solidFill>
                      <a:srgbClr val="5C666A"/>
                    </a:solidFill>
                    <a:latin typeface="Aptos"/>
                  </a:rPr>
                  <a:t>Crossing around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en-US" altLang="ko-KR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num>
                      <m:den>
                        <m:r>
                          <a:rPr lang="en-US" altLang="ko-KR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𝑱</m:t>
                        </m:r>
                      </m:den>
                    </m:f>
                    <m:r>
                      <a:rPr lang="en-US" sz="1500" b="1" i="1" smtClean="0">
                        <a:solidFill>
                          <a:srgbClr val="5C666A"/>
                        </a:solidFill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sz="1500" b="1" i="1" smtClean="0">
                        <a:solidFill>
                          <a:srgbClr val="5C666A"/>
                        </a:solidFill>
                        <a:latin typeface="Cambria Math" panose="02040503050406030204" pitchFamily="18" charset="0"/>
                      </a:rPr>
                      <m:t>𝟔</m:t>
                    </m:r>
                  </m:oMath>
                </a14:m>
                <a:endParaRPr sz="1500" b="1" dirty="0">
                  <a:solidFill>
                    <a:srgbClr val="5C666A"/>
                  </a:solidFill>
                  <a:latin typeface="Aptos"/>
                </a:endParaRPr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95F064D9-461B-0671-B8D9-F7740BC41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5843" y="4974782"/>
                <a:ext cx="4572000" cy="323165"/>
              </a:xfrm>
              <a:prstGeom prst="rect">
                <a:avLst/>
              </a:prstGeom>
              <a:blipFill>
                <a:blip r:embed="rId3"/>
                <a:stretch>
                  <a:fillRect t="-103704" b="-16296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Connector 5">
            <a:extLst>
              <a:ext uri="{FF2B5EF4-FFF2-40B4-BE49-F238E27FC236}">
                <a16:creationId xmlns:a16="http://schemas.microsoft.com/office/drawing/2014/main" id="{89477084-9F64-9ED9-2A29-BB168F7A8E65}"/>
              </a:ext>
            </a:extLst>
          </p:cNvPr>
          <p:cNvCxnSpPr/>
          <p:nvPr/>
        </p:nvCxnSpPr>
        <p:spPr>
          <a:xfrm flipH="1">
            <a:off x="2159042" y="2655332"/>
            <a:ext cx="1005840" cy="1783080"/>
          </a:xfrm>
          <a:prstGeom prst="line">
            <a:avLst/>
          </a:prstGeom>
          <a:ln w="25400">
            <a:solidFill>
              <a:srgbClr val="5C666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6">
            <a:extLst>
              <a:ext uri="{FF2B5EF4-FFF2-40B4-BE49-F238E27FC236}">
                <a16:creationId xmlns:a16="http://schemas.microsoft.com/office/drawing/2014/main" id="{5BCAEA8D-3B25-1EC2-0B56-7B7359F6DDC3}"/>
              </a:ext>
            </a:extLst>
          </p:cNvPr>
          <p:cNvCxnSpPr/>
          <p:nvPr/>
        </p:nvCxnSpPr>
        <p:spPr>
          <a:xfrm>
            <a:off x="3164882" y="2655332"/>
            <a:ext cx="1005840" cy="1783080"/>
          </a:xfrm>
          <a:prstGeom prst="line">
            <a:avLst/>
          </a:prstGeom>
          <a:ln w="25400">
            <a:solidFill>
              <a:srgbClr val="5C666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7">
            <a:extLst>
              <a:ext uri="{FF2B5EF4-FFF2-40B4-BE49-F238E27FC236}">
                <a16:creationId xmlns:a16="http://schemas.microsoft.com/office/drawing/2014/main" id="{A1662DFF-FADA-09DB-C9CF-12D3E8349911}"/>
              </a:ext>
            </a:extLst>
          </p:cNvPr>
          <p:cNvCxnSpPr/>
          <p:nvPr/>
        </p:nvCxnSpPr>
        <p:spPr>
          <a:xfrm>
            <a:off x="2159042" y="4438412"/>
            <a:ext cx="2011680" cy="0"/>
          </a:xfrm>
          <a:prstGeom prst="line">
            <a:avLst/>
          </a:prstGeom>
          <a:ln w="25400">
            <a:solidFill>
              <a:srgbClr val="5C666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val 8">
            <a:extLst>
              <a:ext uri="{FF2B5EF4-FFF2-40B4-BE49-F238E27FC236}">
                <a16:creationId xmlns:a16="http://schemas.microsoft.com/office/drawing/2014/main" id="{91CA1FB3-B3FE-A3BA-3E99-844DDDEE8268}"/>
              </a:ext>
            </a:extLst>
          </p:cNvPr>
          <p:cNvSpPr/>
          <p:nvPr/>
        </p:nvSpPr>
        <p:spPr>
          <a:xfrm>
            <a:off x="3073441" y="2563892"/>
            <a:ext cx="182880" cy="182880"/>
          </a:xfrm>
          <a:prstGeom prst="ellipse">
            <a:avLst/>
          </a:prstGeom>
          <a:solidFill>
            <a:srgbClr val="006E51"/>
          </a:solidFill>
          <a:ln>
            <a:solidFill>
              <a:srgbClr val="007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0">
            <a:extLst>
              <a:ext uri="{FF2B5EF4-FFF2-40B4-BE49-F238E27FC236}">
                <a16:creationId xmlns:a16="http://schemas.microsoft.com/office/drawing/2014/main" id="{79FAC19F-E41E-4638-327A-E1BFD0A188D4}"/>
              </a:ext>
            </a:extLst>
          </p:cNvPr>
          <p:cNvSpPr/>
          <p:nvPr/>
        </p:nvSpPr>
        <p:spPr>
          <a:xfrm>
            <a:off x="2067601" y="4346972"/>
            <a:ext cx="182880" cy="182880"/>
          </a:xfrm>
          <a:prstGeom prst="ellipse">
            <a:avLst/>
          </a:prstGeom>
          <a:solidFill>
            <a:srgbClr val="D07229"/>
          </a:solidFill>
          <a:ln>
            <a:solidFill>
              <a:srgbClr val="D374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2">
            <a:extLst>
              <a:ext uri="{FF2B5EF4-FFF2-40B4-BE49-F238E27FC236}">
                <a16:creationId xmlns:a16="http://schemas.microsoft.com/office/drawing/2014/main" id="{376B4CCA-2721-49F3-6C81-5486CA31866C}"/>
              </a:ext>
            </a:extLst>
          </p:cNvPr>
          <p:cNvSpPr/>
          <p:nvPr/>
        </p:nvSpPr>
        <p:spPr>
          <a:xfrm>
            <a:off x="4079282" y="4346972"/>
            <a:ext cx="182880" cy="182880"/>
          </a:xfrm>
          <a:prstGeom prst="ellipse">
            <a:avLst/>
          </a:prstGeom>
          <a:solidFill>
            <a:srgbClr val="006E51"/>
          </a:solidFill>
          <a:ln>
            <a:solidFill>
              <a:srgbClr val="007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DD214F9-80D1-8A0D-5A6A-19FC788E434B}"/>
                  </a:ext>
                </a:extLst>
              </p:cNvPr>
              <p:cNvSpPr txBox="1"/>
              <p:nvPr/>
            </p:nvSpPr>
            <p:spPr>
              <a:xfrm>
                <a:off x="878881" y="4977907"/>
                <a:ext cx="4572000" cy="3200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500" b="1" dirty="0">
                    <a:solidFill>
                      <a:srgbClr val="5C666A"/>
                    </a:solidFill>
                    <a:latin typeface="Aptos"/>
                  </a:rPr>
                  <a:t>Ill-defined order parameter </a:t>
                </a:r>
                <a14:m>
                  <m:oMath xmlns:m="http://schemas.openxmlformats.org/officeDocument/2006/math">
                    <m:r>
                      <a:rPr lang="en-US" altLang="ko-KR" sz="1500" b="1" i="1">
                        <a:solidFill>
                          <a:srgbClr val="5C666A"/>
                        </a:solidFill>
                        <a:latin typeface="Cambria Math" panose="02040503050406030204" pitchFamily="18" charset="0"/>
                      </a:rPr>
                      <m:t>⟨</m:t>
                    </m:r>
                    <m:sSubSup>
                      <m:sSubSupPr>
                        <m:ctrlPr>
                          <a:rPr lang="en-US" altLang="ko-KR" sz="1500" b="1" i="1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1500" b="1" i="1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en-US" altLang="ko-KR" sz="1500" b="1" i="1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  <m:sup>
                        <m:r>
                          <a:rPr lang="en-US" altLang="ko-KR" sz="1500" b="1" i="1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𝒛</m:t>
                        </m:r>
                      </m:sup>
                    </m:sSubSup>
                    <m:r>
                      <a:rPr lang="en-US" altLang="ko-KR" sz="1500" b="1" i="1">
                        <a:solidFill>
                          <a:srgbClr val="5C666A"/>
                        </a:solidFill>
                        <a:latin typeface="Cambria Math" panose="02040503050406030204" pitchFamily="18" charset="0"/>
                      </a:rPr>
                      <m:t>⟩ </m:t>
                    </m:r>
                  </m:oMath>
                </a14:m>
                <a:endParaRPr sz="1500" b="1" dirty="0">
                  <a:solidFill>
                    <a:srgbClr val="5C666A"/>
                  </a:solidFill>
                  <a:latin typeface="Aptos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DD214F9-80D1-8A0D-5A6A-19FC788E43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881" y="4977907"/>
                <a:ext cx="4572000" cy="320040"/>
              </a:xfrm>
              <a:prstGeom prst="rect">
                <a:avLst/>
              </a:prstGeom>
              <a:blipFill>
                <a:blip r:embed="rId4"/>
                <a:stretch>
                  <a:fillRect t="-7692" b="-1923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Connector 11">
            <a:extLst>
              <a:ext uri="{FF2B5EF4-FFF2-40B4-BE49-F238E27FC236}">
                <a16:creationId xmlns:a16="http://schemas.microsoft.com/office/drawing/2014/main" id="{3852C224-5D2C-FA63-2341-4834E9C16E3F}"/>
              </a:ext>
            </a:extLst>
          </p:cNvPr>
          <p:cNvCxnSpPr/>
          <p:nvPr/>
        </p:nvCxnSpPr>
        <p:spPr>
          <a:xfrm>
            <a:off x="7168896" y="2216420"/>
            <a:ext cx="621792" cy="0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12">
            <a:extLst>
              <a:ext uri="{FF2B5EF4-FFF2-40B4-BE49-F238E27FC236}">
                <a16:creationId xmlns:a16="http://schemas.microsoft.com/office/drawing/2014/main" id="{4F795075-CFB1-C54C-A443-2F5BCF413517}"/>
              </a:ext>
            </a:extLst>
          </p:cNvPr>
          <p:cNvCxnSpPr/>
          <p:nvPr/>
        </p:nvCxnSpPr>
        <p:spPr>
          <a:xfrm>
            <a:off x="7168896" y="2216420"/>
            <a:ext cx="310896" cy="530352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13">
            <a:extLst>
              <a:ext uri="{FF2B5EF4-FFF2-40B4-BE49-F238E27FC236}">
                <a16:creationId xmlns:a16="http://schemas.microsoft.com/office/drawing/2014/main" id="{FB5B57F2-BA20-FF9D-E51C-EC4EEFBA2565}"/>
              </a:ext>
            </a:extLst>
          </p:cNvPr>
          <p:cNvCxnSpPr/>
          <p:nvPr/>
        </p:nvCxnSpPr>
        <p:spPr>
          <a:xfrm flipH="1">
            <a:off x="6858000" y="2216420"/>
            <a:ext cx="310896" cy="530352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14">
            <a:extLst>
              <a:ext uri="{FF2B5EF4-FFF2-40B4-BE49-F238E27FC236}">
                <a16:creationId xmlns:a16="http://schemas.microsoft.com/office/drawing/2014/main" id="{1AB955DA-C908-6AFC-1530-671ED0E4F22D}"/>
              </a:ext>
            </a:extLst>
          </p:cNvPr>
          <p:cNvCxnSpPr/>
          <p:nvPr/>
        </p:nvCxnSpPr>
        <p:spPr>
          <a:xfrm>
            <a:off x="7790688" y="2216420"/>
            <a:ext cx="621792" cy="0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15">
            <a:extLst>
              <a:ext uri="{FF2B5EF4-FFF2-40B4-BE49-F238E27FC236}">
                <a16:creationId xmlns:a16="http://schemas.microsoft.com/office/drawing/2014/main" id="{C28D5D92-3AB6-6ADD-1645-2065EDF77E50}"/>
              </a:ext>
            </a:extLst>
          </p:cNvPr>
          <p:cNvCxnSpPr/>
          <p:nvPr/>
        </p:nvCxnSpPr>
        <p:spPr>
          <a:xfrm>
            <a:off x="7790688" y="2216420"/>
            <a:ext cx="310896" cy="530352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16">
            <a:extLst>
              <a:ext uri="{FF2B5EF4-FFF2-40B4-BE49-F238E27FC236}">
                <a16:creationId xmlns:a16="http://schemas.microsoft.com/office/drawing/2014/main" id="{3C451D77-7E37-1EBC-5A5F-7FD1ECE5A0DD}"/>
              </a:ext>
            </a:extLst>
          </p:cNvPr>
          <p:cNvCxnSpPr/>
          <p:nvPr/>
        </p:nvCxnSpPr>
        <p:spPr>
          <a:xfrm flipH="1">
            <a:off x="7479792" y="2216420"/>
            <a:ext cx="310896" cy="530352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18">
            <a:extLst>
              <a:ext uri="{FF2B5EF4-FFF2-40B4-BE49-F238E27FC236}">
                <a16:creationId xmlns:a16="http://schemas.microsoft.com/office/drawing/2014/main" id="{98825AED-84F9-88F3-21CE-462C6EEA51C0}"/>
              </a:ext>
            </a:extLst>
          </p:cNvPr>
          <p:cNvCxnSpPr/>
          <p:nvPr/>
        </p:nvCxnSpPr>
        <p:spPr>
          <a:xfrm flipH="1">
            <a:off x="8101584" y="2216420"/>
            <a:ext cx="310896" cy="530352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19">
            <a:extLst>
              <a:ext uri="{FF2B5EF4-FFF2-40B4-BE49-F238E27FC236}">
                <a16:creationId xmlns:a16="http://schemas.microsoft.com/office/drawing/2014/main" id="{EF73ADC6-2B55-1E1A-6DC9-D45B772C5DCF}"/>
              </a:ext>
            </a:extLst>
          </p:cNvPr>
          <p:cNvCxnSpPr/>
          <p:nvPr/>
        </p:nvCxnSpPr>
        <p:spPr>
          <a:xfrm>
            <a:off x="6858000" y="2746772"/>
            <a:ext cx="621792" cy="0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20">
            <a:extLst>
              <a:ext uri="{FF2B5EF4-FFF2-40B4-BE49-F238E27FC236}">
                <a16:creationId xmlns:a16="http://schemas.microsoft.com/office/drawing/2014/main" id="{9DC1F228-A65B-3609-04A2-E9B28C96C373}"/>
              </a:ext>
            </a:extLst>
          </p:cNvPr>
          <p:cNvCxnSpPr/>
          <p:nvPr/>
        </p:nvCxnSpPr>
        <p:spPr>
          <a:xfrm flipH="1">
            <a:off x="6547104" y="2746772"/>
            <a:ext cx="310896" cy="530352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21">
            <a:extLst>
              <a:ext uri="{FF2B5EF4-FFF2-40B4-BE49-F238E27FC236}">
                <a16:creationId xmlns:a16="http://schemas.microsoft.com/office/drawing/2014/main" id="{070881E0-419B-EFD6-6A09-5B3012B46142}"/>
              </a:ext>
            </a:extLst>
          </p:cNvPr>
          <p:cNvCxnSpPr/>
          <p:nvPr/>
        </p:nvCxnSpPr>
        <p:spPr>
          <a:xfrm>
            <a:off x="6858000" y="2746772"/>
            <a:ext cx="310896" cy="530352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22">
            <a:extLst>
              <a:ext uri="{FF2B5EF4-FFF2-40B4-BE49-F238E27FC236}">
                <a16:creationId xmlns:a16="http://schemas.microsoft.com/office/drawing/2014/main" id="{07C6B11C-5C74-4C58-A51F-B930E6543DA5}"/>
              </a:ext>
            </a:extLst>
          </p:cNvPr>
          <p:cNvCxnSpPr/>
          <p:nvPr/>
        </p:nvCxnSpPr>
        <p:spPr>
          <a:xfrm>
            <a:off x="7479792" y="2746772"/>
            <a:ext cx="621792" cy="0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23">
            <a:extLst>
              <a:ext uri="{FF2B5EF4-FFF2-40B4-BE49-F238E27FC236}">
                <a16:creationId xmlns:a16="http://schemas.microsoft.com/office/drawing/2014/main" id="{1FB7F71F-B068-E154-997F-E929AF5EED03}"/>
              </a:ext>
            </a:extLst>
          </p:cNvPr>
          <p:cNvCxnSpPr/>
          <p:nvPr/>
        </p:nvCxnSpPr>
        <p:spPr>
          <a:xfrm flipH="1">
            <a:off x="7168896" y="2746772"/>
            <a:ext cx="310896" cy="530352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24">
            <a:extLst>
              <a:ext uri="{FF2B5EF4-FFF2-40B4-BE49-F238E27FC236}">
                <a16:creationId xmlns:a16="http://schemas.microsoft.com/office/drawing/2014/main" id="{2EDE71C1-FC85-B764-D5DA-0B4774886B02}"/>
              </a:ext>
            </a:extLst>
          </p:cNvPr>
          <p:cNvCxnSpPr/>
          <p:nvPr/>
        </p:nvCxnSpPr>
        <p:spPr>
          <a:xfrm>
            <a:off x="7479792" y="2746772"/>
            <a:ext cx="310896" cy="530352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26">
            <a:extLst>
              <a:ext uri="{FF2B5EF4-FFF2-40B4-BE49-F238E27FC236}">
                <a16:creationId xmlns:a16="http://schemas.microsoft.com/office/drawing/2014/main" id="{C6E07FB3-62E6-E4F3-9C49-52835229B999}"/>
              </a:ext>
            </a:extLst>
          </p:cNvPr>
          <p:cNvCxnSpPr/>
          <p:nvPr/>
        </p:nvCxnSpPr>
        <p:spPr>
          <a:xfrm flipH="1">
            <a:off x="7790688" y="2746772"/>
            <a:ext cx="310896" cy="530352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29">
            <a:extLst>
              <a:ext uri="{FF2B5EF4-FFF2-40B4-BE49-F238E27FC236}">
                <a16:creationId xmlns:a16="http://schemas.microsoft.com/office/drawing/2014/main" id="{5D965CEC-D864-42C1-FF0D-1EF4D3EB2074}"/>
              </a:ext>
            </a:extLst>
          </p:cNvPr>
          <p:cNvCxnSpPr/>
          <p:nvPr/>
        </p:nvCxnSpPr>
        <p:spPr>
          <a:xfrm>
            <a:off x="6547104" y="3277124"/>
            <a:ext cx="621792" cy="0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30">
            <a:extLst>
              <a:ext uri="{FF2B5EF4-FFF2-40B4-BE49-F238E27FC236}">
                <a16:creationId xmlns:a16="http://schemas.microsoft.com/office/drawing/2014/main" id="{B77C9960-8658-1265-CA32-6138FF083CC1}"/>
              </a:ext>
            </a:extLst>
          </p:cNvPr>
          <p:cNvCxnSpPr/>
          <p:nvPr/>
        </p:nvCxnSpPr>
        <p:spPr>
          <a:xfrm>
            <a:off x="7168896" y="3277124"/>
            <a:ext cx="621792" cy="0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Oval 34">
            <a:extLst>
              <a:ext uri="{FF2B5EF4-FFF2-40B4-BE49-F238E27FC236}">
                <a16:creationId xmlns:a16="http://schemas.microsoft.com/office/drawing/2014/main" id="{CBB8B217-DEC0-3E6C-AC41-7C0AEA085B76}"/>
              </a:ext>
            </a:extLst>
          </p:cNvPr>
          <p:cNvSpPr/>
          <p:nvPr/>
        </p:nvSpPr>
        <p:spPr>
          <a:xfrm>
            <a:off x="7114032" y="2161556"/>
            <a:ext cx="109728" cy="109728"/>
          </a:xfrm>
          <a:prstGeom prst="ellipse">
            <a:avLst/>
          </a:prstGeom>
          <a:solidFill>
            <a:srgbClr val="006E51"/>
          </a:solidFill>
          <a:ln>
            <a:solidFill>
              <a:srgbClr val="007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Oval 36">
            <a:extLst>
              <a:ext uri="{FF2B5EF4-FFF2-40B4-BE49-F238E27FC236}">
                <a16:creationId xmlns:a16="http://schemas.microsoft.com/office/drawing/2014/main" id="{1706C96F-C49D-E72B-0940-BD8FDBAC0EB9}"/>
              </a:ext>
            </a:extLst>
          </p:cNvPr>
          <p:cNvSpPr/>
          <p:nvPr/>
        </p:nvSpPr>
        <p:spPr>
          <a:xfrm>
            <a:off x="7735824" y="2161556"/>
            <a:ext cx="109728" cy="109728"/>
          </a:xfrm>
          <a:prstGeom prst="ellipse">
            <a:avLst/>
          </a:prstGeom>
          <a:solidFill>
            <a:srgbClr val="006E51"/>
          </a:solidFill>
          <a:ln>
            <a:solidFill>
              <a:srgbClr val="006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Oval 38">
            <a:extLst>
              <a:ext uri="{FF2B5EF4-FFF2-40B4-BE49-F238E27FC236}">
                <a16:creationId xmlns:a16="http://schemas.microsoft.com/office/drawing/2014/main" id="{8007B52C-7754-6F6C-6D61-A3978306331A}"/>
              </a:ext>
            </a:extLst>
          </p:cNvPr>
          <p:cNvSpPr/>
          <p:nvPr/>
        </p:nvSpPr>
        <p:spPr>
          <a:xfrm>
            <a:off x="8357616" y="2161556"/>
            <a:ext cx="109728" cy="109728"/>
          </a:xfrm>
          <a:prstGeom prst="ellipse">
            <a:avLst/>
          </a:prstGeom>
          <a:solidFill>
            <a:srgbClr val="D07229"/>
          </a:solidFill>
          <a:ln>
            <a:solidFill>
              <a:srgbClr val="D0722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Oval 40">
            <a:extLst>
              <a:ext uri="{FF2B5EF4-FFF2-40B4-BE49-F238E27FC236}">
                <a16:creationId xmlns:a16="http://schemas.microsoft.com/office/drawing/2014/main" id="{F924FADC-3382-169A-85A7-2719C39966D6}"/>
              </a:ext>
            </a:extLst>
          </p:cNvPr>
          <p:cNvSpPr/>
          <p:nvPr/>
        </p:nvSpPr>
        <p:spPr>
          <a:xfrm>
            <a:off x="6803136" y="2691908"/>
            <a:ext cx="109728" cy="109728"/>
          </a:xfrm>
          <a:prstGeom prst="ellipse">
            <a:avLst/>
          </a:prstGeom>
          <a:solidFill>
            <a:srgbClr val="006E51"/>
          </a:solidFill>
          <a:ln>
            <a:solidFill>
              <a:srgbClr val="007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Oval 42">
            <a:extLst>
              <a:ext uri="{FF2B5EF4-FFF2-40B4-BE49-F238E27FC236}">
                <a16:creationId xmlns:a16="http://schemas.microsoft.com/office/drawing/2014/main" id="{65EF11D7-28A8-9225-460B-0F072BDD8AB4}"/>
              </a:ext>
            </a:extLst>
          </p:cNvPr>
          <p:cNvSpPr/>
          <p:nvPr/>
        </p:nvSpPr>
        <p:spPr>
          <a:xfrm>
            <a:off x="7424928" y="2691908"/>
            <a:ext cx="109728" cy="109728"/>
          </a:xfrm>
          <a:prstGeom prst="ellipse">
            <a:avLst/>
          </a:prstGeom>
          <a:solidFill>
            <a:srgbClr val="D07229"/>
          </a:solidFill>
          <a:ln>
            <a:solidFill>
              <a:srgbClr val="D374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Oval 44">
            <a:extLst>
              <a:ext uri="{FF2B5EF4-FFF2-40B4-BE49-F238E27FC236}">
                <a16:creationId xmlns:a16="http://schemas.microsoft.com/office/drawing/2014/main" id="{F100E432-B345-DDD5-0C20-ADE16E76CAE4}"/>
              </a:ext>
            </a:extLst>
          </p:cNvPr>
          <p:cNvSpPr/>
          <p:nvPr/>
        </p:nvSpPr>
        <p:spPr>
          <a:xfrm>
            <a:off x="8046720" y="2691908"/>
            <a:ext cx="109728" cy="109728"/>
          </a:xfrm>
          <a:prstGeom prst="ellipse">
            <a:avLst/>
          </a:prstGeom>
          <a:solidFill>
            <a:srgbClr val="006E51"/>
          </a:solidFill>
          <a:ln>
            <a:solidFill>
              <a:srgbClr val="007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Oval 48">
            <a:extLst>
              <a:ext uri="{FF2B5EF4-FFF2-40B4-BE49-F238E27FC236}">
                <a16:creationId xmlns:a16="http://schemas.microsoft.com/office/drawing/2014/main" id="{63ECE1E8-56C6-1E86-6C63-37282D48B2C9}"/>
              </a:ext>
            </a:extLst>
          </p:cNvPr>
          <p:cNvSpPr/>
          <p:nvPr/>
        </p:nvSpPr>
        <p:spPr>
          <a:xfrm>
            <a:off x="6492240" y="3222260"/>
            <a:ext cx="109728" cy="109728"/>
          </a:xfrm>
          <a:prstGeom prst="ellipse">
            <a:avLst/>
          </a:prstGeom>
          <a:solidFill>
            <a:srgbClr val="D07229"/>
          </a:solidFill>
          <a:ln>
            <a:solidFill>
              <a:srgbClr val="D374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Oval 50">
            <a:extLst>
              <a:ext uri="{FF2B5EF4-FFF2-40B4-BE49-F238E27FC236}">
                <a16:creationId xmlns:a16="http://schemas.microsoft.com/office/drawing/2014/main" id="{0169EB25-589C-EFF2-3D96-13850ED19669}"/>
              </a:ext>
            </a:extLst>
          </p:cNvPr>
          <p:cNvSpPr/>
          <p:nvPr/>
        </p:nvSpPr>
        <p:spPr>
          <a:xfrm>
            <a:off x="7114032" y="3222260"/>
            <a:ext cx="109728" cy="109728"/>
          </a:xfrm>
          <a:prstGeom prst="ellipse">
            <a:avLst/>
          </a:prstGeom>
          <a:solidFill>
            <a:srgbClr val="006E51"/>
          </a:solidFill>
          <a:ln>
            <a:solidFill>
              <a:srgbClr val="007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Oval 52">
            <a:extLst>
              <a:ext uri="{FF2B5EF4-FFF2-40B4-BE49-F238E27FC236}">
                <a16:creationId xmlns:a16="http://schemas.microsoft.com/office/drawing/2014/main" id="{6720FF89-D6FF-E1F8-C5CD-81F04CECB422}"/>
              </a:ext>
            </a:extLst>
          </p:cNvPr>
          <p:cNvSpPr/>
          <p:nvPr/>
        </p:nvSpPr>
        <p:spPr>
          <a:xfrm>
            <a:off x="7735824" y="3222260"/>
            <a:ext cx="109728" cy="109728"/>
          </a:xfrm>
          <a:prstGeom prst="ellipse">
            <a:avLst/>
          </a:prstGeom>
          <a:solidFill>
            <a:srgbClr val="006E51"/>
          </a:solidFill>
          <a:ln>
            <a:solidFill>
              <a:srgbClr val="007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69" name="Connector 63">
            <a:extLst>
              <a:ext uri="{FF2B5EF4-FFF2-40B4-BE49-F238E27FC236}">
                <a16:creationId xmlns:a16="http://schemas.microsoft.com/office/drawing/2014/main" id="{834D2CF4-B73A-E17A-5910-700C337DB23E}"/>
              </a:ext>
            </a:extLst>
          </p:cNvPr>
          <p:cNvCxnSpPr/>
          <p:nvPr/>
        </p:nvCxnSpPr>
        <p:spPr>
          <a:xfrm>
            <a:off x="9546336" y="3787062"/>
            <a:ext cx="621792" cy="0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nector 64">
            <a:extLst>
              <a:ext uri="{FF2B5EF4-FFF2-40B4-BE49-F238E27FC236}">
                <a16:creationId xmlns:a16="http://schemas.microsoft.com/office/drawing/2014/main" id="{C4CB549E-5A5D-407F-F402-D016CCF2D7B5}"/>
              </a:ext>
            </a:extLst>
          </p:cNvPr>
          <p:cNvCxnSpPr/>
          <p:nvPr/>
        </p:nvCxnSpPr>
        <p:spPr>
          <a:xfrm>
            <a:off x="9546336" y="3787062"/>
            <a:ext cx="310896" cy="530352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or 65">
            <a:extLst>
              <a:ext uri="{FF2B5EF4-FFF2-40B4-BE49-F238E27FC236}">
                <a16:creationId xmlns:a16="http://schemas.microsoft.com/office/drawing/2014/main" id="{6B762BD0-E1B9-0755-E66F-BE27BF356D02}"/>
              </a:ext>
            </a:extLst>
          </p:cNvPr>
          <p:cNvCxnSpPr/>
          <p:nvPr/>
        </p:nvCxnSpPr>
        <p:spPr>
          <a:xfrm flipH="1">
            <a:off x="9235440" y="3787062"/>
            <a:ext cx="310896" cy="530352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ctor 66">
            <a:extLst>
              <a:ext uri="{FF2B5EF4-FFF2-40B4-BE49-F238E27FC236}">
                <a16:creationId xmlns:a16="http://schemas.microsoft.com/office/drawing/2014/main" id="{CC0B6FB2-6084-E624-E9A2-D1D3C9DF037C}"/>
              </a:ext>
            </a:extLst>
          </p:cNvPr>
          <p:cNvCxnSpPr/>
          <p:nvPr/>
        </p:nvCxnSpPr>
        <p:spPr>
          <a:xfrm>
            <a:off x="10168128" y="3787062"/>
            <a:ext cx="621792" cy="0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67">
            <a:extLst>
              <a:ext uri="{FF2B5EF4-FFF2-40B4-BE49-F238E27FC236}">
                <a16:creationId xmlns:a16="http://schemas.microsoft.com/office/drawing/2014/main" id="{58148A0A-728B-7D6F-0DFB-9E9251054148}"/>
              </a:ext>
            </a:extLst>
          </p:cNvPr>
          <p:cNvCxnSpPr/>
          <p:nvPr/>
        </p:nvCxnSpPr>
        <p:spPr>
          <a:xfrm>
            <a:off x="10168128" y="3787062"/>
            <a:ext cx="310896" cy="530352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68">
            <a:extLst>
              <a:ext uri="{FF2B5EF4-FFF2-40B4-BE49-F238E27FC236}">
                <a16:creationId xmlns:a16="http://schemas.microsoft.com/office/drawing/2014/main" id="{5A7B7C24-C8B2-3953-5D9F-CEAD0A3393B4}"/>
              </a:ext>
            </a:extLst>
          </p:cNvPr>
          <p:cNvCxnSpPr/>
          <p:nvPr/>
        </p:nvCxnSpPr>
        <p:spPr>
          <a:xfrm flipH="1">
            <a:off x="9857232" y="3787062"/>
            <a:ext cx="310896" cy="530352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Connector 70">
            <a:extLst>
              <a:ext uri="{FF2B5EF4-FFF2-40B4-BE49-F238E27FC236}">
                <a16:creationId xmlns:a16="http://schemas.microsoft.com/office/drawing/2014/main" id="{F5ABFBB6-3165-C0C1-EE53-16748D0AEF95}"/>
              </a:ext>
            </a:extLst>
          </p:cNvPr>
          <p:cNvCxnSpPr/>
          <p:nvPr/>
        </p:nvCxnSpPr>
        <p:spPr>
          <a:xfrm flipH="1">
            <a:off x="10479024" y="3787062"/>
            <a:ext cx="310896" cy="530352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Connector 71">
            <a:extLst>
              <a:ext uri="{FF2B5EF4-FFF2-40B4-BE49-F238E27FC236}">
                <a16:creationId xmlns:a16="http://schemas.microsoft.com/office/drawing/2014/main" id="{5234EFA2-B061-6F8D-7A46-F62452636122}"/>
              </a:ext>
            </a:extLst>
          </p:cNvPr>
          <p:cNvCxnSpPr/>
          <p:nvPr/>
        </p:nvCxnSpPr>
        <p:spPr>
          <a:xfrm>
            <a:off x="9235440" y="4317414"/>
            <a:ext cx="621792" cy="0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ctor 72">
            <a:extLst>
              <a:ext uri="{FF2B5EF4-FFF2-40B4-BE49-F238E27FC236}">
                <a16:creationId xmlns:a16="http://schemas.microsoft.com/office/drawing/2014/main" id="{29A76B41-9A20-0A7E-324B-182869403E6A}"/>
              </a:ext>
            </a:extLst>
          </p:cNvPr>
          <p:cNvCxnSpPr/>
          <p:nvPr/>
        </p:nvCxnSpPr>
        <p:spPr>
          <a:xfrm flipH="1">
            <a:off x="8924544" y="4317414"/>
            <a:ext cx="310896" cy="530352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onnector 73">
            <a:extLst>
              <a:ext uri="{FF2B5EF4-FFF2-40B4-BE49-F238E27FC236}">
                <a16:creationId xmlns:a16="http://schemas.microsoft.com/office/drawing/2014/main" id="{5C38FABB-05FA-D5D6-DDA9-DBBE8708B4C6}"/>
              </a:ext>
            </a:extLst>
          </p:cNvPr>
          <p:cNvCxnSpPr/>
          <p:nvPr/>
        </p:nvCxnSpPr>
        <p:spPr>
          <a:xfrm>
            <a:off x="9235440" y="4317414"/>
            <a:ext cx="310896" cy="530352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ctor 74">
            <a:extLst>
              <a:ext uri="{FF2B5EF4-FFF2-40B4-BE49-F238E27FC236}">
                <a16:creationId xmlns:a16="http://schemas.microsoft.com/office/drawing/2014/main" id="{C526AF6D-3E6C-083A-6201-B2A02458BED8}"/>
              </a:ext>
            </a:extLst>
          </p:cNvPr>
          <p:cNvCxnSpPr/>
          <p:nvPr/>
        </p:nvCxnSpPr>
        <p:spPr>
          <a:xfrm>
            <a:off x="9857232" y="4317414"/>
            <a:ext cx="621792" cy="0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or 75">
            <a:extLst>
              <a:ext uri="{FF2B5EF4-FFF2-40B4-BE49-F238E27FC236}">
                <a16:creationId xmlns:a16="http://schemas.microsoft.com/office/drawing/2014/main" id="{555D29CC-F70F-24CA-63EC-F4A65A9FC1E3}"/>
              </a:ext>
            </a:extLst>
          </p:cNvPr>
          <p:cNvCxnSpPr/>
          <p:nvPr/>
        </p:nvCxnSpPr>
        <p:spPr>
          <a:xfrm flipH="1">
            <a:off x="9546336" y="4317414"/>
            <a:ext cx="310896" cy="530352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Connector 76">
            <a:extLst>
              <a:ext uri="{FF2B5EF4-FFF2-40B4-BE49-F238E27FC236}">
                <a16:creationId xmlns:a16="http://schemas.microsoft.com/office/drawing/2014/main" id="{6206549F-4AED-8AB6-581A-7A874E7B14BB}"/>
              </a:ext>
            </a:extLst>
          </p:cNvPr>
          <p:cNvCxnSpPr/>
          <p:nvPr/>
        </p:nvCxnSpPr>
        <p:spPr>
          <a:xfrm>
            <a:off x="9857232" y="4317414"/>
            <a:ext cx="310896" cy="530352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Connector 78">
            <a:extLst>
              <a:ext uri="{FF2B5EF4-FFF2-40B4-BE49-F238E27FC236}">
                <a16:creationId xmlns:a16="http://schemas.microsoft.com/office/drawing/2014/main" id="{D1295053-8AC7-5AFB-77D4-E051D0AEB761}"/>
              </a:ext>
            </a:extLst>
          </p:cNvPr>
          <p:cNvCxnSpPr/>
          <p:nvPr/>
        </p:nvCxnSpPr>
        <p:spPr>
          <a:xfrm flipH="1">
            <a:off x="10168128" y="4317414"/>
            <a:ext cx="310896" cy="530352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onnector 81">
            <a:extLst>
              <a:ext uri="{FF2B5EF4-FFF2-40B4-BE49-F238E27FC236}">
                <a16:creationId xmlns:a16="http://schemas.microsoft.com/office/drawing/2014/main" id="{47457274-8D8B-3534-1601-2EF61CA18E4E}"/>
              </a:ext>
            </a:extLst>
          </p:cNvPr>
          <p:cNvCxnSpPr/>
          <p:nvPr/>
        </p:nvCxnSpPr>
        <p:spPr>
          <a:xfrm>
            <a:off x="8924544" y="4847766"/>
            <a:ext cx="621792" cy="0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Connector 82">
            <a:extLst>
              <a:ext uri="{FF2B5EF4-FFF2-40B4-BE49-F238E27FC236}">
                <a16:creationId xmlns:a16="http://schemas.microsoft.com/office/drawing/2014/main" id="{35BF95E3-E0F7-3212-F5B2-FA26A1646EF3}"/>
              </a:ext>
            </a:extLst>
          </p:cNvPr>
          <p:cNvCxnSpPr/>
          <p:nvPr/>
        </p:nvCxnSpPr>
        <p:spPr>
          <a:xfrm>
            <a:off x="9546336" y="4847766"/>
            <a:ext cx="621792" cy="0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Oval 86">
            <a:extLst>
              <a:ext uri="{FF2B5EF4-FFF2-40B4-BE49-F238E27FC236}">
                <a16:creationId xmlns:a16="http://schemas.microsoft.com/office/drawing/2014/main" id="{F2AF7C8D-0919-93B9-A3F2-3621EFE22A60}"/>
              </a:ext>
            </a:extLst>
          </p:cNvPr>
          <p:cNvSpPr/>
          <p:nvPr/>
        </p:nvSpPr>
        <p:spPr>
          <a:xfrm>
            <a:off x="9491472" y="3732198"/>
            <a:ext cx="109728" cy="109728"/>
          </a:xfrm>
          <a:prstGeom prst="ellipse">
            <a:avLst/>
          </a:prstGeom>
          <a:solidFill>
            <a:srgbClr val="006E51"/>
          </a:solidFill>
          <a:ln>
            <a:solidFill>
              <a:srgbClr val="007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6" name="Oval 88">
            <a:extLst>
              <a:ext uri="{FF2B5EF4-FFF2-40B4-BE49-F238E27FC236}">
                <a16:creationId xmlns:a16="http://schemas.microsoft.com/office/drawing/2014/main" id="{75DC3513-BFA2-9455-14AC-B61B638BA788}"/>
              </a:ext>
            </a:extLst>
          </p:cNvPr>
          <p:cNvSpPr/>
          <p:nvPr/>
        </p:nvSpPr>
        <p:spPr>
          <a:xfrm>
            <a:off x="10113264" y="3732198"/>
            <a:ext cx="109728" cy="109728"/>
          </a:xfrm>
          <a:prstGeom prst="ellipse">
            <a:avLst/>
          </a:prstGeom>
          <a:solidFill>
            <a:srgbClr val="006E51"/>
          </a:solidFill>
          <a:ln>
            <a:solidFill>
              <a:srgbClr val="007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8" name="Oval 90">
            <a:extLst>
              <a:ext uri="{FF2B5EF4-FFF2-40B4-BE49-F238E27FC236}">
                <a16:creationId xmlns:a16="http://schemas.microsoft.com/office/drawing/2014/main" id="{E8357EE5-BB5F-EE8A-C9BC-57C783BF7D84}"/>
              </a:ext>
            </a:extLst>
          </p:cNvPr>
          <p:cNvSpPr/>
          <p:nvPr/>
        </p:nvSpPr>
        <p:spPr>
          <a:xfrm>
            <a:off x="10735056" y="3732198"/>
            <a:ext cx="109728" cy="109728"/>
          </a:xfrm>
          <a:prstGeom prst="ellipse">
            <a:avLst/>
          </a:prstGeom>
          <a:solidFill>
            <a:srgbClr val="006E51"/>
          </a:solidFill>
          <a:ln>
            <a:solidFill>
              <a:srgbClr val="007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0" name="Oval 92">
            <a:extLst>
              <a:ext uri="{FF2B5EF4-FFF2-40B4-BE49-F238E27FC236}">
                <a16:creationId xmlns:a16="http://schemas.microsoft.com/office/drawing/2014/main" id="{20939B00-E43B-57B5-3086-260392F5CE97}"/>
              </a:ext>
            </a:extLst>
          </p:cNvPr>
          <p:cNvSpPr/>
          <p:nvPr/>
        </p:nvSpPr>
        <p:spPr>
          <a:xfrm>
            <a:off x="9180576" y="4262550"/>
            <a:ext cx="109728" cy="109728"/>
          </a:xfrm>
          <a:prstGeom prst="ellipse">
            <a:avLst/>
          </a:prstGeom>
          <a:solidFill>
            <a:srgbClr val="006E51"/>
          </a:solidFill>
          <a:ln>
            <a:solidFill>
              <a:srgbClr val="007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2" name="Oval 94">
            <a:extLst>
              <a:ext uri="{FF2B5EF4-FFF2-40B4-BE49-F238E27FC236}">
                <a16:creationId xmlns:a16="http://schemas.microsoft.com/office/drawing/2014/main" id="{63D5B6B9-70D5-8342-73E0-53769D4F0BD3}"/>
              </a:ext>
            </a:extLst>
          </p:cNvPr>
          <p:cNvSpPr/>
          <p:nvPr/>
        </p:nvSpPr>
        <p:spPr>
          <a:xfrm>
            <a:off x="9802368" y="4262550"/>
            <a:ext cx="109728" cy="109728"/>
          </a:xfrm>
          <a:prstGeom prst="ellipse">
            <a:avLst/>
          </a:prstGeom>
          <a:solidFill>
            <a:srgbClr val="006E51"/>
          </a:solidFill>
          <a:ln>
            <a:solidFill>
              <a:srgbClr val="007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4" name="Oval 96">
            <a:extLst>
              <a:ext uri="{FF2B5EF4-FFF2-40B4-BE49-F238E27FC236}">
                <a16:creationId xmlns:a16="http://schemas.microsoft.com/office/drawing/2014/main" id="{8645FEC9-6570-2F6F-2380-BFB85E5360B5}"/>
              </a:ext>
            </a:extLst>
          </p:cNvPr>
          <p:cNvSpPr/>
          <p:nvPr/>
        </p:nvSpPr>
        <p:spPr>
          <a:xfrm>
            <a:off x="10424160" y="4262550"/>
            <a:ext cx="109728" cy="109728"/>
          </a:xfrm>
          <a:prstGeom prst="ellipse">
            <a:avLst/>
          </a:prstGeom>
          <a:solidFill>
            <a:srgbClr val="006E51"/>
          </a:solidFill>
          <a:ln>
            <a:solidFill>
              <a:srgbClr val="007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8" name="Oval 100">
            <a:extLst>
              <a:ext uri="{FF2B5EF4-FFF2-40B4-BE49-F238E27FC236}">
                <a16:creationId xmlns:a16="http://schemas.microsoft.com/office/drawing/2014/main" id="{B3C52B41-47AD-93A5-3737-B1CA536B40BF}"/>
              </a:ext>
            </a:extLst>
          </p:cNvPr>
          <p:cNvSpPr/>
          <p:nvPr/>
        </p:nvSpPr>
        <p:spPr>
          <a:xfrm>
            <a:off x="8869680" y="4792902"/>
            <a:ext cx="109728" cy="109728"/>
          </a:xfrm>
          <a:prstGeom prst="ellipse">
            <a:avLst/>
          </a:prstGeom>
          <a:solidFill>
            <a:srgbClr val="006E51"/>
          </a:solidFill>
          <a:ln>
            <a:solidFill>
              <a:srgbClr val="007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0" name="Oval 102">
            <a:extLst>
              <a:ext uri="{FF2B5EF4-FFF2-40B4-BE49-F238E27FC236}">
                <a16:creationId xmlns:a16="http://schemas.microsoft.com/office/drawing/2014/main" id="{A85E7C5D-DE3B-19AC-75C4-3A3E91D65888}"/>
              </a:ext>
            </a:extLst>
          </p:cNvPr>
          <p:cNvSpPr/>
          <p:nvPr/>
        </p:nvSpPr>
        <p:spPr>
          <a:xfrm>
            <a:off x="9491472" y="4792902"/>
            <a:ext cx="109728" cy="109728"/>
          </a:xfrm>
          <a:prstGeom prst="ellipse">
            <a:avLst/>
          </a:prstGeom>
          <a:solidFill>
            <a:srgbClr val="006E51"/>
          </a:solidFill>
          <a:ln>
            <a:solidFill>
              <a:srgbClr val="007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2" name="Oval 104">
            <a:extLst>
              <a:ext uri="{FF2B5EF4-FFF2-40B4-BE49-F238E27FC236}">
                <a16:creationId xmlns:a16="http://schemas.microsoft.com/office/drawing/2014/main" id="{AF2AE483-813D-3A12-579F-8067C8C79473}"/>
              </a:ext>
            </a:extLst>
          </p:cNvPr>
          <p:cNvSpPr/>
          <p:nvPr/>
        </p:nvSpPr>
        <p:spPr>
          <a:xfrm>
            <a:off x="10113264" y="4792902"/>
            <a:ext cx="109728" cy="109728"/>
          </a:xfrm>
          <a:prstGeom prst="ellipse">
            <a:avLst/>
          </a:prstGeom>
          <a:solidFill>
            <a:srgbClr val="006E51"/>
          </a:solidFill>
          <a:ln>
            <a:solidFill>
              <a:srgbClr val="007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1998C98E-C854-BA1D-BAF9-F7D61614B2C8}"/>
                  </a:ext>
                </a:extLst>
              </p:cNvPr>
              <p:cNvSpPr txBox="1"/>
              <p:nvPr/>
            </p:nvSpPr>
            <p:spPr>
              <a:xfrm>
                <a:off x="8969734" y="2605700"/>
                <a:ext cx="2179447" cy="323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f>
                        <m:fPr>
                          <m:type m:val="lin"/>
                          <m:ctrlPr>
                            <a:rPr lang="en-US" altLang="ko-KR" sz="1500" b="1" i="1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1500" b="1" i="1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num>
                        <m:den>
                          <m:r>
                            <a:rPr lang="en-US" altLang="ko-KR" sz="1500" b="1" i="1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  <m:t>𝑱</m:t>
                          </m:r>
                        </m:den>
                      </m:f>
                      <m:r>
                        <a:rPr lang="en-US" altLang="ko-KR" sz="1500" b="1" i="1" smtClean="0">
                          <a:solidFill>
                            <a:srgbClr val="5C666A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1500" b="1" i="1" smtClean="0">
                          <a:solidFill>
                            <a:srgbClr val="5C666A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  <m:r>
                        <a:rPr lang="en-US" altLang="ko-KR" sz="1500" b="1" i="1" smtClean="0">
                          <a:solidFill>
                            <a:srgbClr val="5C666A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altLang="ko-KR" sz="1500" b="1" i="1" smtClean="0">
                          <a:solidFill>
                            <a:srgbClr val="5C666A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d>
                        <m:dPr>
                          <m:begChr m:val="⟨"/>
                          <m:endChr m:val="⟩"/>
                          <m:ctrlPr>
                            <a:rPr lang="ar-AE" altLang="ko-KR" sz="1500" b="1" i="1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ar-AE" altLang="ko-KR" sz="1500" b="1" i="1">
                                  <a:solidFill>
                                    <a:srgbClr val="5C666A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ar-AE" altLang="ko-KR" sz="1500" b="1" i="1">
                                  <a:solidFill>
                                    <a:srgbClr val="5C666A"/>
                                  </a:solidFill>
                                  <a:latin typeface="Cambria Math" panose="02040503050406030204" pitchFamily="18" charset="0"/>
                                </a:rPr>
                                <m:t>𝝈</m:t>
                              </m:r>
                            </m:e>
                            <m:sub>
                              <m:r>
                                <a:rPr lang="ar-AE" altLang="ko-KR" sz="1500" b="1" i="1">
                                  <a:solidFill>
                                    <a:srgbClr val="5C666A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  <m:sup>
                              <m:r>
                                <a:rPr lang="ar-AE" altLang="ko-KR" sz="1500" b="1" i="1">
                                  <a:solidFill>
                                    <a:srgbClr val="5C666A"/>
                                  </a:solidFill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sup>
                          </m:sSubSup>
                        </m:e>
                      </m:d>
                      <m:r>
                        <a:rPr lang="en-US" altLang="ko-KR" sz="1500" b="1" i="1">
                          <a:solidFill>
                            <a:srgbClr val="5C666A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lin"/>
                          <m:ctrlPr>
                            <a:rPr lang="en-US" altLang="ko-KR" sz="1500" b="1" i="1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1500" b="1" i="1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ko-KR" sz="1500" b="1" i="1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ar-AE" altLang="ko-KR" sz="1500" b="1" dirty="0">
                  <a:solidFill>
                    <a:srgbClr val="5C666A"/>
                  </a:solidFill>
                  <a:latin typeface="Aptos"/>
                </a:endParaRPr>
              </a:p>
            </p:txBody>
          </p:sp>
        </mc:Choice>
        <mc:Fallback xmlns="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1998C98E-C854-BA1D-BAF9-F7D61614B2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9734" y="2605700"/>
                <a:ext cx="2179447" cy="323165"/>
              </a:xfrm>
              <a:prstGeom prst="rect">
                <a:avLst/>
              </a:prstGeom>
              <a:blipFill>
                <a:blip r:embed="rId5"/>
                <a:stretch>
                  <a:fillRect l="-1744" t="-100000" b="-16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2B3B32C3-4F94-5E61-F99E-6877094FFDCC}"/>
                  </a:ext>
                </a:extLst>
              </p:cNvPr>
              <p:cNvSpPr txBox="1"/>
              <p:nvPr/>
            </p:nvSpPr>
            <p:spPr>
              <a:xfrm>
                <a:off x="6614097" y="4196542"/>
                <a:ext cx="2179447" cy="323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f>
                        <m:fPr>
                          <m:type m:val="lin"/>
                          <m:ctrlPr>
                            <a:rPr lang="en-US" altLang="ko-KR" sz="1500" b="1" i="1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1500" b="1" i="1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num>
                        <m:den>
                          <m:r>
                            <a:rPr lang="en-US" altLang="ko-KR" sz="1500" b="1" i="1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  <m:t>𝑱</m:t>
                          </m:r>
                        </m:den>
                      </m:f>
                      <m:r>
                        <a:rPr lang="en-US" altLang="ko-KR" sz="1500" b="1" i="1" smtClean="0">
                          <a:solidFill>
                            <a:srgbClr val="5C666A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1500" b="1" i="1" smtClean="0">
                          <a:solidFill>
                            <a:srgbClr val="5C666A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≳</m:t>
                      </m:r>
                      <m:r>
                        <a:rPr lang="en-US" altLang="ko-KR" sz="1500" b="1" i="1" smtClean="0">
                          <a:solidFill>
                            <a:srgbClr val="5C666A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altLang="ko-KR" sz="1500" b="1" i="1" smtClean="0">
                          <a:solidFill>
                            <a:srgbClr val="5C666A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d>
                        <m:dPr>
                          <m:begChr m:val="⟨"/>
                          <m:endChr m:val="⟩"/>
                          <m:ctrlPr>
                            <a:rPr lang="ar-AE" altLang="ko-KR" sz="1500" b="1" i="1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ar-AE" altLang="ko-KR" sz="1500" b="1" i="1">
                                  <a:solidFill>
                                    <a:srgbClr val="5C666A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ar-AE" altLang="ko-KR" sz="1500" b="1" i="1">
                                  <a:solidFill>
                                    <a:srgbClr val="5C666A"/>
                                  </a:solidFill>
                                  <a:latin typeface="Cambria Math" panose="02040503050406030204" pitchFamily="18" charset="0"/>
                                </a:rPr>
                                <m:t>𝝈</m:t>
                              </m:r>
                            </m:e>
                            <m:sub>
                              <m:r>
                                <a:rPr lang="ar-AE" altLang="ko-KR" sz="1500" b="1" i="1">
                                  <a:solidFill>
                                    <a:srgbClr val="5C666A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  <m:sup>
                              <m:r>
                                <a:rPr lang="ar-AE" altLang="ko-KR" sz="1500" b="1" i="1">
                                  <a:solidFill>
                                    <a:srgbClr val="5C666A"/>
                                  </a:solidFill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sup>
                          </m:sSubSup>
                        </m:e>
                      </m:d>
                      <m:r>
                        <a:rPr lang="en-US" altLang="ko-KR" sz="1500" b="1" i="1">
                          <a:solidFill>
                            <a:srgbClr val="5C666A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1500" b="1" i="1" smtClean="0">
                          <a:solidFill>
                            <a:srgbClr val="5C666A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ar-AE" altLang="ko-KR" sz="1500" b="1" dirty="0">
                  <a:solidFill>
                    <a:srgbClr val="5C666A"/>
                  </a:solidFill>
                  <a:latin typeface="Aptos"/>
                </a:endParaRPr>
              </a:p>
            </p:txBody>
          </p:sp>
        </mc:Choice>
        <mc:Fallback xmlns="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2B3B32C3-4F94-5E61-F99E-6877094FFD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4097" y="4196542"/>
                <a:ext cx="2179447" cy="323165"/>
              </a:xfrm>
              <a:prstGeom prst="rect">
                <a:avLst/>
              </a:prstGeom>
              <a:blipFill>
                <a:blip r:embed="rId6"/>
                <a:stretch>
                  <a:fillRect t="-107692" b="-17307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슬라이드 번호 개체 틀 7">
            <a:extLst>
              <a:ext uri="{FF2B5EF4-FFF2-40B4-BE49-F238E27FC236}">
                <a16:creationId xmlns:a16="http://schemas.microsoft.com/office/drawing/2014/main" id="{8C4D9125-8745-C952-1BD2-08F6A71AC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42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3A786-4103-ACC4-8990-CCAB0173F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152CF85-7A0F-C686-33F2-6200551F00D0}"/>
              </a:ext>
            </a:extLst>
          </p:cNvPr>
          <p:cNvSpPr txBox="1"/>
          <p:nvPr/>
        </p:nvSpPr>
        <p:spPr>
          <a:xfrm>
            <a:off x="594360" y="228600"/>
            <a:ext cx="2743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ko-KR" sz="1100" b="1">
                <a:solidFill>
                  <a:srgbClr val="007052"/>
                </a:solidFill>
                <a:latin typeface="Aptos"/>
              </a:rPr>
              <a:t>Introduction</a:t>
            </a:r>
            <a:endParaRPr lang="en" altLang="ko-KR" sz="1100" b="1" dirty="0">
              <a:solidFill>
                <a:srgbClr val="007052"/>
              </a:solidFill>
              <a:latin typeface="Apto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CA291F-CCDD-C56B-10DF-438A87C5BB61}"/>
              </a:ext>
            </a:extLst>
          </p:cNvPr>
          <p:cNvSpPr txBox="1"/>
          <p:nvPr/>
        </p:nvSpPr>
        <p:spPr>
          <a:xfrm>
            <a:off x="594360" y="566928"/>
            <a:ext cx="10972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181D1F"/>
                </a:solidFill>
                <a:latin typeface="Aptos"/>
              </a:rPr>
              <a:t>Quantum Ising Model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42B61A-EB9C-9A96-60C2-193AFE60DF9E}"/>
              </a:ext>
            </a:extLst>
          </p:cNvPr>
          <p:cNvSpPr txBox="1"/>
          <p:nvPr/>
        </p:nvSpPr>
        <p:spPr>
          <a:xfrm>
            <a:off x="621792" y="1097280"/>
            <a:ext cx="107899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b="0" dirty="0">
                <a:solidFill>
                  <a:srgbClr val="5C666A"/>
                </a:solidFill>
                <a:latin typeface="Aptos"/>
              </a:rPr>
              <a:t>wi</a:t>
            </a:r>
            <a:r>
              <a:rPr lang="en-US" sz="1400" dirty="0">
                <a:solidFill>
                  <a:srgbClr val="5C666A"/>
                </a:solidFill>
                <a:latin typeface="Aptos"/>
              </a:rPr>
              <a:t>th transverse field and next-nearest neighbor interaction</a:t>
            </a:r>
            <a:endParaRPr sz="1400" b="0" dirty="0">
              <a:solidFill>
                <a:srgbClr val="5C666A"/>
              </a:solidFill>
              <a:latin typeface="Apto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F2AAABC-9F20-0909-C580-2E8D1E69E06B}"/>
              </a:ext>
            </a:extLst>
          </p:cNvPr>
          <p:cNvSpPr/>
          <p:nvPr/>
        </p:nvSpPr>
        <p:spPr>
          <a:xfrm>
            <a:off x="594360" y="1536192"/>
            <a:ext cx="10972800" cy="22860"/>
          </a:xfrm>
          <a:prstGeom prst="rect">
            <a:avLst/>
          </a:prstGeom>
          <a:solidFill>
            <a:srgbClr val="D3D9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E99AE9C-4F4A-70A7-9FF8-377A49BF5B20}"/>
              </a:ext>
            </a:extLst>
          </p:cNvPr>
          <p:cNvSpPr/>
          <p:nvPr/>
        </p:nvSpPr>
        <p:spPr>
          <a:xfrm>
            <a:off x="685800" y="1874519"/>
            <a:ext cx="5120640" cy="3611880"/>
          </a:xfrm>
          <a:prstGeom prst="roundRect">
            <a:avLst/>
          </a:prstGeom>
          <a:solidFill>
            <a:srgbClr val="FFFFFF"/>
          </a:solidFill>
          <a:ln>
            <a:solidFill>
              <a:srgbClr val="D3D9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AD6EAAE-4489-BF4A-DE0D-C894CAACD324}"/>
              </a:ext>
            </a:extLst>
          </p:cNvPr>
          <p:cNvSpPr/>
          <p:nvPr/>
        </p:nvSpPr>
        <p:spPr>
          <a:xfrm>
            <a:off x="6172200" y="1874519"/>
            <a:ext cx="5257800" cy="3611880"/>
          </a:xfrm>
          <a:prstGeom prst="roundRect">
            <a:avLst/>
          </a:prstGeom>
          <a:solidFill>
            <a:srgbClr val="FFFFFF"/>
          </a:solidFill>
          <a:ln>
            <a:solidFill>
              <a:srgbClr val="D3D9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0C97D340-0C44-5B8B-CD2C-3C9DFC38E878}"/>
              </a:ext>
            </a:extLst>
          </p:cNvPr>
          <p:cNvSpPr txBox="1"/>
          <p:nvPr/>
        </p:nvSpPr>
        <p:spPr>
          <a:xfrm>
            <a:off x="960120" y="219456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dirty="0">
                <a:solidFill>
                  <a:srgbClr val="007052"/>
                </a:solidFill>
                <a:latin typeface="Aptos"/>
              </a:rPr>
              <a:t>Hamiltonian</a:t>
            </a:r>
            <a:endParaRPr sz="1800" b="1" dirty="0">
              <a:solidFill>
                <a:srgbClr val="007052"/>
              </a:solidFill>
              <a:latin typeface="Apto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FE0CC590-48A7-2A5E-5B24-85369087832B}"/>
                  </a:ext>
                </a:extLst>
              </p:cNvPr>
              <p:cNvSpPr txBox="1"/>
              <p:nvPr/>
            </p:nvSpPr>
            <p:spPr>
              <a:xfrm>
                <a:off x="878881" y="2767836"/>
                <a:ext cx="4781255" cy="7203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altLang="ko-KR" sz="16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ℋ</m:t>
                      </m:r>
                      <m:r>
                        <a:rPr lang="en-US" altLang="ko-KR" sz="16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nary>
                        <m:naryPr>
                          <m:chr m:val="∑"/>
                          <m:supHide m:val="on"/>
                          <m:ctrlP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⟨</m:t>
                          </m:r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⟩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bSup>
                        </m:e>
                      </m:nary>
                      <m:r>
                        <a:rPr lang="en-US" altLang="ko-KR" sz="16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1600" i="1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i="1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nary>
                        <m:naryPr>
                          <m:chr m:val="∑"/>
                          <m:supHide m:val="on"/>
                          <m:ctrlP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⟨</m:t>
                          </m:r>
                          <m:r>
                            <a:rPr lang="en-US" altLang="ko-KR" sz="1600" i="1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⟨</m:t>
                          </m:r>
                          <m:r>
                            <a:rPr lang="en-US" altLang="ko-KR" sz="1600" i="1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ko-KR" sz="1600" i="1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ko-KR" sz="1600" i="1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ko-KR" sz="1600" i="1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⟩⟩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US" altLang="ko-KR" sz="1600" i="1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1600" i="1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sz="1600" i="1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altLang="ko-KR" sz="1600" i="1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altLang="ko-KR" sz="1600" i="1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1600" i="1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sz="1600" i="1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altLang="ko-KR" sz="1600" i="1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bSup>
                        </m:e>
                      </m:nary>
                      <m:r>
                        <a:rPr lang="en-US" altLang="ko-KR" sz="16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d>
                            <m:dPr>
                              <m:ctrlPr>
                                <a:rPr lang="en-US" altLang="ko-KR" sz="1600" i="1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ko-KR" sz="160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ko-KR" sz="160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Δ</m:t>
                                  </m:r>
                                </m:e>
                                <m:sub>
                                  <m:r>
                                    <a:rPr lang="en-US" altLang="ko-KR" sz="1600" i="1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sSubSup>
                                <m:sSubSupPr>
                                  <m:ctrlPr>
                                    <a:rPr lang="en-US" altLang="ko-KR" sz="1600" i="1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1600" i="1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ko-KR" sz="1600" i="1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altLang="ko-KR" sz="1600" b="0" i="1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sup>
                              </m:sSubSup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ko-KR" sz="1600" b="0" i="0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ko-KR" sz="1600" b="0" i="0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Δ</m:t>
                                  </m:r>
                                </m:e>
                                <m:sub>
                                  <m:r>
                                    <a:rPr lang="en-US" altLang="ko-KR" sz="1600" b="0" i="1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  <m:sSubSup>
                                <m:sSubSupPr>
                                  <m:ctrlPr>
                                    <a:rPr lang="en-US" altLang="ko-KR" sz="1600" b="0" i="1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1600" b="0" i="1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ko-KR" sz="1600" b="0" i="1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altLang="ko-KR" sz="1600" b="0" i="1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sup>
                              </m:sSubSup>
                            </m:e>
                          </m:d>
                        </m:e>
                      </m:nary>
                      <m:r>
                        <a:rPr lang="en-US" altLang="ko-KR" sz="16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sz="1600" dirty="0">
                  <a:solidFill>
                    <a:srgbClr val="181D1F"/>
                  </a:solidFill>
                  <a:latin typeface="Aptos"/>
                </a:endParaRPr>
              </a:p>
            </p:txBody>
          </p:sp>
        </mc:Choice>
        <mc:Fallback xmlns="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FE0CC590-48A7-2A5E-5B24-8536908783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881" y="2767836"/>
                <a:ext cx="4781255" cy="720325"/>
              </a:xfrm>
              <a:prstGeom prst="rect">
                <a:avLst/>
              </a:prstGeom>
              <a:blipFill>
                <a:blip r:embed="rId3"/>
                <a:stretch>
                  <a:fillRect l="-1326" t="-115517" b="-16034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43A29A7F-94FC-9F24-36F2-8EBC9EF990BB}"/>
                  </a:ext>
                </a:extLst>
              </p:cNvPr>
              <p:cNvSpPr txBox="1"/>
              <p:nvPr/>
            </p:nvSpPr>
            <p:spPr>
              <a:xfrm>
                <a:off x="960120" y="4636410"/>
                <a:ext cx="4572000" cy="5539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500" b="1" dirty="0">
                    <a:solidFill>
                      <a:srgbClr val="5C666A"/>
                    </a:solidFill>
                    <a:latin typeface="Aptos"/>
                  </a:rPr>
                  <a:t>Order Parameter : </a:t>
                </a:r>
                <a14:m>
                  <m:oMath xmlns:m="http://schemas.openxmlformats.org/officeDocument/2006/math">
                    <m:r>
                      <a:rPr lang="en-US" sz="1500" b="1" i="1" smtClean="0">
                        <a:solidFill>
                          <a:srgbClr val="5C666A"/>
                        </a:solidFill>
                        <a:latin typeface="Cambria Math" panose="02040503050406030204" pitchFamily="18" charset="0"/>
                      </a:rPr>
                      <m:t>⟨</m:t>
                    </m:r>
                    <m:sSubSup>
                      <m:sSubSupPr>
                        <m:ctrlPr>
                          <a:rPr lang="en-US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en-US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  <m:sup>
                        <m:r>
                          <a:rPr lang="en-US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𝒛</m:t>
                        </m:r>
                      </m:sup>
                    </m:sSubSup>
                    <m:r>
                      <a:rPr lang="en-US" sz="1500" b="1" i="1" smtClean="0">
                        <a:solidFill>
                          <a:srgbClr val="5C666A"/>
                        </a:solidFill>
                        <a:latin typeface="Cambria Math" panose="02040503050406030204" pitchFamily="18" charset="0"/>
                      </a:rPr>
                      <m:t>⟩</m:t>
                    </m:r>
                  </m:oMath>
                </a14:m>
                <a:endParaRPr lang="en-US" sz="1500" b="1" dirty="0">
                  <a:solidFill>
                    <a:srgbClr val="5C666A"/>
                  </a:solidFill>
                  <a:latin typeface="Aptos"/>
                </a:endParaRPr>
              </a:p>
              <a:p>
                <a:pPr algn="ctr"/>
                <a:r>
                  <a:rPr lang="en-US" sz="1500" b="1" dirty="0">
                    <a:solidFill>
                      <a:srgbClr val="5C666A"/>
                    </a:solidFill>
                    <a:latin typeface="Aptos"/>
                  </a:rPr>
                  <a:t>Control Parameter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𝑱</m:t>
                        </m:r>
                      </m:e>
                      <m:sub>
                        <m:r>
                          <a:rPr lang="en-US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1500" b="1" i="1" smtClean="0">
                        <a:solidFill>
                          <a:srgbClr val="5C666A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𝑱</m:t>
                        </m:r>
                      </m:e>
                      <m:sub>
                        <m:r>
                          <a:rPr lang="en-US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1500" b="1" i="1" smtClean="0">
                        <a:solidFill>
                          <a:srgbClr val="5C666A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1500" b="1" i="0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500" b="1" i="0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</m:e>
                      <m:sub>
                        <m:r>
                          <a:rPr lang="en-US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b>
                    </m:sSub>
                    <m:r>
                      <a:rPr lang="en-US" sz="1500" b="1" i="1" smtClean="0">
                        <a:solidFill>
                          <a:srgbClr val="5C666A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1500" b="1" i="0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500" b="1" i="0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</m:e>
                      <m:sub>
                        <m:r>
                          <a:rPr lang="en-US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𝒛</m:t>
                        </m:r>
                      </m:sub>
                    </m:sSub>
                  </m:oMath>
                </a14:m>
                <a:endParaRPr sz="1500" b="1" dirty="0">
                  <a:solidFill>
                    <a:srgbClr val="5C666A"/>
                  </a:solidFill>
                  <a:latin typeface="Aptos"/>
                </a:endParaRPr>
              </a:p>
            </p:txBody>
          </p:sp>
        </mc:Choice>
        <mc:Fallback xmlns="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43A29A7F-94FC-9F24-36F2-8EBC9EF990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120" y="4636410"/>
                <a:ext cx="4572000" cy="553998"/>
              </a:xfrm>
              <a:prstGeom prst="rect">
                <a:avLst/>
              </a:prstGeom>
              <a:blipFill>
                <a:blip r:embed="rId4"/>
                <a:stretch>
                  <a:fillRect t="-4545" b="-1136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07095E97-88E8-CBA1-D425-F75723769894}"/>
                  </a:ext>
                </a:extLst>
              </p:cNvPr>
              <p:cNvSpPr txBox="1"/>
              <p:nvPr/>
            </p:nvSpPr>
            <p:spPr>
              <a:xfrm>
                <a:off x="6583680" y="2880360"/>
                <a:ext cx="4526280" cy="16312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Tx/>
                  <a:buChar char="-"/>
                </a:pPr>
                <a:r>
                  <a:rPr lang="en-US" sz="2000" b="1" dirty="0">
                    <a:solidFill>
                      <a:srgbClr val="5C666A"/>
                    </a:solidFill>
                    <a:latin typeface="Aptos"/>
                  </a:rPr>
                  <a:t>Transition at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5C666A"/>
                        </a:solidFill>
                        <a:latin typeface="Cambria Math" panose="02040503050406030204" pitchFamily="18" charset="0"/>
                      </a:rPr>
                      <m:t>𝑻</m:t>
                    </m:r>
                    <m:r>
                      <a:rPr lang="en-US" sz="2000" b="1" i="1" smtClean="0">
                        <a:solidFill>
                          <a:srgbClr val="5C666A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5C666A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2000" b="1" dirty="0">
                    <a:solidFill>
                      <a:srgbClr val="5C666A"/>
                    </a:solidFill>
                    <a:latin typeface="Aptos"/>
                  </a:rPr>
                  <a:t>.</a:t>
                </a:r>
              </a:p>
              <a:p>
                <a:pPr marL="342900" indent="-342900">
                  <a:buFontTx/>
                  <a:buChar char="-"/>
                </a:pPr>
                <a:r>
                  <a:rPr lang="en-US" sz="2000" b="1" dirty="0">
                    <a:solidFill>
                      <a:srgbClr val="5C666A"/>
                    </a:solidFill>
                    <a:latin typeface="Aptos"/>
                  </a:rPr>
                  <a:t>Driven by quantum fluctuation,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0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0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b>
                    </m:sSub>
                  </m:oMath>
                </a14:m>
                <a:endParaRPr lang="en-US" sz="2000" b="1" dirty="0">
                  <a:solidFill>
                    <a:srgbClr val="5C666A"/>
                  </a:solidFill>
                  <a:latin typeface="Aptos"/>
                </a:endParaRPr>
              </a:p>
              <a:p>
                <a:pPr marL="342900" indent="-342900">
                  <a:buFontTx/>
                  <a:buChar char="-"/>
                </a:pPr>
                <a:endParaRPr lang="en-US" sz="2000" b="1" dirty="0">
                  <a:solidFill>
                    <a:srgbClr val="5C666A"/>
                  </a:solidFill>
                  <a:latin typeface="Aptos"/>
                </a:endParaRPr>
              </a:p>
              <a:p>
                <a:pPr marL="342900" indent="-342900">
                  <a:buFontTx/>
                  <a:buChar char="-"/>
                </a:pPr>
                <a:r>
                  <a:rPr lang="en-US" sz="2000" b="1" dirty="0">
                    <a:solidFill>
                      <a:srgbClr val="5C666A"/>
                    </a:solidFill>
                    <a:latin typeface="Aptos"/>
                  </a:rPr>
                  <a:t>It is equivalent with classical model 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b="1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000" b="1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</m:e>
                      <m:sub>
                        <m:r>
                          <a:rPr lang="en-US" altLang="ko-KR" sz="2000" b="1" i="1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b>
                    </m:sSub>
                  </m:oMath>
                </a14:m>
                <a:r>
                  <a:rPr lang="en-US" sz="2000" b="1" dirty="0">
                    <a:solidFill>
                      <a:srgbClr val="5C666A"/>
                    </a:solidFill>
                    <a:latin typeface="Aptos"/>
                  </a:rPr>
                  <a:t> is absent.</a:t>
                </a:r>
              </a:p>
            </p:txBody>
          </p:sp>
        </mc:Choice>
        <mc:Fallback xmlns="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07095E97-88E8-CBA1-D425-F757237698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3680" y="2880360"/>
                <a:ext cx="4526280" cy="1631216"/>
              </a:xfrm>
              <a:prstGeom prst="rect">
                <a:avLst/>
              </a:prstGeom>
              <a:blipFill>
                <a:blip r:embed="rId5"/>
                <a:stretch>
                  <a:fillRect l="-1397" t="-2326" b="-620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522D3A5-18BE-67DF-DD15-C7C4F3723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786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A08D1-578D-ADD2-651C-D652C91CE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87D7289-D758-0463-FF33-36E09C31D3AA}"/>
              </a:ext>
            </a:extLst>
          </p:cNvPr>
          <p:cNvSpPr txBox="1"/>
          <p:nvPr/>
        </p:nvSpPr>
        <p:spPr>
          <a:xfrm>
            <a:off x="594360" y="228600"/>
            <a:ext cx="2743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ko-KR" sz="1100" b="1" dirty="0">
                <a:solidFill>
                  <a:srgbClr val="007052"/>
                </a:solidFill>
                <a:latin typeface="Aptos"/>
              </a:rPr>
              <a:t>Method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7F4D45-8F8E-BF3F-9D47-046D409E0D17}"/>
              </a:ext>
            </a:extLst>
          </p:cNvPr>
          <p:cNvSpPr txBox="1"/>
          <p:nvPr/>
        </p:nvSpPr>
        <p:spPr>
          <a:xfrm>
            <a:off x="594360" y="566928"/>
            <a:ext cx="10972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181D1F"/>
                </a:solidFill>
                <a:latin typeface="Aptos"/>
              </a:rPr>
              <a:t>Mapping into Rydberg QPU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F23F6F-67B7-EB11-CC88-CDBF02C4EBE1}"/>
              </a:ext>
            </a:extLst>
          </p:cNvPr>
          <p:cNvSpPr txBox="1"/>
          <p:nvPr/>
        </p:nvSpPr>
        <p:spPr>
          <a:xfrm>
            <a:off x="621792" y="1097280"/>
            <a:ext cx="107899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b="0" dirty="0">
                <a:solidFill>
                  <a:srgbClr val="5C666A"/>
                </a:solidFill>
                <a:latin typeface="Aptos"/>
              </a:rPr>
              <a:t>Interaction through the van der </a:t>
            </a:r>
            <a:r>
              <a:rPr lang="en-US" sz="1400" dirty="0">
                <a:solidFill>
                  <a:srgbClr val="5C666A"/>
                </a:solidFill>
                <a:latin typeface="Aptos"/>
              </a:rPr>
              <a:t>W</a:t>
            </a:r>
            <a:r>
              <a:rPr lang="en-US" sz="1400" b="0" dirty="0">
                <a:solidFill>
                  <a:srgbClr val="5C666A"/>
                </a:solidFill>
                <a:latin typeface="Aptos"/>
              </a:rPr>
              <a:t>aals force</a:t>
            </a:r>
            <a:endParaRPr sz="1400" b="0" dirty="0">
              <a:solidFill>
                <a:srgbClr val="5C666A"/>
              </a:solidFill>
              <a:latin typeface="Apto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0068FC-8F4B-7846-7C67-D8F9DD508AE8}"/>
              </a:ext>
            </a:extLst>
          </p:cNvPr>
          <p:cNvSpPr/>
          <p:nvPr/>
        </p:nvSpPr>
        <p:spPr>
          <a:xfrm>
            <a:off x="594360" y="1536192"/>
            <a:ext cx="10972800" cy="22860"/>
          </a:xfrm>
          <a:prstGeom prst="rect">
            <a:avLst/>
          </a:prstGeom>
          <a:solidFill>
            <a:srgbClr val="D3D9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428C9FB-F2F5-214A-733E-FD5FE522FC1D}"/>
              </a:ext>
            </a:extLst>
          </p:cNvPr>
          <p:cNvSpPr/>
          <p:nvPr/>
        </p:nvSpPr>
        <p:spPr>
          <a:xfrm>
            <a:off x="685800" y="1874519"/>
            <a:ext cx="5120640" cy="3611880"/>
          </a:xfrm>
          <a:prstGeom prst="roundRect">
            <a:avLst/>
          </a:prstGeom>
          <a:solidFill>
            <a:srgbClr val="FFFFFF"/>
          </a:solidFill>
          <a:ln>
            <a:solidFill>
              <a:srgbClr val="D3D9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E9D6F553-FB60-F111-24A7-57E04F203C7E}"/>
              </a:ext>
            </a:extLst>
          </p:cNvPr>
          <p:cNvSpPr/>
          <p:nvPr/>
        </p:nvSpPr>
        <p:spPr>
          <a:xfrm>
            <a:off x="6172200" y="1874519"/>
            <a:ext cx="5257800" cy="3611880"/>
          </a:xfrm>
          <a:prstGeom prst="roundRect">
            <a:avLst/>
          </a:prstGeom>
          <a:solidFill>
            <a:srgbClr val="FFFFFF"/>
          </a:solidFill>
          <a:ln>
            <a:solidFill>
              <a:srgbClr val="D3D9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5257C26A-DF0D-D4EA-8777-AEAF4558525D}"/>
              </a:ext>
            </a:extLst>
          </p:cNvPr>
          <p:cNvSpPr txBox="1"/>
          <p:nvPr/>
        </p:nvSpPr>
        <p:spPr>
          <a:xfrm>
            <a:off x="960120" y="219456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dirty="0">
                <a:solidFill>
                  <a:srgbClr val="007052"/>
                </a:solidFill>
                <a:latin typeface="Aptos"/>
              </a:rPr>
              <a:t>Microscopic Hamiltonian</a:t>
            </a:r>
            <a:endParaRPr sz="1800" b="1" dirty="0">
              <a:solidFill>
                <a:srgbClr val="007052"/>
              </a:solidFill>
              <a:latin typeface="Apto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CCBF9ED2-A061-3A0E-3F21-D17B2B5E963A}"/>
                  </a:ext>
                </a:extLst>
              </p:cNvPr>
              <p:cNvSpPr txBox="1"/>
              <p:nvPr/>
            </p:nvSpPr>
            <p:spPr>
              <a:xfrm>
                <a:off x="878881" y="2767836"/>
                <a:ext cx="4781255" cy="7203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altLang="ko-KR" sz="16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ℋ</m:t>
                      </m:r>
                      <m:r>
                        <a:rPr lang="en-US" altLang="ko-KR" sz="16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nary>
                        <m:naryPr>
                          <m:chr m:val="∑"/>
                          <m:supHide m:val="on"/>
                          <m:ctrlP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⟨</m:t>
                          </m:r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⟩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bSup>
                        </m:e>
                      </m:nary>
                      <m:r>
                        <a:rPr lang="en-US" altLang="ko-KR" sz="16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1600" i="1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i="1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nary>
                        <m:naryPr>
                          <m:chr m:val="∑"/>
                          <m:supHide m:val="on"/>
                          <m:ctrlP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⟨</m:t>
                          </m:r>
                          <m:r>
                            <a:rPr lang="en-US" altLang="ko-KR" sz="1600" i="1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⟨</m:t>
                          </m:r>
                          <m:r>
                            <a:rPr lang="en-US" altLang="ko-KR" sz="1600" i="1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ko-KR" sz="1600" i="1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ko-KR" sz="1600" i="1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ko-KR" sz="1600" i="1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⟩⟩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US" altLang="ko-KR" sz="1600" i="1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1600" i="1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sz="1600" i="1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altLang="ko-KR" sz="1600" i="1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altLang="ko-KR" sz="1600" i="1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1600" i="1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sz="1600" i="1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altLang="ko-KR" sz="1600" i="1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bSup>
                        </m:e>
                      </m:nary>
                      <m:r>
                        <a:rPr lang="en-US" altLang="ko-KR" sz="16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d>
                            <m:dPr>
                              <m:ctrlPr>
                                <a:rPr lang="en-US" altLang="ko-KR" sz="1600" i="1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ko-KR" sz="160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ko-KR" sz="160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Δ</m:t>
                                  </m:r>
                                </m:e>
                                <m:sub>
                                  <m:r>
                                    <a:rPr lang="en-US" altLang="ko-KR" sz="1600" i="1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sSubSup>
                                <m:sSubSupPr>
                                  <m:ctrlPr>
                                    <a:rPr lang="en-US" altLang="ko-KR" sz="1600" i="1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1600" i="1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ko-KR" sz="1600" i="1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altLang="ko-KR" sz="1600" b="0" i="1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sup>
                              </m:sSubSup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ko-KR" sz="1600" b="0" i="0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ko-KR" sz="1600" b="0" i="0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Δ</m:t>
                                  </m:r>
                                </m:e>
                                <m:sub>
                                  <m:r>
                                    <a:rPr lang="en-US" altLang="ko-KR" sz="1600" b="0" i="1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  <m:sSubSup>
                                <m:sSubSupPr>
                                  <m:ctrlPr>
                                    <a:rPr lang="en-US" altLang="ko-KR" sz="1600" b="0" i="1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1600" b="0" i="1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ko-KR" sz="1600" b="0" i="1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altLang="ko-KR" sz="1600" b="0" i="1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sup>
                              </m:sSubSup>
                            </m:e>
                          </m:d>
                        </m:e>
                      </m:nary>
                      <m:r>
                        <a:rPr lang="en-US" altLang="ko-KR" sz="16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sz="1600" dirty="0">
                  <a:solidFill>
                    <a:srgbClr val="181D1F"/>
                  </a:solidFill>
                  <a:latin typeface="Aptos"/>
                </a:endParaRPr>
              </a:p>
            </p:txBody>
          </p:sp>
        </mc:Choice>
        <mc:Fallback xmlns="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CCBF9ED2-A061-3A0E-3F21-D17B2B5E96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881" y="2767836"/>
                <a:ext cx="4781255" cy="720325"/>
              </a:xfrm>
              <a:prstGeom prst="rect">
                <a:avLst/>
              </a:prstGeom>
              <a:blipFill>
                <a:blip r:embed="rId3"/>
                <a:stretch>
                  <a:fillRect l="-1326" t="-115517" b="-16034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직사각형 7">
            <a:extLst>
              <a:ext uri="{FF2B5EF4-FFF2-40B4-BE49-F238E27FC236}">
                <a16:creationId xmlns:a16="http://schemas.microsoft.com/office/drawing/2014/main" id="{0D67E31C-CFBA-37DA-3922-9AE3A487B0D7}"/>
              </a:ext>
            </a:extLst>
          </p:cNvPr>
          <p:cNvSpPr/>
          <p:nvPr/>
        </p:nvSpPr>
        <p:spPr>
          <a:xfrm>
            <a:off x="1360264" y="2767836"/>
            <a:ext cx="2357792" cy="7203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589FC9B-ADEA-3CB7-B220-FB254BC30D77}"/>
              </a:ext>
            </a:extLst>
          </p:cNvPr>
          <p:cNvSpPr/>
          <p:nvPr/>
        </p:nvSpPr>
        <p:spPr>
          <a:xfrm>
            <a:off x="4199439" y="2767836"/>
            <a:ext cx="548052" cy="720325"/>
          </a:xfrm>
          <a:prstGeom prst="rect">
            <a:avLst/>
          </a:prstGeom>
          <a:solidFill>
            <a:schemeClr val="accent2">
              <a:alpha val="1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CCF42453-A9E6-9AE0-4AFF-00E152AE6434}"/>
              </a:ext>
            </a:extLst>
          </p:cNvPr>
          <p:cNvSpPr/>
          <p:nvPr/>
        </p:nvSpPr>
        <p:spPr>
          <a:xfrm>
            <a:off x="4911210" y="2767835"/>
            <a:ext cx="548052" cy="720325"/>
          </a:xfrm>
          <a:prstGeom prst="rect">
            <a:avLst/>
          </a:prstGeom>
          <a:solidFill>
            <a:schemeClr val="accent4">
              <a:alpha val="1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A982641-1AF6-4593-9929-7080F49B9E1C}"/>
                  </a:ext>
                </a:extLst>
              </p:cNvPr>
              <p:cNvSpPr txBox="1"/>
              <p:nvPr/>
            </p:nvSpPr>
            <p:spPr>
              <a:xfrm>
                <a:off x="6328705" y="2798787"/>
                <a:ext cx="4781255" cy="7220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altLang="ko-KR" sz="16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ℋ</m:t>
                      </m:r>
                      <m:r>
                        <a:rPr lang="en-US" altLang="ko-KR" sz="16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≠</m:t>
                          </m:r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ko-KR" sz="1600" b="0" i="1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600" b="0" i="1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ko-KR" sz="1600" b="0" i="1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</m:t>
                                  </m:r>
                                </m:sub>
                              </m:sSub>
                            </m:num>
                            <m:den>
                              <m:sSubSup>
                                <m:sSubSupPr>
                                  <m:ctrlPr>
                                    <a:rPr lang="en-US" altLang="ko-KR" sz="1600" b="0" i="1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1600" b="0" i="1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ko-KR" sz="1600" b="0" i="1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  <m:sup>
                                  <m:r>
                                    <a:rPr lang="en-US" altLang="ko-KR" sz="1600" b="0" i="1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</m:t>
                                  </m:r>
                                </m:sup>
                              </m:sSubSup>
                            </m:den>
                          </m:f>
                          <m:sSub>
                            <m:sSubPr>
                              <m:ctrlP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altLang="ko-KR" sz="16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ℏ</m:t>
                          </m:r>
                          <m:r>
                            <m:rPr>
                              <m:sty m:val="p"/>
                            </m:rPr>
                            <a:rPr lang="en-US" altLang="ko-KR" sz="1600" b="0" i="0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  <m:d>
                            <m:dPr>
                              <m:ctrlP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e>
                          </m:d>
                        </m:num>
                        <m:den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bSup>
                        </m:e>
                      </m:nary>
                      <m:r>
                        <a:rPr lang="en-US" altLang="ko-KR" sz="16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ko-KR" sz="16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ℏ</m:t>
                      </m:r>
                      <m:r>
                        <a:rPr lang="en-US" altLang="ko-KR" sz="16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nary>
                        <m:naryPr>
                          <m:chr m:val="∑"/>
                          <m:supHide m:val="on"/>
                          <m:ctrlP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altLang="ko-KR" sz="16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sz="1600" dirty="0">
                  <a:solidFill>
                    <a:srgbClr val="181D1F"/>
                  </a:solidFill>
                  <a:latin typeface="Apto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A982641-1AF6-4593-9929-7080F49B9E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705" y="2798787"/>
                <a:ext cx="4781255" cy="722057"/>
              </a:xfrm>
              <a:prstGeom prst="rect">
                <a:avLst/>
              </a:prstGeom>
              <a:blipFill>
                <a:blip r:embed="rId4"/>
                <a:stretch>
                  <a:fillRect t="-117241" b="-16034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직사각형 15">
            <a:extLst>
              <a:ext uri="{FF2B5EF4-FFF2-40B4-BE49-F238E27FC236}">
                <a16:creationId xmlns:a16="http://schemas.microsoft.com/office/drawing/2014/main" id="{109F4E1C-D4AC-38A0-DBD1-E39E7020D055}"/>
              </a:ext>
            </a:extLst>
          </p:cNvPr>
          <p:cNvSpPr/>
          <p:nvPr/>
        </p:nvSpPr>
        <p:spPr>
          <a:xfrm>
            <a:off x="7069928" y="2800519"/>
            <a:ext cx="999627" cy="7203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9A314FC-4748-07C7-1988-59A6822DF798}"/>
              </a:ext>
            </a:extLst>
          </p:cNvPr>
          <p:cNvSpPr/>
          <p:nvPr/>
        </p:nvSpPr>
        <p:spPr>
          <a:xfrm>
            <a:off x="8262726" y="2767835"/>
            <a:ext cx="1155338" cy="720325"/>
          </a:xfrm>
          <a:prstGeom prst="rect">
            <a:avLst/>
          </a:prstGeom>
          <a:solidFill>
            <a:schemeClr val="accent2">
              <a:alpha val="1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F132E35-A588-7EF3-6BFA-C47C0C0AAEE8}"/>
              </a:ext>
            </a:extLst>
          </p:cNvPr>
          <p:cNvSpPr/>
          <p:nvPr/>
        </p:nvSpPr>
        <p:spPr>
          <a:xfrm>
            <a:off x="9630278" y="2765105"/>
            <a:ext cx="1071639" cy="720325"/>
          </a:xfrm>
          <a:prstGeom prst="rect">
            <a:avLst/>
          </a:prstGeom>
          <a:solidFill>
            <a:schemeClr val="accent4">
              <a:alpha val="1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6D054FA-078B-281F-EA4E-27C3BCDD5EFA}"/>
              </a:ext>
            </a:extLst>
          </p:cNvPr>
          <p:cNvSpPr txBox="1"/>
          <p:nvPr/>
        </p:nvSpPr>
        <p:spPr>
          <a:xfrm>
            <a:off x="960120" y="4636410"/>
            <a:ext cx="457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500" b="1" dirty="0">
                <a:solidFill>
                  <a:srgbClr val="5C666A"/>
                </a:solidFill>
                <a:latin typeface="Aptos"/>
              </a:rPr>
              <a:t>Explicit interaction range</a:t>
            </a:r>
          </a:p>
          <a:p>
            <a:pPr algn="ctr"/>
            <a:r>
              <a:rPr lang="en-US" sz="1500" b="1" dirty="0">
                <a:solidFill>
                  <a:srgbClr val="5C666A"/>
                </a:solidFill>
                <a:latin typeface="Aptos"/>
              </a:rPr>
              <a:t>i.e. </a:t>
            </a:r>
            <a:r>
              <a:rPr lang="en-US" sz="1500" b="1" dirty="0" err="1">
                <a:solidFill>
                  <a:srgbClr val="5C666A"/>
                </a:solidFill>
                <a:latin typeface="Aptos"/>
              </a:rPr>
              <a:t>n.n</a:t>
            </a:r>
            <a:r>
              <a:rPr lang="en-US" sz="1500" b="1" dirty="0">
                <a:solidFill>
                  <a:srgbClr val="5C666A"/>
                </a:solidFill>
                <a:latin typeface="Aptos"/>
              </a:rPr>
              <a:t> interaction and </a:t>
            </a:r>
            <a:r>
              <a:rPr lang="en-US" sz="1500" b="1" dirty="0" err="1">
                <a:solidFill>
                  <a:srgbClr val="5C666A"/>
                </a:solidFill>
                <a:latin typeface="Aptos"/>
              </a:rPr>
              <a:t>n.n.n</a:t>
            </a:r>
            <a:r>
              <a:rPr lang="en-US" sz="1500" b="1" dirty="0">
                <a:solidFill>
                  <a:srgbClr val="5C666A"/>
                </a:solidFill>
                <a:latin typeface="Aptos"/>
              </a:rPr>
              <a:t> interaction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1156391-1803-A221-32DB-6141041E5FC0}"/>
              </a:ext>
            </a:extLst>
          </p:cNvPr>
          <p:cNvSpPr txBox="1"/>
          <p:nvPr/>
        </p:nvSpPr>
        <p:spPr>
          <a:xfrm>
            <a:off x="6537960" y="4636410"/>
            <a:ext cx="45720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500" b="1" dirty="0">
                <a:solidFill>
                  <a:srgbClr val="5C666A"/>
                </a:solidFill>
                <a:latin typeface="Aptos"/>
              </a:rPr>
              <a:t>All the atoms in the range interacts with each other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536C32D-1E12-60D5-1A24-A33935E34339}"/>
              </a:ext>
            </a:extLst>
          </p:cNvPr>
          <p:cNvSpPr txBox="1"/>
          <p:nvPr/>
        </p:nvSpPr>
        <p:spPr>
          <a:xfrm>
            <a:off x="6554395" y="219456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dirty="0">
                <a:solidFill>
                  <a:srgbClr val="007052"/>
                </a:solidFill>
                <a:latin typeface="Aptos"/>
              </a:rPr>
              <a:t>Rydberg Atom Hamiltonian</a:t>
            </a:r>
            <a:endParaRPr sz="1800" b="1" dirty="0">
              <a:solidFill>
                <a:srgbClr val="007052"/>
              </a:solidFill>
              <a:latin typeface="Apto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511EF9B-E8BB-FBE2-5A79-F4C8E15D81D2}"/>
                  </a:ext>
                </a:extLst>
              </p:cNvPr>
              <p:cNvSpPr txBox="1"/>
              <p:nvPr/>
            </p:nvSpPr>
            <p:spPr>
              <a:xfrm>
                <a:off x="9714753" y="2033506"/>
                <a:ext cx="1244700" cy="5389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kumimoji="1"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ko-KR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1" lang="en-US" altLang="ko-KR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kumimoji="1"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ko-KR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kumimoji="1" lang="en-US" altLang="ko-KR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kumimoji="1" lang="en-US" altLang="ko-KR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bSup>
                        </m:num>
                        <m:den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kumimoji="1" lang="ko-KR" altLang="en-US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511EF9B-E8BB-FBE2-5A79-F4C8E15D81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4753" y="2033506"/>
                <a:ext cx="1244700" cy="538930"/>
              </a:xfrm>
              <a:prstGeom prst="rect">
                <a:avLst/>
              </a:prstGeom>
              <a:blipFill>
                <a:blip r:embed="rId5"/>
                <a:stretch>
                  <a:fillRect l="-3030" b="-1395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7E9A323-2106-546B-A1B6-D73C6978A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44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46F39BA-C6F2-549B-BD43-B081BC4A0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8FCF09E-5C70-9CC7-3BFD-AD7869FA4B8B}"/>
              </a:ext>
            </a:extLst>
          </p:cNvPr>
          <p:cNvSpPr txBox="1"/>
          <p:nvPr/>
        </p:nvSpPr>
        <p:spPr>
          <a:xfrm>
            <a:off x="594360" y="228600"/>
            <a:ext cx="2743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ko-KR" sz="1100" b="1" dirty="0">
                <a:solidFill>
                  <a:srgbClr val="007052"/>
                </a:solidFill>
                <a:latin typeface="Aptos"/>
              </a:rPr>
              <a:t>Method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1A88BC-5479-83F4-42A1-2A983A4D985E}"/>
              </a:ext>
            </a:extLst>
          </p:cNvPr>
          <p:cNvSpPr txBox="1"/>
          <p:nvPr/>
        </p:nvSpPr>
        <p:spPr>
          <a:xfrm>
            <a:off x="594360" y="566928"/>
            <a:ext cx="10972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181D1F"/>
                </a:solidFill>
                <a:latin typeface="Aptos"/>
              </a:rPr>
              <a:t>Mapping into Rydberg QPU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F83E78-31B6-4C5E-6125-DF572A19D1C3}"/>
              </a:ext>
            </a:extLst>
          </p:cNvPr>
          <p:cNvSpPr txBox="1"/>
          <p:nvPr/>
        </p:nvSpPr>
        <p:spPr>
          <a:xfrm>
            <a:off x="621792" y="1097280"/>
            <a:ext cx="107899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b="0" dirty="0">
                <a:solidFill>
                  <a:srgbClr val="5C666A"/>
                </a:solidFill>
                <a:latin typeface="Aptos"/>
              </a:rPr>
              <a:t>Interaction through the van der </a:t>
            </a:r>
            <a:r>
              <a:rPr lang="en-US" sz="1400" dirty="0">
                <a:solidFill>
                  <a:srgbClr val="5C666A"/>
                </a:solidFill>
                <a:latin typeface="Aptos"/>
              </a:rPr>
              <a:t>W</a:t>
            </a:r>
            <a:r>
              <a:rPr lang="en-US" sz="1400" b="0" dirty="0">
                <a:solidFill>
                  <a:srgbClr val="5C666A"/>
                </a:solidFill>
                <a:latin typeface="Aptos"/>
              </a:rPr>
              <a:t>aals force</a:t>
            </a:r>
            <a:endParaRPr sz="1400" b="0" dirty="0">
              <a:solidFill>
                <a:srgbClr val="5C666A"/>
              </a:solidFill>
              <a:latin typeface="Apto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40201D-E275-E1B0-C873-04B51D1A859B}"/>
              </a:ext>
            </a:extLst>
          </p:cNvPr>
          <p:cNvSpPr/>
          <p:nvPr/>
        </p:nvSpPr>
        <p:spPr>
          <a:xfrm>
            <a:off x="594360" y="1536192"/>
            <a:ext cx="10972800" cy="22860"/>
          </a:xfrm>
          <a:prstGeom prst="rect">
            <a:avLst/>
          </a:prstGeom>
          <a:solidFill>
            <a:srgbClr val="D3D9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82EF3DE-411A-E6AE-137F-962B7C7853C9}"/>
              </a:ext>
            </a:extLst>
          </p:cNvPr>
          <p:cNvSpPr/>
          <p:nvPr/>
        </p:nvSpPr>
        <p:spPr>
          <a:xfrm>
            <a:off x="685800" y="1874519"/>
            <a:ext cx="5120640" cy="3611880"/>
          </a:xfrm>
          <a:prstGeom prst="roundRect">
            <a:avLst/>
          </a:prstGeom>
          <a:solidFill>
            <a:srgbClr val="FFFFFF"/>
          </a:solidFill>
          <a:ln>
            <a:solidFill>
              <a:srgbClr val="D3D9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2E263C7-0EE8-E1ED-5839-3E27F0854F7D}"/>
              </a:ext>
            </a:extLst>
          </p:cNvPr>
          <p:cNvSpPr/>
          <p:nvPr/>
        </p:nvSpPr>
        <p:spPr>
          <a:xfrm>
            <a:off x="6172200" y="1874519"/>
            <a:ext cx="5257800" cy="3611880"/>
          </a:xfrm>
          <a:prstGeom prst="roundRect">
            <a:avLst/>
          </a:prstGeom>
          <a:solidFill>
            <a:srgbClr val="FFFFFF"/>
          </a:solidFill>
          <a:ln>
            <a:solidFill>
              <a:srgbClr val="D3D9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E9C214F-27C3-DBB4-7052-3E2239ED223C}"/>
              </a:ext>
            </a:extLst>
          </p:cNvPr>
          <p:cNvSpPr txBox="1"/>
          <p:nvPr/>
        </p:nvSpPr>
        <p:spPr>
          <a:xfrm>
            <a:off x="11155680" y="6355080"/>
            <a:ext cx="365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5C666A"/>
                </a:solidFill>
                <a:latin typeface="Aptos"/>
              </a:rPr>
              <a:t>2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E20C199C-C4C0-376C-21F7-E6B1E6214452}"/>
              </a:ext>
            </a:extLst>
          </p:cNvPr>
          <p:cNvSpPr txBox="1"/>
          <p:nvPr/>
        </p:nvSpPr>
        <p:spPr>
          <a:xfrm>
            <a:off x="960120" y="219456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dirty="0">
                <a:solidFill>
                  <a:srgbClr val="007052"/>
                </a:solidFill>
                <a:latin typeface="Aptos"/>
              </a:rPr>
              <a:t>Microscopic Hamiltonian</a:t>
            </a:r>
            <a:endParaRPr sz="1800" b="1" dirty="0">
              <a:solidFill>
                <a:srgbClr val="007052"/>
              </a:solidFill>
              <a:latin typeface="Apto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620474B8-3CCA-5EBA-4E55-784520318CE8}"/>
                  </a:ext>
                </a:extLst>
              </p:cNvPr>
              <p:cNvSpPr txBox="1"/>
              <p:nvPr/>
            </p:nvSpPr>
            <p:spPr>
              <a:xfrm>
                <a:off x="878881" y="2767836"/>
                <a:ext cx="4781255" cy="7203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altLang="ko-KR" sz="16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ℋ</m:t>
                      </m:r>
                      <m:r>
                        <a:rPr lang="en-US" altLang="ko-KR" sz="16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nary>
                        <m:naryPr>
                          <m:chr m:val="∑"/>
                          <m:supHide m:val="on"/>
                          <m:ctrlP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⟨</m:t>
                          </m:r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⟩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bSup>
                        </m:e>
                      </m:nary>
                      <m:r>
                        <a:rPr lang="en-US" altLang="ko-KR" sz="16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1600" i="1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i="1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nary>
                        <m:naryPr>
                          <m:chr m:val="∑"/>
                          <m:supHide m:val="on"/>
                          <m:ctrlP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⟨</m:t>
                          </m:r>
                          <m:r>
                            <a:rPr lang="en-US" altLang="ko-KR" sz="1600" i="1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⟨</m:t>
                          </m:r>
                          <m:r>
                            <a:rPr lang="en-US" altLang="ko-KR" sz="1600" i="1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ko-KR" sz="1600" i="1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ko-KR" sz="1600" i="1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ko-KR" sz="1600" i="1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⟩⟩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US" altLang="ko-KR" sz="1600" i="1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1600" i="1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sz="1600" i="1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altLang="ko-KR" sz="1600" i="1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altLang="ko-KR" sz="1600" i="1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1600" i="1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sz="1600" i="1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altLang="ko-KR" sz="1600" i="1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bSup>
                        </m:e>
                      </m:nary>
                      <m:r>
                        <a:rPr lang="en-US" altLang="ko-KR" sz="16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d>
                            <m:dPr>
                              <m:ctrlPr>
                                <a:rPr lang="en-US" altLang="ko-KR" sz="1600" i="1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ko-KR" sz="160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ko-KR" sz="160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Δ</m:t>
                                  </m:r>
                                </m:e>
                                <m:sub>
                                  <m:r>
                                    <a:rPr lang="en-US" altLang="ko-KR" sz="1600" i="1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sSubSup>
                                <m:sSubSupPr>
                                  <m:ctrlPr>
                                    <a:rPr lang="en-US" altLang="ko-KR" sz="1600" i="1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1600" i="1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ko-KR" sz="1600" i="1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altLang="ko-KR" sz="1600" b="0" i="1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sup>
                              </m:sSubSup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ko-KR" sz="1600" b="0" i="0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ko-KR" sz="1600" b="0" i="0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Δ</m:t>
                                  </m:r>
                                </m:e>
                                <m:sub>
                                  <m:r>
                                    <a:rPr lang="en-US" altLang="ko-KR" sz="1600" b="0" i="1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  <m:sSubSup>
                                <m:sSubSupPr>
                                  <m:ctrlPr>
                                    <a:rPr lang="en-US" altLang="ko-KR" sz="1600" b="0" i="1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1600" b="0" i="1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ko-KR" sz="1600" b="0" i="1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altLang="ko-KR" sz="1600" b="0" i="1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sup>
                              </m:sSubSup>
                            </m:e>
                          </m:d>
                        </m:e>
                      </m:nary>
                      <m:r>
                        <a:rPr lang="en-US" altLang="ko-KR" sz="16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sz="1600" dirty="0">
                  <a:solidFill>
                    <a:srgbClr val="181D1F"/>
                  </a:solidFill>
                  <a:latin typeface="Aptos"/>
                </a:endParaRPr>
              </a:p>
            </p:txBody>
          </p:sp>
        </mc:Choice>
        <mc:Fallback xmlns="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CCBF9ED2-A061-3A0E-3F21-D17B2B5E96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881" y="2767836"/>
                <a:ext cx="4781255" cy="720325"/>
              </a:xfrm>
              <a:prstGeom prst="rect">
                <a:avLst/>
              </a:prstGeom>
              <a:blipFill>
                <a:blip r:embed="rId3"/>
                <a:stretch>
                  <a:fillRect l="-1326" t="-115517" b="-16034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직사각형 7">
            <a:extLst>
              <a:ext uri="{FF2B5EF4-FFF2-40B4-BE49-F238E27FC236}">
                <a16:creationId xmlns:a16="http://schemas.microsoft.com/office/drawing/2014/main" id="{3F223B79-C316-2700-623D-9283FAA4F7EE}"/>
              </a:ext>
            </a:extLst>
          </p:cNvPr>
          <p:cNvSpPr/>
          <p:nvPr/>
        </p:nvSpPr>
        <p:spPr>
          <a:xfrm>
            <a:off x="1360264" y="2767836"/>
            <a:ext cx="2357792" cy="7203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11F1350-9B0F-9202-1626-BC787FE862D5}"/>
              </a:ext>
            </a:extLst>
          </p:cNvPr>
          <p:cNvSpPr/>
          <p:nvPr/>
        </p:nvSpPr>
        <p:spPr>
          <a:xfrm>
            <a:off x="4199439" y="2767836"/>
            <a:ext cx="548052" cy="720325"/>
          </a:xfrm>
          <a:prstGeom prst="rect">
            <a:avLst/>
          </a:prstGeom>
          <a:solidFill>
            <a:schemeClr val="accent2">
              <a:alpha val="1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EA7C639-EFFF-52D6-6063-56CBA6AD170E}"/>
              </a:ext>
            </a:extLst>
          </p:cNvPr>
          <p:cNvSpPr/>
          <p:nvPr/>
        </p:nvSpPr>
        <p:spPr>
          <a:xfrm>
            <a:off x="4911210" y="2767835"/>
            <a:ext cx="548052" cy="720325"/>
          </a:xfrm>
          <a:prstGeom prst="rect">
            <a:avLst/>
          </a:prstGeom>
          <a:solidFill>
            <a:schemeClr val="accent4">
              <a:alpha val="1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08560E5-AC80-4817-A8D6-A8E765E902ED}"/>
                  </a:ext>
                </a:extLst>
              </p:cNvPr>
              <p:cNvSpPr txBox="1"/>
              <p:nvPr/>
            </p:nvSpPr>
            <p:spPr>
              <a:xfrm>
                <a:off x="6328705" y="2798787"/>
                <a:ext cx="4781255" cy="7220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altLang="ko-KR" sz="16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ℋ</m:t>
                      </m:r>
                      <m:r>
                        <a:rPr lang="en-US" altLang="ko-KR" sz="16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≠</m:t>
                          </m:r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ko-KR" sz="1600" b="0" i="1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600" b="0" i="1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ko-KR" sz="1600" b="0" i="1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</m:t>
                                  </m:r>
                                </m:sub>
                              </m:sSub>
                            </m:num>
                            <m:den>
                              <m:sSubSup>
                                <m:sSubSupPr>
                                  <m:ctrlPr>
                                    <a:rPr lang="en-US" altLang="ko-KR" sz="1600" b="0" i="1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1600" b="0" i="1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ko-KR" sz="1600" b="0" i="1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  <m:sup>
                                  <m:r>
                                    <a:rPr lang="en-US" altLang="ko-KR" sz="1600" b="0" i="1" smtClean="0">
                                      <a:solidFill>
                                        <a:srgbClr val="181D1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</m:t>
                                  </m:r>
                                </m:sup>
                              </m:sSubSup>
                            </m:den>
                          </m:f>
                          <m:sSub>
                            <m:sSubPr>
                              <m:ctrlP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altLang="ko-KR" sz="16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ℏ</m:t>
                          </m:r>
                          <m:r>
                            <m:rPr>
                              <m:sty m:val="p"/>
                            </m:rPr>
                            <a:rPr lang="en-US" altLang="ko-KR" sz="1600" b="0" i="0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  <m:d>
                            <m:dPr>
                              <m:ctrlP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e>
                          </m:d>
                        </m:num>
                        <m:den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bSup>
                        </m:e>
                      </m:nary>
                      <m:r>
                        <a:rPr lang="en-US" altLang="ko-KR" sz="16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ko-KR" sz="16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ℏ</m:t>
                      </m:r>
                      <m:r>
                        <a:rPr lang="en-US" altLang="ko-KR" sz="16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nary>
                        <m:naryPr>
                          <m:chr m:val="∑"/>
                          <m:supHide m:val="on"/>
                          <m:ctrlP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ko-KR" sz="1600" b="0" i="1" smtClean="0">
                              <a:solidFill>
                                <a:srgbClr val="181D1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altLang="ko-KR" sz="1600" b="0" i="1" smtClean="0">
                                  <a:solidFill>
                                    <a:srgbClr val="181D1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altLang="ko-KR" sz="1600" b="0" i="1" smtClean="0">
                          <a:solidFill>
                            <a:srgbClr val="181D1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sz="1600" dirty="0">
                  <a:solidFill>
                    <a:srgbClr val="181D1F"/>
                  </a:solidFill>
                  <a:latin typeface="Apto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08560E5-AC80-4817-A8D6-A8E765E902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705" y="2798787"/>
                <a:ext cx="4781255" cy="722057"/>
              </a:xfrm>
              <a:prstGeom prst="rect">
                <a:avLst/>
              </a:prstGeom>
              <a:blipFill>
                <a:blip r:embed="rId4"/>
                <a:stretch>
                  <a:fillRect t="-117241" b="-16034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직사각형 15">
            <a:extLst>
              <a:ext uri="{FF2B5EF4-FFF2-40B4-BE49-F238E27FC236}">
                <a16:creationId xmlns:a16="http://schemas.microsoft.com/office/drawing/2014/main" id="{81772043-1C27-BEF4-34F2-BA746339CC08}"/>
              </a:ext>
            </a:extLst>
          </p:cNvPr>
          <p:cNvSpPr/>
          <p:nvPr/>
        </p:nvSpPr>
        <p:spPr>
          <a:xfrm>
            <a:off x="7069928" y="2800519"/>
            <a:ext cx="999627" cy="7203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F205293-E9BB-DA37-129C-37291305CADA}"/>
              </a:ext>
            </a:extLst>
          </p:cNvPr>
          <p:cNvSpPr/>
          <p:nvPr/>
        </p:nvSpPr>
        <p:spPr>
          <a:xfrm>
            <a:off x="8262726" y="2767835"/>
            <a:ext cx="1155338" cy="720325"/>
          </a:xfrm>
          <a:prstGeom prst="rect">
            <a:avLst/>
          </a:prstGeom>
          <a:solidFill>
            <a:schemeClr val="accent2">
              <a:alpha val="1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DF66DA7-194D-ED58-0AAE-B142D1F974B0}"/>
              </a:ext>
            </a:extLst>
          </p:cNvPr>
          <p:cNvSpPr/>
          <p:nvPr/>
        </p:nvSpPr>
        <p:spPr>
          <a:xfrm>
            <a:off x="9630278" y="2765105"/>
            <a:ext cx="1071639" cy="720325"/>
          </a:xfrm>
          <a:prstGeom prst="rect">
            <a:avLst/>
          </a:prstGeom>
          <a:solidFill>
            <a:schemeClr val="accent4">
              <a:alpha val="1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37269AA-A02A-CC15-D756-E1D103431E3E}"/>
                  </a:ext>
                </a:extLst>
              </p:cNvPr>
              <p:cNvSpPr txBox="1"/>
              <p:nvPr/>
            </p:nvSpPr>
            <p:spPr>
              <a:xfrm>
                <a:off x="960120" y="4636410"/>
                <a:ext cx="4572000" cy="6785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1500" b="0" i="1" smtClean="0">
                          <a:solidFill>
                            <a:srgbClr val="5C666A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sz="1500" b="0" i="1" smtClean="0">
                          <a:solidFill>
                            <a:srgbClr val="5C666A"/>
                          </a:solidFill>
                          <a:latin typeface="Cambria Math" panose="02040503050406030204" pitchFamily="18" charset="0"/>
                        </a:rPr>
                        <m:t>ℏ</m:t>
                      </m:r>
                      <m:sSub>
                        <m:sSubPr>
                          <m:ctrlPr>
                            <a:rPr lang="en-US" sz="1500" b="0" i="1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500" b="0" i="1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sz="1500" b="0" i="1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500" b="0" i="1" smtClean="0">
                          <a:solidFill>
                            <a:srgbClr val="5C666A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500" b="0" i="1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500" b="0" i="1" smtClean="0">
                                  <a:solidFill>
                                    <a:srgbClr val="5C666A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500" b="0" i="1" smtClean="0">
                                  <a:solidFill>
                                    <a:srgbClr val="5C666A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500" b="0" i="1" smtClean="0">
                                  <a:solidFill>
                                    <a:srgbClr val="5C666A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en-US" sz="1500" b="0" i="1" smtClean="0">
                                  <a:solidFill>
                                    <a:srgbClr val="5C666A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500" b="0" i="1" smtClean="0">
                                  <a:solidFill>
                                    <a:srgbClr val="5C666A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1500" b="0" i="1" smtClean="0">
                                  <a:solidFill>
                                    <a:srgbClr val="5C666A"/>
                                  </a:solidFill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  <m:sup>
                              <m:r>
                                <a:rPr lang="en-US" sz="1500" b="0" i="1" smtClean="0">
                                  <a:solidFill>
                                    <a:srgbClr val="5C666A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bSup>
                        </m:den>
                      </m:f>
                      <m:r>
                        <a:rPr lang="en-US" sz="1500" b="0" i="1" smtClean="0">
                          <a:solidFill>
                            <a:srgbClr val="5C666A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sz="1500" b="0" i="0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500" b="0" i="0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e>
                        <m:sub>
                          <m:r>
                            <a:rPr lang="en-US" sz="1500" b="0" i="1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1500" b="0" i="1" smtClean="0">
                          <a:solidFill>
                            <a:srgbClr val="5C666A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500" b="0" i="0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1500" b="0" i="0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  <m:t>Ω</m:t>
                          </m:r>
                        </m:num>
                        <m:den>
                          <m:r>
                            <a:rPr lang="en-US" sz="1500" b="0" i="1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1500" b="0" i="1" smtClean="0">
                          <a:solidFill>
                            <a:srgbClr val="5C666A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sz="1500" b="0" i="0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500" b="0" i="0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e>
                        <m:sub>
                          <m:r>
                            <a:rPr lang="en-US" sz="1500" b="0" i="1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sz="1500" b="0" i="1" smtClean="0">
                          <a:solidFill>
                            <a:srgbClr val="5C666A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1500" i="1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ko-KR" sz="1500" i="1">
                                  <a:solidFill>
                                    <a:srgbClr val="5C666A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500" i="1">
                                  <a:solidFill>
                                    <a:srgbClr val="5C666A"/>
                                  </a:solidFill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altLang="ko-KR" sz="1500" i="1">
                                  <a:solidFill>
                                    <a:srgbClr val="5C666A"/>
                                  </a:solidFill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sub>
                          </m:sSub>
                          <m:r>
                            <a:rPr lang="en-US" altLang="ko-KR" sz="1500" i="1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500" b="0" i="1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num>
                        <m:den>
                          <m:r>
                            <a:rPr lang="en-US" sz="1500" b="0" i="1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1500" b="0" i="1" smtClean="0">
                          <a:solidFill>
                            <a:srgbClr val="5C666A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1500" b="0" i="1" smtClean="0">
                          <a:solidFill>
                            <a:srgbClr val="5C666A"/>
                          </a:solidFill>
                          <a:latin typeface="Cambria Math" panose="02040503050406030204" pitchFamily="18" charset="0"/>
                        </a:rPr>
                        <m:t>ℏ</m:t>
                      </m:r>
                      <m:sSub>
                        <m:sSubPr>
                          <m:ctrlPr>
                            <a:rPr lang="en-US" sz="1500" b="0" i="1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500" b="0" i="1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sz="1500" b="0" i="1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  <m:t>𝑈</m:t>
                          </m:r>
                        </m:sub>
                      </m:sSub>
                      <m:r>
                        <a:rPr lang="en-US" sz="1500" b="0" i="1" smtClean="0">
                          <a:solidFill>
                            <a:srgbClr val="5C666A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500" b="0" i="1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500" b="0" i="1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500" b="0" i="1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en-US" sz="1500" b="0" i="1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500" b="0" i="1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sz="1500" b="0" i="1" smtClean="0">
                                  <a:solidFill>
                                    <a:srgbClr val="5C666A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500" b="0" i="1" smtClean="0">
                                      <a:solidFill>
                                        <a:srgbClr val="5C666A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500" b="0" i="1" smtClean="0">
                                      <a:solidFill>
                                        <a:srgbClr val="5C666A"/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1500" b="0" i="1" smtClean="0">
                                      <a:solidFill>
                                        <a:srgbClr val="5C666A"/>
                                      </a:solidFill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sub>
                              </m:sSub>
                            </m:num>
                            <m:den>
                              <m:sSubSup>
                                <m:sSubSupPr>
                                  <m:ctrlPr>
                                    <a:rPr lang="en-US" sz="1500" b="0" i="1" smtClean="0">
                                      <a:solidFill>
                                        <a:srgbClr val="5C666A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500" b="0" i="1" smtClean="0">
                                      <a:solidFill>
                                        <a:srgbClr val="5C666A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1500" b="0" i="1" smtClean="0">
                                      <a:solidFill>
                                        <a:srgbClr val="5C666A"/>
                                      </a:solidFill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  <m:sup>
                                  <m:r>
                                    <a:rPr lang="en-US" sz="1500" b="0" i="1" smtClean="0">
                                      <a:solidFill>
                                        <a:srgbClr val="5C666A"/>
                                      </a:solidFill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sup>
                              </m:sSubSup>
                            </m:den>
                          </m:f>
                        </m:e>
                      </m:nary>
                    </m:oMath>
                  </m:oMathPara>
                </a14:m>
                <a:endParaRPr lang="en-US" sz="1500" dirty="0">
                  <a:solidFill>
                    <a:srgbClr val="5C666A"/>
                  </a:solidFill>
                  <a:latin typeface="Aptos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37269AA-A02A-CC15-D756-E1D103431E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120" y="4636410"/>
                <a:ext cx="4572000" cy="678584"/>
              </a:xfrm>
              <a:prstGeom prst="rect">
                <a:avLst/>
              </a:prstGeom>
              <a:blipFill>
                <a:blip r:embed="rId5"/>
                <a:stretch>
                  <a:fillRect t="-118519" b="-15925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A78AAA3C-BF73-15A9-7612-1FDD577B7A79}"/>
              </a:ext>
            </a:extLst>
          </p:cNvPr>
          <p:cNvSpPr txBox="1"/>
          <p:nvPr/>
        </p:nvSpPr>
        <p:spPr>
          <a:xfrm>
            <a:off x="6537960" y="4636410"/>
            <a:ext cx="45720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500" b="1" dirty="0">
                <a:solidFill>
                  <a:srgbClr val="5C666A"/>
                </a:solidFill>
                <a:latin typeface="Aptos"/>
              </a:rPr>
              <a:t>실제 값 채우기</a:t>
            </a:r>
            <a:endParaRPr lang="en-US" sz="1500" b="1" dirty="0">
              <a:solidFill>
                <a:srgbClr val="5C666A"/>
              </a:solidFill>
              <a:latin typeface="Apto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3D47692-5F1E-2D7D-F59C-19EE26017C32}"/>
              </a:ext>
            </a:extLst>
          </p:cNvPr>
          <p:cNvSpPr txBox="1"/>
          <p:nvPr/>
        </p:nvSpPr>
        <p:spPr>
          <a:xfrm>
            <a:off x="6554395" y="219456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dirty="0">
                <a:solidFill>
                  <a:srgbClr val="007052"/>
                </a:solidFill>
                <a:latin typeface="Aptos"/>
              </a:rPr>
              <a:t>Rydberg Atom Hamiltonian</a:t>
            </a:r>
            <a:endParaRPr sz="1800" b="1" dirty="0">
              <a:solidFill>
                <a:srgbClr val="007052"/>
              </a:solidFill>
              <a:latin typeface="Apto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5467385-087A-D810-6553-5EA5906586F0}"/>
                  </a:ext>
                </a:extLst>
              </p:cNvPr>
              <p:cNvSpPr txBox="1"/>
              <p:nvPr/>
            </p:nvSpPr>
            <p:spPr>
              <a:xfrm>
                <a:off x="9714753" y="2033506"/>
                <a:ext cx="1244700" cy="5389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kumimoji="1"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ko-KR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1" lang="en-US" altLang="ko-KR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kumimoji="1"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ko-KR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kumimoji="1" lang="en-US" altLang="ko-KR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kumimoji="1" lang="en-US" altLang="ko-KR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bSup>
                        </m:num>
                        <m:den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kumimoji="1" lang="ko-KR" alt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5467385-087A-D810-6553-5EA5906586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4753" y="2033506"/>
                <a:ext cx="1244700" cy="538930"/>
              </a:xfrm>
              <a:prstGeom prst="rect">
                <a:avLst/>
              </a:prstGeom>
              <a:blipFill>
                <a:blip r:embed="rId6"/>
                <a:stretch>
                  <a:fillRect l="-3030" b="-1395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DDD5E0E2-FBAF-0E5B-8613-22358D248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681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37221-D0B6-243B-4BB0-9EDF9789E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0E8E63-8FCB-9040-CF26-564EB3192397}"/>
              </a:ext>
            </a:extLst>
          </p:cNvPr>
          <p:cNvSpPr txBox="1"/>
          <p:nvPr/>
        </p:nvSpPr>
        <p:spPr>
          <a:xfrm>
            <a:off x="594360" y="228600"/>
            <a:ext cx="2743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ko-KR" sz="1100" b="1" dirty="0">
                <a:solidFill>
                  <a:srgbClr val="007052"/>
                </a:solidFill>
                <a:latin typeface="Aptos"/>
              </a:rPr>
              <a:t>Method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B67762-DAE9-1D9A-9881-B335CBEFA367}"/>
              </a:ext>
            </a:extLst>
          </p:cNvPr>
          <p:cNvSpPr txBox="1"/>
          <p:nvPr/>
        </p:nvSpPr>
        <p:spPr>
          <a:xfrm>
            <a:off x="594360" y="566928"/>
            <a:ext cx="10972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181D1F"/>
                </a:solidFill>
                <a:latin typeface="Aptos"/>
              </a:rPr>
              <a:t>Measurements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779D2C-F8CA-8C8E-55C1-55B1308B6985}"/>
              </a:ext>
            </a:extLst>
          </p:cNvPr>
          <p:cNvSpPr txBox="1"/>
          <p:nvPr/>
        </p:nvSpPr>
        <p:spPr>
          <a:xfrm>
            <a:off x="621792" y="1097280"/>
            <a:ext cx="107899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dirty="0">
                <a:solidFill>
                  <a:srgbClr val="5C666A"/>
                </a:solidFill>
                <a:latin typeface="Aptos"/>
              </a:rPr>
              <a:t>Signal of phase transition</a:t>
            </a:r>
            <a:endParaRPr sz="1400" b="0" dirty="0">
              <a:solidFill>
                <a:srgbClr val="5C666A"/>
              </a:solidFill>
              <a:latin typeface="Apto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68C2DB-4065-B0B1-3494-94145E385C6B}"/>
              </a:ext>
            </a:extLst>
          </p:cNvPr>
          <p:cNvSpPr/>
          <p:nvPr/>
        </p:nvSpPr>
        <p:spPr>
          <a:xfrm>
            <a:off x="594360" y="1536192"/>
            <a:ext cx="10972800" cy="22860"/>
          </a:xfrm>
          <a:prstGeom prst="rect">
            <a:avLst/>
          </a:prstGeom>
          <a:solidFill>
            <a:srgbClr val="D3D9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849E946-62BF-3624-702F-FCA1A8097E1E}"/>
              </a:ext>
            </a:extLst>
          </p:cNvPr>
          <p:cNvSpPr/>
          <p:nvPr/>
        </p:nvSpPr>
        <p:spPr>
          <a:xfrm>
            <a:off x="685800" y="1874519"/>
            <a:ext cx="5120640" cy="3611880"/>
          </a:xfrm>
          <a:prstGeom prst="roundRect">
            <a:avLst/>
          </a:prstGeom>
          <a:solidFill>
            <a:srgbClr val="FFFFFF"/>
          </a:solidFill>
          <a:ln>
            <a:solidFill>
              <a:srgbClr val="D3D9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2600A8E-8106-7AE6-843B-88DAFFCA535D}"/>
              </a:ext>
            </a:extLst>
          </p:cNvPr>
          <p:cNvSpPr/>
          <p:nvPr/>
        </p:nvSpPr>
        <p:spPr>
          <a:xfrm>
            <a:off x="6172200" y="1874519"/>
            <a:ext cx="5257800" cy="3611880"/>
          </a:xfrm>
          <a:prstGeom prst="roundRect">
            <a:avLst/>
          </a:prstGeom>
          <a:solidFill>
            <a:srgbClr val="FFFFFF"/>
          </a:solidFill>
          <a:ln>
            <a:solidFill>
              <a:srgbClr val="D3D9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C1B2290F-1D6F-06BC-0402-E8FADCE62003}"/>
              </a:ext>
            </a:extLst>
          </p:cNvPr>
          <p:cNvSpPr txBox="1"/>
          <p:nvPr/>
        </p:nvSpPr>
        <p:spPr>
          <a:xfrm>
            <a:off x="960120" y="219456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dirty="0">
                <a:solidFill>
                  <a:srgbClr val="007052"/>
                </a:solidFill>
                <a:latin typeface="Aptos"/>
              </a:rPr>
              <a:t>Order Parameter</a:t>
            </a:r>
            <a:endParaRPr sz="1800" b="1" dirty="0">
              <a:solidFill>
                <a:srgbClr val="007052"/>
              </a:solidFill>
              <a:latin typeface="Apto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5BDBEC0-6315-185B-A0C8-B71FC286D83E}"/>
                  </a:ext>
                </a:extLst>
              </p:cNvPr>
              <p:cNvSpPr txBox="1"/>
              <p:nvPr/>
            </p:nvSpPr>
            <p:spPr>
              <a:xfrm>
                <a:off x="2211285" y="3284830"/>
                <a:ext cx="2069669" cy="6722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p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sup>
                      </m:sSup>
                      <m:r>
                        <a:rPr kumimoji="1" lang="en-US" altLang="ko-KR" b="0" i="1" smtClean="0">
                          <a:latin typeface="Cambria Math" panose="02040503050406030204" pitchFamily="18" charset="0"/>
                        </a:rPr>
                        <m:t>≡</m:t>
                      </m:r>
                      <m:sSubSup>
                        <m:sSubSupPr>
                          <m:ctrl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  <m:sup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nary>
                        <m:naryPr>
                          <m:chr m:val="∑"/>
                          <m:supHide m:val="on"/>
                          <m:ctrl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m:rPr>
                              <m:sty m:val="p"/>
                            </m:rPr>
                            <a:rPr kumimoji="1" lang="en-US" altLang="ko-KR" b="0" i="0" smtClean="0">
                              <a:latin typeface="Cambria Math" panose="02040503050406030204" pitchFamily="18" charset="0"/>
                            </a:rPr>
                            <m:t>bulk</m:t>
                          </m:r>
                        </m:sub>
                        <m:sup/>
                        <m:e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⟨</m:t>
                          </m:r>
                          <m:sSubSup>
                            <m:sSubSupPr>
                              <m:ctrlPr>
                                <a:rPr kumimoji="1"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ko-KR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kumimoji="1" lang="en-US" altLang="ko-KR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kumimoji="1" lang="en-US" altLang="ko-KR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bSup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⟩</m:t>
                          </m:r>
                        </m:e>
                      </m:nary>
                    </m:oMath>
                  </m:oMathPara>
                </a14:m>
                <a:endParaRPr kumimoji="1" lang="ko-KR" alt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5BDBEC0-6315-185B-A0C8-B71FC286D8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1285" y="3284830"/>
                <a:ext cx="2069669" cy="672235"/>
              </a:xfrm>
              <a:prstGeom prst="rect">
                <a:avLst/>
              </a:prstGeom>
              <a:blipFill>
                <a:blip r:embed="rId3"/>
                <a:stretch>
                  <a:fillRect l="-2454" t="-144444" r="-3681" b="-20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865C787-0C73-93A6-2F66-186D76F6F83C}"/>
                  </a:ext>
                </a:extLst>
              </p:cNvPr>
              <p:cNvSpPr txBox="1"/>
              <p:nvPr/>
            </p:nvSpPr>
            <p:spPr>
              <a:xfrm>
                <a:off x="960120" y="4562668"/>
                <a:ext cx="4572000" cy="8292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500" b="1" dirty="0">
                    <a:solidFill>
                      <a:srgbClr val="5C666A"/>
                    </a:solidFill>
                    <a:latin typeface="Aptos"/>
                  </a:rPr>
                  <a:t>Conjecture 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p>
                        <m:r>
                          <a:rPr lang="en-US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𝒛</m:t>
                        </m:r>
                      </m:sup>
                    </m:sSup>
                    <m:r>
                      <a:rPr lang="en-US" sz="1500" b="1" i="1" smtClean="0">
                        <a:solidFill>
                          <a:srgbClr val="5C666A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500" b="1" i="1" smtClean="0">
                                <a:solidFill>
                                  <a:srgbClr val="5C666A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1500" b="1" i="1" smtClean="0">
                                <a:solidFill>
                                  <a:srgbClr val="5C666A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sz="1500" b="1" i="1" smtClean="0">
                                <a:solidFill>
                                  <a:srgbClr val="5C666A"/>
                                </a:solidFill>
                                <a:latin typeface="Cambria Math" panose="02040503050406030204" pitchFamily="18" charset="0"/>
                              </a:rPr>
                              <m:t>,   </m:t>
                            </m:r>
                            <m:sSub>
                              <m:sSubPr>
                                <m:ctrlPr>
                                  <a:rPr lang="en-US" sz="1500" b="1" i="0" smtClean="0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500" b="1" i="0" smtClean="0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𝚫</m:t>
                                </m:r>
                              </m:e>
                              <m:sub>
                                <m:r>
                                  <a:rPr lang="en-US" sz="1500" b="1" i="1" smtClean="0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</m:sub>
                            </m:sSub>
                            <m:r>
                              <a:rPr lang="en-US" sz="1500" b="1" i="1" smtClean="0">
                                <a:solidFill>
                                  <a:srgbClr val="5C666A"/>
                                </a:solidFill>
                                <a:latin typeface="Cambria Math" panose="02040503050406030204" pitchFamily="18" charset="0"/>
                              </a:rPr>
                              <m:t>&gt;</m:t>
                            </m:r>
                            <m:sSubSup>
                              <m:sSubSupPr>
                                <m:ctrlPr>
                                  <a:rPr lang="en-US" sz="1500" b="1" i="0" smtClean="0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1500" b="1" i="0" smtClean="0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𝚫</m:t>
                                </m:r>
                              </m:e>
                              <m:sub>
                                <m:r>
                                  <a:rPr lang="en-US" sz="1500" b="1" i="1" smtClean="0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</m:sub>
                              <m:sup>
                                <m:r>
                                  <a:rPr lang="en-US" sz="1500" b="1" i="1" smtClean="0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𝒒</m:t>
                                </m:r>
                              </m:sup>
                            </m:sSubSup>
                          </m:e>
                          <m:e>
                            <m:r>
                              <a:rPr lang="en-US" sz="1500" b="1" i="1" smtClean="0">
                                <a:solidFill>
                                  <a:srgbClr val="5C666A"/>
                                </a:solidFill>
                                <a:latin typeface="Cambria Math" panose="02040503050406030204" pitchFamily="18" charset="0"/>
                              </a:rPr>
                              <m:t>&amp;</m:t>
                            </m:r>
                            <m:f>
                              <m:fPr>
                                <m:ctrlPr>
                                  <a:rPr lang="en-US" sz="1500" b="1" i="1" smtClean="0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1500" b="1" i="1" smtClean="0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1500" b="1" i="1" smtClean="0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den>
                            </m:f>
                            <m:r>
                              <a:rPr lang="en-US" sz="1500" b="1" i="1" smtClean="0">
                                <a:solidFill>
                                  <a:srgbClr val="5C666A"/>
                                </a:solidFill>
                                <a:latin typeface="Cambria Math" panose="02040503050406030204" pitchFamily="18" charset="0"/>
                              </a:rPr>
                              <m:t>,  </m:t>
                            </m:r>
                            <m:sSub>
                              <m:sSubPr>
                                <m:ctrlPr>
                                  <a:rPr lang="en-US" altLang="ko-KR" sz="1500" b="1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1500" b="1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𝚫</m:t>
                                </m:r>
                              </m:e>
                              <m:sub>
                                <m:r>
                                  <a:rPr lang="en-US" altLang="ko-KR" sz="1500" b="1" i="1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</m:sub>
                            </m:sSub>
                            <m:r>
                              <a:rPr lang="en-US" altLang="ko-KR" sz="1500" b="1" i="1" smtClean="0">
                                <a:solidFill>
                                  <a:srgbClr val="5C666A"/>
                                </a:solidFill>
                                <a:latin typeface="Cambria Math" panose="02040503050406030204" pitchFamily="18" charset="0"/>
                              </a:rPr>
                              <m:t>&lt;</m:t>
                            </m:r>
                            <m:sSubSup>
                              <m:sSubSupPr>
                                <m:ctrlPr>
                                  <a:rPr lang="en-US" altLang="ko-KR" sz="1500" b="1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ko-KR" sz="1500" b="1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𝚫</m:t>
                                </m:r>
                              </m:e>
                              <m:sub>
                                <m:r>
                                  <a:rPr lang="en-US" altLang="ko-KR" sz="1500" b="1" i="1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</m:sub>
                              <m:sup>
                                <m:r>
                                  <a:rPr lang="en-US" altLang="ko-KR" sz="1500" b="1" i="1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𝒒</m:t>
                                </m:r>
                              </m:sup>
                            </m:sSubSup>
                          </m:e>
                        </m:eqArr>
                      </m:e>
                    </m:d>
                  </m:oMath>
                </a14:m>
                <a:endParaRPr sz="1500" b="1" dirty="0">
                  <a:solidFill>
                    <a:srgbClr val="5C666A"/>
                  </a:solidFill>
                  <a:latin typeface="Aptos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865C787-0C73-93A6-2F66-186D76F6F8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120" y="4562668"/>
                <a:ext cx="4572000" cy="829266"/>
              </a:xfrm>
              <a:prstGeom prst="rect">
                <a:avLst/>
              </a:prstGeom>
              <a:blipFill>
                <a:blip r:embed="rId4"/>
                <a:stretch>
                  <a:fillRect t="-200000" b="-28484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6B85B94F-B468-C4AD-11B8-C0FBEADCD784}"/>
              </a:ext>
            </a:extLst>
          </p:cNvPr>
          <p:cNvSpPr txBox="1"/>
          <p:nvPr/>
        </p:nvSpPr>
        <p:spPr>
          <a:xfrm>
            <a:off x="6451436" y="219456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dirty="0">
                <a:solidFill>
                  <a:srgbClr val="007052"/>
                </a:solidFill>
                <a:latin typeface="Aptos"/>
              </a:rPr>
              <a:t>Susceptibility</a:t>
            </a:r>
            <a:endParaRPr sz="1800" b="1" dirty="0">
              <a:solidFill>
                <a:srgbClr val="007052"/>
              </a:solidFill>
              <a:latin typeface="Apto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1F699F3-60FB-67C8-B491-437033DE997B}"/>
                  </a:ext>
                </a:extLst>
              </p:cNvPr>
              <p:cNvSpPr txBox="1"/>
              <p:nvPr/>
            </p:nvSpPr>
            <p:spPr>
              <a:xfrm>
                <a:off x="8022393" y="3270402"/>
                <a:ext cx="1557413" cy="686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sup>
                      </m:sSup>
                      <m:r>
                        <a:rPr kumimoji="1" lang="en-US" altLang="ko-KR" b="0" i="1" smtClean="0">
                          <a:latin typeface="Cambria Math" panose="02040503050406030204" pitchFamily="18" charset="0"/>
                        </a:rPr>
                        <m:t>≡</m:t>
                      </m:r>
                      <m:sSub>
                        <m:sSubPr>
                          <m:ctrlPr>
                            <a:rPr kumimoji="1" lang="ko-KR" alt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kumimoji="1" lang="ko-KR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1" lang="ko-KR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ko-KR" altLang="en-US" i="1">
                                      <a:latin typeface="Cambria Math" panose="02040503050406030204" pitchFamily="18" charset="0"/>
                                    </a:rPr>
                                    <m:t>𝜕</m:t>
                                  </m:r>
                                  <m:sSup>
                                    <m:sSupPr>
                                      <m:ctrlPr>
                                        <a:rPr kumimoji="1" lang="en-US" altLang="ko-K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ko-KR" i="1"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e>
                                    <m:sup>
                                      <m:r>
                                        <a:rPr kumimoji="1" lang="en-US" altLang="ko-KR" i="1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kumimoji="1" lang="ko-KR" altLang="en-US" i="1">
                                      <a:latin typeface="Cambria Math" panose="02040503050406030204" pitchFamily="18" charset="0"/>
                                    </a:rPr>
                                    <m:t>𝜕</m:t>
                                  </m:r>
                                  <m:sSub>
                                    <m:sSubPr>
                                      <m:ctrlPr>
                                        <a:rPr kumimoji="1" lang="en-US" altLang="ko-KR" i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kumimoji="1" lang="en-US" altLang="ko-KR" i="0">
                                          <a:latin typeface="Cambria Math" panose="02040503050406030204" pitchFamily="18" charset="0"/>
                                        </a:rPr>
                                        <m:t>Δ</m:t>
                                      </m:r>
                                    </m:e>
                                    <m:sub>
                                      <m:r>
                                        <a:rPr kumimoji="1" lang="en-US" altLang="ko-KR" i="1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b>
                          <m:sSub>
                            <m:sSubPr>
                              <m:ctrlPr>
                                <a:rPr kumimoji="1" lang="en-US" altLang="ko-KR" b="0" i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ko-KR" b="0" i="0" smtClean="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kumimoji="1" lang="en-US" altLang="ko-KR" b="0" i="0" smtClean="0">
                                  <a:latin typeface="Cambria Math" panose="02040503050406030204" pitchFamily="18" charset="0"/>
                                </a:rPr>
                                <m:t>z</m:t>
                              </m:r>
                            </m:sub>
                          </m:sSub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</m:sSub>
                    </m:oMath>
                  </m:oMathPara>
                </a14:m>
                <a:endParaRPr kumimoji="1" lang="ko-KR" alt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1F699F3-60FB-67C8-B491-437033DE99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2393" y="3270402"/>
                <a:ext cx="1557413" cy="686663"/>
              </a:xfrm>
              <a:prstGeom prst="rect">
                <a:avLst/>
              </a:prstGeom>
              <a:blipFill>
                <a:blip r:embed="rId5"/>
                <a:stretch>
                  <a:fillRect l="-7258" t="-200000" r="-38710" b="-27454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A292B3A3-17D9-8C8C-543C-628B338CE699}"/>
              </a:ext>
            </a:extLst>
          </p:cNvPr>
          <p:cNvSpPr txBox="1"/>
          <p:nvPr/>
        </p:nvSpPr>
        <p:spPr>
          <a:xfrm>
            <a:off x="6492240" y="4892040"/>
            <a:ext cx="45720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500" b="1" dirty="0">
                <a:solidFill>
                  <a:srgbClr val="5C666A"/>
                </a:solidFill>
                <a:latin typeface="Aptos"/>
              </a:rPr>
              <a:t>Susceptibility diverges at the critical point</a:t>
            </a:r>
            <a:endParaRPr sz="1500" b="1" dirty="0">
              <a:solidFill>
                <a:srgbClr val="5C666A"/>
              </a:solidFill>
              <a:latin typeface="Apto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C969482-0C31-A0E0-A702-72D55A63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820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4A7D9-F992-05C1-21DE-18A9DC090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90210B1-C6D0-6C28-0C57-835AA01EC509}"/>
              </a:ext>
            </a:extLst>
          </p:cNvPr>
          <p:cNvSpPr txBox="1"/>
          <p:nvPr/>
        </p:nvSpPr>
        <p:spPr>
          <a:xfrm>
            <a:off x="594360" y="228600"/>
            <a:ext cx="2743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ko-KR" sz="1100" b="1" dirty="0">
                <a:solidFill>
                  <a:srgbClr val="007052"/>
                </a:solidFill>
                <a:latin typeface="Aptos"/>
              </a:rPr>
              <a:t>Method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EE4F37-EA42-E52E-E637-6EBDCE75EA21}"/>
              </a:ext>
            </a:extLst>
          </p:cNvPr>
          <p:cNvSpPr txBox="1"/>
          <p:nvPr/>
        </p:nvSpPr>
        <p:spPr>
          <a:xfrm>
            <a:off x="594360" y="566928"/>
            <a:ext cx="10972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181D1F"/>
                </a:solidFill>
                <a:latin typeface="Aptos"/>
              </a:rPr>
              <a:t>Measurements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9FD5DD-0591-2A9D-5F45-0A50837C4477}"/>
              </a:ext>
            </a:extLst>
          </p:cNvPr>
          <p:cNvSpPr txBox="1"/>
          <p:nvPr/>
        </p:nvSpPr>
        <p:spPr>
          <a:xfrm>
            <a:off x="621792" y="1097280"/>
            <a:ext cx="107899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dirty="0">
                <a:solidFill>
                  <a:srgbClr val="5C666A"/>
                </a:solidFill>
                <a:latin typeface="Aptos"/>
              </a:rPr>
              <a:t>Signal of phase transition</a:t>
            </a:r>
            <a:endParaRPr sz="1400" b="0" dirty="0">
              <a:solidFill>
                <a:srgbClr val="5C666A"/>
              </a:solidFill>
              <a:latin typeface="Apto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9622C1-75E7-2CFD-EA0E-1D594F651136}"/>
              </a:ext>
            </a:extLst>
          </p:cNvPr>
          <p:cNvSpPr/>
          <p:nvPr/>
        </p:nvSpPr>
        <p:spPr>
          <a:xfrm>
            <a:off x="594360" y="1536192"/>
            <a:ext cx="10972800" cy="22860"/>
          </a:xfrm>
          <a:prstGeom prst="rect">
            <a:avLst/>
          </a:prstGeom>
          <a:solidFill>
            <a:srgbClr val="D3D9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B61D990-352F-0974-148F-6AB42D89B75B}"/>
              </a:ext>
            </a:extLst>
          </p:cNvPr>
          <p:cNvSpPr/>
          <p:nvPr/>
        </p:nvSpPr>
        <p:spPr>
          <a:xfrm>
            <a:off x="685800" y="1874519"/>
            <a:ext cx="5120640" cy="3611880"/>
          </a:xfrm>
          <a:prstGeom prst="roundRect">
            <a:avLst/>
          </a:prstGeom>
          <a:solidFill>
            <a:srgbClr val="FFFFFF"/>
          </a:solidFill>
          <a:ln>
            <a:solidFill>
              <a:srgbClr val="D3D9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0861FD0-54D4-0D81-FBC7-19AB48B56E5D}"/>
              </a:ext>
            </a:extLst>
          </p:cNvPr>
          <p:cNvSpPr/>
          <p:nvPr/>
        </p:nvSpPr>
        <p:spPr>
          <a:xfrm>
            <a:off x="6172200" y="1874519"/>
            <a:ext cx="5257800" cy="3611880"/>
          </a:xfrm>
          <a:prstGeom prst="roundRect">
            <a:avLst/>
          </a:prstGeom>
          <a:solidFill>
            <a:srgbClr val="FFFFFF"/>
          </a:solidFill>
          <a:ln>
            <a:solidFill>
              <a:srgbClr val="D3D9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97587FBF-6FCF-5F3D-6F2B-D3B3B03D90CD}"/>
              </a:ext>
            </a:extLst>
          </p:cNvPr>
          <p:cNvSpPr txBox="1"/>
          <p:nvPr/>
        </p:nvSpPr>
        <p:spPr>
          <a:xfrm>
            <a:off x="960120" y="219456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dirty="0">
                <a:solidFill>
                  <a:srgbClr val="007052"/>
                </a:solidFill>
                <a:latin typeface="Aptos"/>
              </a:rPr>
              <a:t>Order Parameter</a:t>
            </a:r>
            <a:endParaRPr sz="1800" b="1" dirty="0">
              <a:solidFill>
                <a:srgbClr val="007052"/>
              </a:solidFill>
              <a:latin typeface="Apto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319E59E-C26D-3650-7F79-07FD70F3379D}"/>
                  </a:ext>
                </a:extLst>
              </p:cNvPr>
              <p:cNvSpPr txBox="1"/>
              <p:nvPr/>
            </p:nvSpPr>
            <p:spPr>
              <a:xfrm>
                <a:off x="2211285" y="3284830"/>
                <a:ext cx="2069669" cy="6722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p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sup>
                      </m:sSup>
                      <m:r>
                        <a:rPr kumimoji="1" lang="en-US" altLang="ko-KR" b="0" i="1" smtClean="0">
                          <a:latin typeface="Cambria Math" panose="02040503050406030204" pitchFamily="18" charset="0"/>
                        </a:rPr>
                        <m:t>≡</m:t>
                      </m:r>
                      <m:sSubSup>
                        <m:sSubSupPr>
                          <m:ctrl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  <m:sup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nary>
                        <m:naryPr>
                          <m:chr m:val="∑"/>
                          <m:supHide m:val="on"/>
                          <m:ctrl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m:rPr>
                              <m:sty m:val="p"/>
                            </m:rPr>
                            <a:rPr kumimoji="1" lang="en-US" altLang="ko-KR" b="0" i="0" smtClean="0">
                              <a:latin typeface="Cambria Math" panose="02040503050406030204" pitchFamily="18" charset="0"/>
                            </a:rPr>
                            <m:t>bulk</m:t>
                          </m:r>
                        </m:sub>
                        <m:sup/>
                        <m:e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⟨</m:t>
                          </m:r>
                          <m:sSubSup>
                            <m:sSubSupPr>
                              <m:ctrlPr>
                                <a:rPr kumimoji="1"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ko-KR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kumimoji="1" lang="en-US" altLang="ko-KR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kumimoji="1" lang="en-US" altLang="ko-KR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bSup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⟩</m:t>
                          </m:r>
                        </m:e>
                      </m:nary>
                    </m:oMath>
                  </m:oMathPara>
                </a14:m>
                <a:endParaRPr kumimoji="1" lang="ko-KR" alt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319E59E-C26D-3650-7F79-07FD70F337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1285" y="3284830"/>
                <a:ext cx="2069669" cy="672235"/>
              </a:xfrm>
              <a:prstGeom prst="rect">
                <a:avLst/>
              </a:prstGeom>
              <a:blipFill>
                <a:blip r:embed="rId3"/>
                <a:stretch>
                  <a:fillRect l="-2454" t="-144444" r="-3681" b="-20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135B3B0-0551-5DA4-552D-A70BBE7138AD}"/>
                  </a:ext>
                </a:extLst>
              </p:cNvPr>
              <p:cNvSpPr txBox="1"/>
              <p:nvPr/>
            </p:nvSpPr>
            <p:spPr>
              <a:xfrm>
                <a:off x="960120" y="4562668"/>
                <a:ext cx="4572000" cy="8292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500" b="1" dirty="0">
                    <a:solidFill>
                      <a:srgbClr val="5C666A"/>
                    </a:solidFill>
                    <a:latin typeface="Aptos"/>
                  </a:rPr>
                  <a:t>Conjecture 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p>
                        <m:r>
                          <a:rPr lang="en-US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𝒛</m:t>
                        </m:r>
                      </m:sup>
                    </m:sSup>
                    <m:r>
                      <a:rPr lang="en-US" sz="1500" b="1" i="1" smtClean="0">
                        <a:solidFill>
                          <a:srgbClr val="5C666A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500" b="1" i="1" smtClean="0">
                                <a:solidFill>
                                  <a:srgbClr val="5C666A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1500" b="1" i="1" smtClean="0">
                                <a:solidFill>
                                  <a:srgbClr val="5C666A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sz="1500" b="1" i="1" smtClean="0">
                                <a:solidFill>
                                  <a:srgbClr val="5C666A"/>
                                </a:solidFill>
                                <a:latin typeface="Cambria Math" panose="02040503050406030204" pitchFamily="18" charset="0"/>
                              </a:rPr>
                              <m:t>,   </m:t>
                            </m:r>
                            <m:sSub>
                              <m:sSubPr>
                                <m:ctrlPr>
                                  <a:rPr lang="en-US" sz="1500" b="1" i="0" smtClean="0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500" b="1" i="0" smtClean="0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𝚫</m:t>
                                </m:r>
                              </m:e>
                              <m:sub>
                                <m:r>
                                  <a:rPr lang="en-US" sz="1500" b="1" i="1" smtClean="0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</m:sub>
                            </m:sSub>
                            <m:r>
                              <a:rPr lang="en-US" sz="1500" b="1" i="1" smtClean="0">
                                <a:solidFill>
                                  <a:srgbClr val="5C666A"/>
                                </a:solidFill>
                                <a:latin typeface="Cambria Math" panose="02040503050406030204" pitchFamily="18" charset="0"/>
                              </a:rPr>
                              <m:t>&gt;</m:t>
                            </m:r>
                            <m:sSubSup>
                              <m:sSubSupPr>
                                <m:ctrlPr>
                                  <a:rPr lang="en-US" sz="1500" b="1" i="0" smtClean="0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1500" b="1" i="0" smtClean="0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𝚫</m:t>
                                </m:r>
                              </m:e>
                              <m:sub>
                                <m:r>
                                  <a:rPr lang="en-US" sz="1500" b="1" i="1" smtClean="0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</m:sub>
                              <m:sup>
                                <m:r>
                                  <a:rPr lang="en-US" sz="1500" b="1" i="1" smtClean="0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𝒒</m:t>
                                </m:r>
                              </m:sup>
                            </m:sSubSup>
                          </m:e>
                          <m:e>
                            <m:r>
                              <a:rPr lang="en-US" sz="1500" b="1" i="1" smtClean="0">
                                <a:solidFill>
                                  <a:srgbClr val="5C666A"/>
                                </a:solidFill>
                                <a:latin typeface="Cambria Math" panose="02040503050406030204" pitchFamily="18" charset="0"/>
                              </a:rPr>
                              <m:t>&amp;</m:t>
                            </m:r>
                            <m:f>
                              <m:fPr>
                                <m:ctrlPr>
                                  <a:rPr lang="en-US" sz="1500" b="1" i="1" smtClean="0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1500" b="1" i="1" smtClean="0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1500" b="1" i="1" smtClean="0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den>
                            </m:f>
                            <m:r>
                              <a:rPr lang="en-US" sz="1500" b="1" i="1" smtClean="0">
                                <a:solidFill>
                                  <a:srgbClr val="5C666A"/>
                                </a:solidFill>
                                <a:latin typeface="Cambria Math" panose="02040503050406030204" pitchFamily="18" charset="0"/>
                              </a:rPr>
                              <m:t>,  </m:t>
                            </m:r>
                            <m:sSub>
                              <m:sSubPr>
                                <m:ctrlPr>
                                  <a:rPr lang="en-US" altLang="ko-KR" sz="1500" b="1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1500" b="1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𝚫</m:t>
                                </m:r>
                              </m:e>
                              <m:sub>
                                <m:r>
                                  <a:rPr lang="en-US" altLang="ko-KR" sz="1500" b="1" i="1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</m:sub>
                            </m:sSub>
                            <m:r>
                              <a:rPr lang="en-US" altLang="ko-KR" sz="1500" b="1" i="1" smtClean="0">
                                <a:solidFill>
                                  <a:srgbClr val="5C666A"/>
                                </a:solidFill>
                                <a:latin typeface="Cambria Math" panose="02040503050406030204" pitchFamily="18" charset="0"/>
                              </a:rPr>
                              <m:t>&lt;</m:t>
                            </m:r>
                            <m:sSubSup>
                              <m:sSubSupPr>
                                <m:ctrlPr>
                                  <a:rPr lang="en-US" altLang="ko-KR" sz="1500" b="1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ko-KR" sz="1500" b="1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𝚫</m:t>
                                </m:r>
                              </m:e>
                              <m:sub>
                                <m:r>
                                  <a:rPr lang="en-US" altLang="ko-KR" sz="1500" b="1" i="1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</m:sub>
                              <m:sup>
                                <m:r>
                                  <a:rPr lang="en-US" altLang="ko-KR" sz="1500" b="1" i="1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𝒒</m:t>
                                </m:r>
                              </m:sup>
                            </m:sSubSup>
                          </m:e>
                        </m:eqArr>
                      </m:e>
                    </m:d>
                  </m:oMath>
                </a14:m>
                <a:endParaRPr sz="1500" b="1" dirty="0">
                  <a:solidFill>
                    <a:srgbClr val="5C666A"/>
                  </a:solidFill>
                  <a:latin typeface="Aptos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135B3B0-0551-5DA4-552D-A70BBE7138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120" y="4562668"/>
                <a:ext cx="4572000" cy="829266"/>
              </a:xfrm>
              <a:prstGeom prst="rect">
                <a:avLst/>
              </a:prstGeom>
              <a:blipFill>
                <a:blip r:embed="rId4"/>
                <a:stretch>
                  <a:fillRect t="-200000" b="-28484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C002675E-4854-9746-4C3E-4FA21737E510}"/>
              </a:ext>
            </a:extLst>
          </p:cNvPr>
          <p:cNvSpPr txBox="1"/>
          <p:nvPr/>
        </p:nvSpPr>
        <p:spPr>
          <a:xfrm>
            <a:off x="6451436" y="219456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dirty="0">
                <a:solidFill>
                  <a:srgbClr val="007052"/>
                </a:solidFill>
                <a:latin typeface="Aptos"/>
              </a:rPr>
              <a:t>Structure Factor</a:t>
            </a:r>
            <a:endParaRPr sz="1800" b="1" dirty="0">
              <a:solidFill>
                <a:srgbClr val="007052"/>
              </a:solidFill>
              <a:latin typeface="Apto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E71A577-E6ED-226E-5C7F-AE07381BB666}"/>
                  </a:ext>
                </a:extLst>
              </p:cNvPr>
              <p:cNvSpPr txBox="1"/>
              <p:nvPr/>
            </p:nvSpPr>
            <p:spPr>
              <a:xfrm>
                <a:off x="6492240" y="3376203"/>
                <a:ext cx="4684038" cy="7035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p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𝑧𝑧</m:t>
                          </m:r>
                        </m:sup>
                      </m:sSup>
                      <m:d>
                        <m:dPr>
                          <m:ctrlPr>
                            <a:rPr kumimoji="1" lang="en-US" altLang="ko-KR" b="1" i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ko-KR" b="1" i="0" smtClean="0">
                              <a:latin typeface="Cambria Math" panose="02040503050406030204" pitchFamily="18" charset="0"/>
                            </a:rPr>
                            <m:t>𝐪</m:t>
                          </m:r>
                        </m:e>
                      </m:d>
                      <m:r>
                        <a:rPr kumimoji="1"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  <m:sup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nary>
                        <m:naryPr>
                          <m:chr m:val="∑"/>
                          <m:supHide m:val="on"/>
                          <m:ctrl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m:rPr>
                              <m:brk m:alnAt="7"/>
                            </m:r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brk m:alnAt="7"/>
                            </m:r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brk m:alnAt="7"/>
                            </m:r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m:rPr>
                              <m:sty m:val="p"/>
                            </m:rPr>
                            <a:rPr kumimoji="1" lang="en-US" altLang="ko-KR" b="0" i="0" smtClean="0">
                              <a:latin typeface="Cambria Math" panose="02040503050406030204" pitchFamily="18" charset="0"/>
                            </a:rPr>
                            <m:t>bulk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kumimoji="1"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ko-KR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kumimoji="1" lang="en-US" altLang="ko-KR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kumimoji="1" lang="en-US" altLang="ko-KR" b="1" i="0" smtClean="0">
                                  <a:latin typeface="Cambria Math" panose="02040503050406030204" pitchFamily="18" charset="0"/>
                                </a:rPr>
                                <m:t>𝐪</m:t>
                              </m:r>
                              <m:r>
                                <a:rPr kumimoji="1" lang="en-US" altLang="ko-KR" b="1" i="0" smtClean="0"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sSub>
                                <m:sSubPr>
                                  <m:ctrlPr>
                                    <a:rPr kumimoji="1" lang="en-US" altLang="ko-KR" b="1" i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ko-KR" b="1" i="0" smtClean="0">
                                      <a:latin typeface="Cambria Math" panose="02040503050406030204" pitchFamily="18" charset="0"/>
                                    </a:rPr>
                                    <m:t>𝐫</m:t>
                                  </m:r>
                                </m:e>
                                <m:sub>
                                  <m:r>
                                    <a:rPr kumimoji="1" lang="en-US" altLang="ko-KR" b="0" i="1" smtClean="0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</m:sup>
                          </m:sSup>
                        </m:e>
                      </m:nary>
                      <m:d>
                        <m:dPr>
                          <m:begChr m:val="["/>
                          <m:endChr m:val="]"/>
                          <m:ctrl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⟨"/>
                              <m:endChr m:val="⟩"/>
                              <m:ctrlPr>
                                <a:rPr kumimoji="1"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kumimoji="1" lang="en-US" altLang="ko-K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ko-KR" b="0" i="1" smtClean="0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kumimoji="1" lang="en-US" altLang="ko-KR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kumimoji="1" lang="en-US" altLang="ko-KR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p>
                              </m:sSubSup>
                              <m:sSubSup>
                                <m:sSubSupPr>
                                  <m:ctrlPr>
                                    <a:rPr kumimoji="1" lang="en-US" altLang="ko-K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ko-KR" b="0" i="1" smtClean="0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kumimoji="1" lang="en-US" altLang="ko-KR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r>
                                    <a:rPr kumimoji="1" lang="en-US" altLang="ko-KR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p>
                              </m:sSubSup>
                            </m:e>
                          </m:d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begChr m:val="⟨"/>
                              <m:endChr m:val="⟩"/>
                              <m:ctrlPr>
                                <a:rPr kumimoji="1"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kumimoji="1"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ko-KR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kumimoji="1" lang="en-US" altLang="ko-KR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kumimoji="1" lang="en-US" altLang="ko-KR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p>
                              </m:sSubSup>
                              <m:r>
                                <a:rPr kumimoji="1" lang="en-US" altLang="ko-KR" b="0" i="1" smtClean="0">
                                  <a:latin typeface="Cambria Math" panose="02040503050406030204" pitchFamily="18" charset="0"/>
                                </a:rPr>
                                <m:t>⟩⟨</m:t>
                              </m:r>
                              <m:sSubSup>
                                <m:sSubSupPr>
                                  <m:ctrlPr>
                                    <a:rPr kumimoji="1"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ko-KR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kumimoji="1" lang="en-US" altLang="ko-KR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r>
                                    <a:rPr kumimoji="1" lang="en-US" altLang="ko-KR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p>
                              </m:sSubSup>
                            </m:e>
                          </m:d>
                        </m:e>
                      </m:d>
                    </m:oMath>
                  </m:oMathPara>
                </a14:m>
                <a:endParaRPr kumimoji="1" lang="ko-KR" alt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E71A577-E6ED-226E-5C7F-AE07381BB6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2240" y="3376203"/>
                <a:ext cx="4684038" cy="703526"/>
              </a:xfrm>
              <a:prstGeom prst="rect">
                <a:avLst/>
              </a:prstGeom>
              <a:blipFill>
                <a:blip r:embed="rId5"/>
                <a:stretch>
                  <a:fillRect l="-1084" t="-136842" b="-18421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09CBDAA-1E57-74BE-80F0-6824043188D7}"/>
                  </a:ext>
                </a:extLst>
              </p:cNvPr>
              <p:cNvSpPr txBox="1"/>
              <p:nvPr/>
            </p:nvSpPr>
            <p:spPr>
              <a:xfrm>
                <a:off x="6492240" y="4892040"/>
                <a:ext cx="4572000" cy="5539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500" b="1" dirty="0">
                    <a:solidFill>
                      <a:srgbClr val="5C666A"/>
                    </a:solidFill>
                    <a:latin typeface="Aptos"/>
                  </a:rPr>
                  <a:t>It gives large value when</a:t>
                </a:r>
                <a:r>
                  <a:rPr lang="en-US" altLang="ko-KR" sz="1500" b="1" dirty="0">
                    <a:solidFill>
                      <a:srgbClr val="5C666A"/>
                    </a:solidFill>
                    <a:latin typeface="Aptos"/>
                  </a:rPr>
                  <a:t> the structure of spins</a:t>
                </a:r>
                <a:br>
                  <a:rPr lang="en-US" altLang="ko-KR" sz="1500" b="1" dirty="0">
                    <a:solidFill>
                      <a:srgbClr val="5C666A"/>
                    </a:solidFill>
                    <a:latin typeface="Aptos"/>
                  </a:rPr>
                </a:br>
                <a:r>
                  <a:rPr lang="en-US" altLang="ko-KR" sz="1500" b="1" dirty="0">
                    <a:solidFill>
                      <a:srgbClr val="5C666A"/>
                    </a:solidFill>
                    <a:latin typeface="Aptos"/>
                  </a:rPr>
                  <a:t>is identical with </a:t>
                </a:r>
                <a14:m>
                  <m:oMath xmlns:m="http://schemas.openxmlformats.org/officeDocument/2006/math">
                    <m:r>
                      <a:rPr lang="en-US" altLang="ko-KR" sz="1500" b="1">
                        <a:solidFill>
                          <a:srgbClr val="5C666A"/>
                        </a:solidFill>
                        <a:latin typeface="Cambria Math" panose="02040503050406030204" pitchFamily="18" charset="0"/>
                      </a:rPr>
                      <m:t>𝐪</m:t>
                    </m:r>
                  </m:oMath>
                </a14:m>
                <a:endParaRPr sz="1500" b="1" dirty="0">
                  <a:solidFill>
                    <a:srgbClr val="5C666A"/>
                  </a:solidFill>
                  <a:latin typeface="Aptos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09CBDAA-1E57-74BE-80F0-6824043188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2240" y="4892040"/>
                <a:ext cx="4572000" cy="553998"/>
              </a:xfrm>
              <a:prstGeom prst="rect">
                <a:avLst/>
              </a:prstGeom>
              <a:blipFill>
                <a:blip r:embed="rId6"/>
                <a:stretch>
                  <a:fillRect t="-2273" b="-1136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1F59CBE-9AB3-DA7B-8F65-ACB093B1E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475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AD4AB-5D6D-B9EA-712D-2BBD4D44C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822BFA1-6CA7-82AE-9F25-C3092FFA3C84}"/>
              </a:ext>
            </a:extLst>
          </p:cNvPr>
          <p:cNvSpPr txBox="1"/>
          <p:nvPr/>
        </p:nvSpPr>
        <p:spPr>
          <a:xfrm>
            <a:off x="594360" y="228600"/>
            <a:ext cx="2743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ko-KR" sz="1100" b="1" dirty="0">
                <a:solidFill>
                  <a:srgbClr val="007052"/>
                </a:solidFill>
                <a:latin typeface="Aptos"/>
              </a:rPr>
              <a:t>Method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4C92C9-85D7-CB1C-EA5E-8B5507BD899D}"/>
              </a:ext>
            </a:extLst>
          </p:cNvPr>
          <p:cNvSpPr txBox="1"/>
          <p:nvPr/>
        </p:nvSpPr>
        <p:spPr>
          <a:xfrm>
            <a:off x="594360" y="566928"/>
            <a:ext cx="10972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181D1F"/>
                </a:solidFill>
                <a:latin typeface="Aptos"/>
              </a:rPr>
              <a:t>Measurements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9ED994-57B5-F5E5-BD21-619C642CC6E4}"/>
              </a:ext>
            </a:extLst>
          </p:cNvPr>
          <p:cNvSpPr txBox="1"/>
          <p:nvPr/>
        </p:nvSpPr>
        <p:spPr>
          <a:xfrm>
            <a:off x="621792" y="1097280"/>
            <a:ext cx="107899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dirty="0">
                <a:solidFill>
                  <a:srgbClr val="5C666A"/>
                </a:solidFill>
                <a:latin typeface="Aptos"/>
              </a:rPr>
              <a:t>Signal of phase transition</a:t>
            </a:r>
            <a:endParaRPr sz="1400" b="0" dirty="0">
              <a:solidFill>
                <a:srgbClr val="5C666A"/>
              </a:solidFill>
              <a:latin typeface="Apto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299166-4EE4-82B2-9309-510775CDE7E3}"/>
              </a:ext>
            </a:extLst>
          </p:cNvPr>
          <p:cNvSpPr/>
          <p:nvPr/>
        </p:nvSpPr>
        <p:spPr>
          <a:xfrm>
            <a:off x="594360" y="1536192"/>
            <a:ext cx="10972800" cy="22860"/>
          </a:xfrm>
          <a:prstGeom prst="rect">
            <a:avLst/>
          </a:prstGeom>
          <a:solidFill>
            <a:srgbClr val="D3D9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FE984E2-D3A0-390A-65D7-643A74ADEED1}"/>
              </a:ext>
            </a:extLst>
          </p:cNvPr>
          <p:cNvSpPr/>
          <p:nvPr/>
        </p:nvSpPr>
        <p:spPr>
          <a:xfrm>
            <a:off x="685800" y="1874519"/>
            <a:ext cx="5120640" cy="3611880"/>
          </a:xfrm>
          <a:prstGeom prst="roundRect">
            <a:avLst/>
          </a:prstGeom>
          <a:solidFill>
            <a:srgbClr val="FFFFFF"/>
          </a:solidFill>
          <a:ln>
            <a:solidFill>
              <a:srgbClr val="D3D9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88203F5-626D-2D13-0D06-9BCBC0DBA742}"/>
              </a:ext>
            </a:extLst>
          </p:cNvPr>
          <p:cNvSpPr/>
          <p:nvPr/>
        </p:nvSpPr>
        <p:spPr>
          <a:xfrm>
            <a:off x="6172200" y="1874519"/>
            <a:ext cx="5257800" cy="3611880"/>
          </a:xfrm>
          <a:prstGeom prst="roundRect">
            <a:avLst/>
          </a:prstGeom>
          <a:solidFill>
            <a:srgbClr val="FFFFFF"/>
          </a:solidFill>
          <a:ln>
            <a:solidFill>
              <a:srgbClr val="D3D9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4AC0C6C6-F6AB-35D4-3D3A-A9B83B465A78}"/>
              </a:ext>
            </a:extLst>
          </p:cNvPr>
          <p:cNvSpPr txBox="1"/>
          <p:nvPr/>
        </p:nvSpPr>
        <p:spPr>
          <a:xfrm>
            <a:off x="960120" y="219456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dirty="0">
                <a:solidFill>
                  <a:srgbClr val="007052"/>
                </a:solidFill>
                <a:latin typeface="Aptos"/>
              </a:rPr>
              <a:t>Spin Configuration</a:t>
            </a:r>
            <a:endParaRPr sz="1800" b="1" dirty="0">
              <a:solidFill>
                <a:srgbClr val="007052"/>
              </a:solidFill>
              <a:latin typeface="Apto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121CF98-5C39-8CB5-1590-E7BEF4EA390C}"/>
                  </a:ext>
                </a:extLst>
              </p:cNvPr>
              <p:cNvSpPr txBox="1"/>
              <p:nvPr/>
            </p:nvSpPr>
            <p:spPr>
              <a:xfrm>
                <a:off x="960120" y="4562668"/>
                <a:ext cx="4572000" cy="6918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500" b="1" dirty="0">
                    <a:solidFill>
                      <a:srgbClr val="5C666A"/>
                    </a:solidFill>
                    <a:latin typeface="Aptos"/>
                  </a:rPr>
                  <a:t>Conjecture 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500" b="0" i="1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500" b="0" i="1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r>
                          <a:rPr lang="en-US" sz="1500" b="0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𝑧𝑧</m:t>
                        </m:r>
                      </m:sup>
                    </m:sSup>
                    <m:r>
                      <a:rPr lang="en-US" sz="1500" b="0" i="1" smtClean="0">
                        <a:solidFill>
                          <a:srgbClr val="5C666A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1500" b="1" i="0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500" b="1" i="0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𝐪</m:t>
                        </m:r>
                      </m:e>
                      <m:sub>
                        <m:r>
                          <a:rPr lang="en-US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  <m:r>
                      <a:rPr lang="en-US" sz="1500" b="0" i="1" smtClean="0">
                        <a:solidFill>
                          <a:srgbClr val="5C666A"/>
                        </a:solidFill>
                        <a:latin typeface="Cambria Math" panose="02040503050406030204" pitchFamily="18" charset="0"/>
                      </a:rPr>
                      <m:t>)</m:t>
                    </m:r>
                    <m:d>
                      <m:dPr>
                        <m:begChr m:val="{"/>
                        <m:endChr m:val=""/>
                        <m:ctrlPr>
                          <a:rPr lang="en-US" sz="1500" b="1" i="1" smtClean="0">
                            <a:solidFill>
                              <a:srgbClr val="5C666A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500" b="1" i="1" smtClean="0">
                                <a:solidFill>
                                  <a:srgbClr val="5C666A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1500" b="1" i="1" smtClean="0">
                                <a:solidFill>
                                  <a:srgbClr val="5C666A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1500" b="1" i="1" smtClean="0">
                                <a:solidFill>
                                  <a:srgbClr val="5C666A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1500" b="1" i="1" smtClean="0">
                                <a:solidFill>
                                  <a:srgbClr val="5C666A"/>
                                </a:solidFill>
                                <a:latin typeface="Cambria Math" panose="02040503050406030204" pitchFamily="18" charset="0"/>
                              </a:rPr>
                              <m:t>,   </m:t>
                            </m:r>
                            <m:sSub>
                              <m:sSubPr>
                                <m:ctrlPr>
                                  <a:rPr lang="en-US" sz="1500" b="1" i="0" smtClean="0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500" b="1" i="0" smtClean="0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𝚫</m:t>
                                </m:r>
                              </m:e>
                              <m:sub>
                                <m:r>
                                  <a:rPr lang="en-US" sz="1500" b="1" i="1" smtClean="0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</m:sub>
                            </m:sSub>
                            <m:r>
                              <a:rPr lang="en-US" sz="1500" b="1" i="1" smtClean="0">
                                <a:solidFill>
                                  <a:srgbClr val="5C666A"/>
                                </a:solidFill>
                                <a:latin typeface="Cambria Math" panose="02040503050406030204" pitchFamily="18" charset="0"/>
                              </a:rPr>
                              <m:t>&gt;</m:t>
                            </m:r>
                            <m:sSubSup>
                              <m:sSubSupPr>
                                <m:ctrlPr>
                                  <a:rPr lang="en-US" sz="1500" b="1" i="0" smtClean="0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1500" b="1" i="0" smtClean="0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𝚫</m:t>
                                </m:r>
                              </m:e>
                              <m:sub>
                                <m:r>
                                  <a:rPr lang="en-US" sz="1500" b="1" i="1" smtClean="0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</m:sub>
                              <m:sup>
                                <m:r>
                                  <a:rPr lang="en-US" sz="1500" b="1" i="1" smtClean="0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𝒒</m:t>
                                </m:r>
                              </m:sup>
                            </m:sSubSup>
                          </m:e>
                          <m:e>
                            <m:r>
                              <a:rPr lang="en-US" sz="1500" b="1" i="1" smtClean="0">
                                <a:solidFill>
                                  <a:srgbClr val="5C666A"/>
                                </a:solidFill>
                                <a:latin typeface="Cambria Math" panose="02040503050406030204" pitchFamily="18" charset="0"/>
                              </a:rPr>
                              <m:t>&amp;≠</m:t>
                            </m:r>
                            <m:r>
                              <a:rPr lang="en-US" sz="1500" b="1" i="1" smtClean="0">
                                <a:solidFill>
                                  <a:srgbClr val="5C666A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1500" b="1" i="1" smtClean="0">
                                <a:solidFill>
                                  <a:srgbClr val="5C666A"/>
                                </a:solidFill>
                                <a:latin typeface="Cambria Math" panose="02040503050406030204" pitchFamily="18" charset="0"/>
                              </a:rPr>
                              <m:t>,  </m:t>
                            </m:r>
                            <m:sSub>
                              <m:sSubPr>
                                <m:ctrlPr>
                                  <a:rPr lang="en-US" altLang="ko-KR" sz="1500" b="1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1500" b="1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𝚫</m:t>
                                </m:r>
                              </m:e>
                              <m:sub>
                                <m:r>
                                  <a:rPr lang="en-US" altLang="ko-KR" sz="1500" b="1" i="1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</m:sub>
                            </m:sSub>
                            <m:r>
                              <a:rPr lang="en-US" altLang="ko-KR" sz="1500" b="1" i="1" smtClean="0">
                                <a:solidFill>
                                  <a:srgbClr val="5C666A"/>
                                </a:solidFill>
                                <a:latin typeface="Cambria Math" panose="02040503050406030204" pitchFamily="18" charset="0"/>
                              </a:rPr>
                              <m:t>&lt;</m:t>
                            </m:r>
                            <m:sSubSup>
                              <m:sSubSupPr>
                                <m:ctrlPr>
                                  <a:rPr lang="en-US" altLang="ko-KR" sz="1500" b="1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ko-KR" sz="1500" b="1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𝚫</m:t>
                                </m:r>
                              </m:e>
                              <m:sub>
                                <m:r>
                                  <a:rPr lang="en-US" altLang="ko-KR" sz="1500" b="1" i="1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</m:sub>
                              <m:sup>
                                <m:r>
                                  <a:rPr lang="en-US" altLang="ko-KR" sz="1500" b="1" i="1">
                                    <a:solidFill>
                                      <a:srgbClr val="5C666A"/>
                                    </a:solidFill>
                                    <a:latin typeface="Cambria Math" panose="02040503050406030204" pitchFamily="18" charset="0"/>
                                  </a:rPr>
                                  <m:t>𝒒</m:t>
                                </m:r>
                              </m:sup>
                            </m:sSubSup>
                          </m:e>
                        </m:eqArr>
                      </m:e>
                    </m:d>
                  </m:oMath>
                </a14:m>
                <a:endParaRPr sz="1500" b="1" dirty="0">
                  <a:solidFill>
                    <a:srgbClr val="5C666A"/>
                  </a:solidFill>
                  <a:latin typeface="Aptos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121CF98-5C39-8CB5-1590-E7BEF4EA39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120" y="4562668"/>
                <a:ext cx="4572000" cy="691856"/>
              </a:xfrm>
              <a:prstGeom prst="rect">
                <a:avLst/>
              </a:prstGeom>
              <a:blipFill>
                <a:blip r:embed="rId3"/>
                <a:stretch>
                  <a:fillRect t="-194545" b="-28181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CC3D44C7-611F-1242-F115-D99372CBFBE4}"/>
              </a:ext>
            </a:extLst>
          </p:cNvPr>
          <p:cNvSpPr txBox="1"/>
          <p:nvPr/>
        </p:nvSpPr>
        <p:spPr>
          <a:xfrm>
            <a:off x="6451436" y="219456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dirty="0">
                <a:solidFill>
                  <a:srgbClr val="007052"/>
                </a:solidFill>
                <a:latin typeface="Aptos"/>
              </a:rPr>
              <a:t>Structure Factor</a:t>
            </a:r>
            <a:endParaRPr sz="1800" b="1" dirty="0">
              <a:solidFill>
                <a:srgbClr val="007052"/>
              </a:solidFill>
              <a:latin typeface="Apto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6570220-AA17-1E23-7698-4CF6A666B7A1}"/>
                  </a:ext>
                </a:extLst>
              </p:cNvPr>
              <p:cNvSpPr txBox="1"/>
              <p:nvPr/>
            </p:nvSpPr>
            <p:spPr>
              <a:xfrm>
                <a:off x="6492240" y="3376203"/>
                <a:ext cx="4684038" cy="7035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p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𝑧𝑧</m:t>
                          </m:r>
                        </m:sup>
                      </m:sSup>
                      <m:d>
                        <m:dPr>
                          <m:ctrlPr>
                            <a:rPr kumimoji="1" lang="en-US" altLang="ko-KR" b="1" i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ko-KR" b="1" i="0" smtClean="0">
                              <a:latin typeface="Cambria Math" panose="02040503050406030204" pitchFamily="18" charset="0"/>
                            </a:rPr>
                            <m:t>𝐪</m:t>
                          </m:r>
                        </m:e>
                      </m:d>
                      <m:r>
                        <a:rPr kumimoji="1"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  <m:sup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nary>
                        <m:naryPr>
                          <m:chr m:val="∑"/>
                          <m:supHide m:val="on"/>
                          <m:ctrl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m:rPr>
                              <m:brk m:alnAt="7"/>
                            </m:r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brk m:alnAt="7"/>
                            </m:r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brk m:alnAt="7"/>
                            </m:r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m:rPr>
                              <m:sty m:val="p"/>
                            </m:rPr>
                            <a:rPr kumimoji="1" lang="en-US" altLang="ko-KR" b="0" i="0" smtClean="0">
                              <a:latin typeface="Cambria Math" panose="02040503050406030204" pitchFamily="18" charset="0"/>
                            </a:rPr>
                            <m:t>bulk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kumimoji="1"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ko-KR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kumimoji="1" lang="en-US" altLang="ko-KR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kumimoji="1" lang="en-US" altLang="ko-KR" b="1" i="0" smtClean="0">
                                  <a:latin typeface="Cambria Math" panose="02040503050406030204" pitchFamily="18" charset="0"/>
                                </a:rPr>
                                <m:t>𝐪</m:t>
                              </m:r>
                              <m:r>
                                <a:rPr kumimoji="1" lang="en-US" altLang="ko-KR" b="1" i="0" smtClean="0"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sSub>
                                <m:sSubPr>
                                  <m:ctrlPr>
                                    <a:rPr kumimoji="1" lang="en-US" altLang="ko-KR" b="1" i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ko-KR" b="1" i="0" smtClean="0">
                                      <a:latin typeface="Cambria Math" panose="02040503050406030204" pitchFamily="18" charset="0"/>
                                    </a:rPr>
                                    <m:t>𝐫</m:t>
                                  </m:r>
                                </m:e>
                                <m:sub>
                                  <m:r>
                                    <a:rPr kumimoji="1" lang="en-US" altLang="ko-KR" b="0" i="1" smtClean="0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</m:sup>
                          </m:sSup>
                        </m:e>
                      </m:nary>
                      <m:d>
                        <m:dPr>
                          <m:begChr m:val="["/>
                          <m:endChr m:val="]"/>
                          <m:ctrl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⟨"/>
                              <m:endChr m:val="⟩"/>
                              <m:ctrlPr>
                                <a:rPr kumimoji="1"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kumimoji="1" lang="en-US" altLang="ko-K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ko-KR" b="0" i="1" smtClean="0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kumimoji="1" lang="en-US" altLang="ko-KR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kumimoji="1" lang="en-US" altLang="ko-KR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p>
                              </m:sSubSup>
                              <m:sSubSup>
                                <m:sSubSupPr>
                                  <m:ctrlPr>
                                    <a:rPr kumimoji="1" lang="en-US" altLang="ko-K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ko-KR" b="0" i="1" smtClean="0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kumimoji="1" lang="en-US" altLang="ko-KR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r>
                                    <a:rPr kumimoji="1" lang="en-US" altLang="ko-KR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p>
                              </m:sSubSup>
                            </m:e>
                          </m:d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begChr m:val="⟨"/>
                              <m:endChr m:val="⟩"/>
                              <m:ctrlPr>
                                <a:rPr kumimoji="1"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kumimoji="1"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ko-KR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kumimoji="1" lang="en-US" altLang="ko-KR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kumimoji="1" lang="en-US" altLang="ko-KR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p>
                              </m:sSubSup>
                              <m:r>
                                <a:rPr kumimoji="1" lang="en-US" altLang="ko-KR" b="0" i="1" smtClean="0">
                                  <a:latin typeface="Cambria Math" panose="02040503050406030204" pitchFamily="18" charset="0"/>
                                </a:rPr>
                                <m:t>⟩⟨</m:t>
                              </m:r>
                              <m:sSubSup>
                                <m:sSubSupPr>
                                  <m:ctrlPr>
                                    <a:rPr kumimoji="1"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ko-KR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kumimoji="1" lang="en-US" altLang="ko-KR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r>
                                    <a:rPr kumimoji="1" lang="en-US" altLang="ko-KR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p>
                              </m:sSubSup>
                            </m:e>
                          </m:d>
                        </m:e>
                      </m:d>
                    </m:oMath>
                  </m:oMathPara>
                </a14:m>
                <a:endParaRPr kumimoji="1" lang="ko-KR" alt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6570220-AA17-1E23-7698-4CF6A666B7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2240" y="3376203"/>
                <a:ext cx="4684038" cy="703526"/>
              </a:xfrm>
              <a:prstGeom prst="rect">
                <a:avLst/>
              </a:prstGeom>
              <a:blipFill>
                <a:blip r:embed="rId4"/>
                <a:stretch>
                  <a:fillRect l="-1084" t="-136842" b="-18421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FDF82DF-22CA-AE35-0BF3-AFFE19A7FBB5}"/>
                  </a:ext>
                </a:extLst>
              </p:cNvPr>
              <p:cNvSpPr txBox="1"/>
              <p:nvPr/>
            </p:nvSpPr>
            <p:spPr>
              <a:xfrm>
                <a:off x="6492240" y="4892040"/>
                <a:ext cx="4572000" cy="5539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500" b="1" dirty="0">
                    <a:solidFill>
                      <a:srgbClr val="5C666A"/>
                    </a:solidFill>
                    <a:latin typeface="Aptos"/>
                  </a:rPr>
                  <a:t>It gives large value when</a:t>
                </a:r>
                <a:r>
                  <a:rPr lang="en-US" altLang="ko-KR" sz="1500" b="1" dirty="0">
                    <a:solidFill>
                      <a:srgbClr val="5C666A"/>
                    </a:solidFill>
                    <a:latin typeface="Aptos"/>
                  </a:rPr>
                  <a:t> the structure of spins</a:t>
                </a:r>
                <a:br>
                  <a:rPr lang="en-US" altLang="ko-KR" sz="1500" b="1" dirty="0">
                    <a:solidFill>
                      <a:srgbClr val="5C666A"/>
                    </a:solidFill>
                    <a:latin typeface="Aptos"/>
                  </a:rPr>
                </a:br>
                <a:r>
                  <a:rPr lang="en-US" altLang="ko-KR" sz="1500" b="1" dirty="0">
                    <a:solidFill>
                      <a:srgbClr val="5C666A"/>
                    </a:solidFill>
                    <a:latin typeface="Aptos"/>
                  </a:rPr>
                  <a:t>is identical with </a:t>
                </a:r>
                <a14:m>
                  <m:oMath xmlns:m="http://schemas.openxmlformats.org/officeDocument/2006/math">
                    <m:r>
                      <a:rPr lang="en-US" altLang="ko-KR" sz="1500" b="1">
                        <a:solidFill>
                          <a:srgbClr val="5C666A"/>
                        </a:solidFill>
                        <a:latin typeface="Cambria Math" panose="02040503050406030204" pitchFamily="18" charset="0"/>
                      </a:rPr>
                      <m:t>𝐪</m:t>
                    </m:r>
                  </m:oMath>
                </a14:m>
                <a:endParaRPr sz="1500" b="1" dirty="0">
                  <a:solidFill>
                    <a:srgbClr val="5C666A"/>
                  </a:solidFill>
                  <a:latin typeface="Aptos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FDF82DF-22CA-AE35-0BF3-AFFE19A7FB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2240" y="4892040"/>
                <a:ext cx="4572000" cy="553998"/>
              </a:xfrm>
              <a:prstGeom prst="rect">
                <a:avLst/>
              </a:prstGeom>
              <a:blipFill>
                <a:blip r:embed="rId5"/>
                <a:stretch>
                  <a:fillRect t="-2273" b="-1136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0CEB36A-F6D6-C647-65B5-D984EC71D532}"/>
                  </a:ext>
                </a:extLst>
              </p:cNvPr>
              <p:cNvSpPr txBox="1"/>
              <p:nvPr/>
            </p:nvSpPr>
            <p:spPr>
              <a:xfrm>
                <a:off x="3386476" y="2099142"/>
                <a:ext cx="1950228" cy="5245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ko-KR" sz="1500" b="1" i="0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500" b="1" i="0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  <m:t>𝐪</m:t>
                          </m:r>
                        </m:e>
                        <m:sub>
                          <m:r>
                            <a:rPr lang="en-US" altLang="ko-KR" sz="1500" b="1" i="1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altLang="ko-KR" sz="1500" b="1" i="1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altLang="ko-KR" sz="1500" b="1" i="1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US" altLang="ko-KR" sz="1500" b="1" i="1" smtClean="0">
                          <a:solidFill>
                            <a:srgbClr val="5C666A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1500" b="1" i="1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1500" b="1" i="1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altLang="ko-KR" sz="1500" b="1" i="1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altLang="ko-KR" sz="1500" b="1" i="1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altLang="ko-KR" sz="1500" b="1" i="1" smtClean="0">
                          <a:solidFill>
                            <a:srgbClr val="5C666A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ko-KR" sz="1500" b="1" i="1" smtClean="0">
                          <a:solidFill>
                            <a:srgbClr val="5C666A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altLang="ko-KR" sz="1500" b="1" i="1" smtClean="0">
                          <a:solidFill>
                            <a:srgbClr val="5C666A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ad>
                        <m:radPr>
                          <m:degHide m:val="on"/>
                          <m:ctrlPr>
                            <a:rPr lang="en-US" altLang="ko-KR" sz="1500" b="1" i="1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ko-KR" sz="1500" b="1" i="1" smtClean="0">
                              <a:solidFill>
                                <a:srgbClr val="5C666A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US" altLang="ko-KR" sz="1500" b="1" i="1" smtClean="0">
                          <a:solidFill>
                            <a:srgbClr val="5C666A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0CEB36A-F6D6-C647-65B5-D984EC71D5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6476" y="2099142"/>
                <a:ext cx="1950228" cy="524503"/>
              </a:xfrm>
              <a:prstGeom prst="rect">
                <a:avLst/>
              </a:prstGeom>
              <a:blipFill>
                <a:blip r:embed="rId6"/>
                <a:stretch>
                  <a:fillRect b="-476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Connector 11">
            <a:extLst>
              <a:ext uri="{FF2B5EF4-FFF2-40B4-BE49-F238E27FC236}">
                <a16:creationId xmlns:a16="http://schemas.microsoft.com/office/drawing/2014/main" id="{81AA0D81-8BF7-6D3E-5E15-610E0F9C1B44}"/>
              </a:ext>
            </a:extLst>
          </p:cNvPr>
          <p:cNvCxnSpPr/>
          <p:nvPr/>
        </p:nvCxnSpPr>
        <p:spPr>
          <a:xfrm>
            <a:off x="2877116" y="3062804"/>
            <a:ext cx="621792" cy="0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2">
            <a:extLst>
              <a:ext uri="{FF2B5EF4-FFF2-40B4-BE49-F238E27FC236}">
                <a16:creationId xmlns:a16="http://schemas.microsoft.com/office/drawing/2014/main" id="{9D43D345-5649-CC01-1AED-AE908D379E62}"/>
              </a:ext>
            </a:extLst>
          </p:cNvPr>
          <p:cNvCxnSpPr/>
          <p:nvPr/>
        </p:nvCxnSpPr>
        <p:spPr>
          <a:xfrm>
            <a:off x="2877116" y="3062804"/>
            <a:ext cx="310896" cy="530352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3">
            <a:extLst>
              <a:ext uri="{FF2B5EF4-FFF2-40B4-BE49-F238E27FC236}">
                <a16:creationId xmlns:a16="http://schemas.microsoft.com/office/drawing/2014/main" id="{61877F03-77E4-FB59-651C-BC4383207052}"/>
              </a:ext>
            </a:extLst>
          </p:cNvPr>
          <p:cNvCxnSpPr/>
          <p:nvPr/>
        </p:nvCxnSpPr>
        <p:spPr>
          <a:xfrm flipH="1">
            <a:off x="2566220" y="3062804"/>
            <a:ext cx="310896" cy="530352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4">
            <a:extLst>
              <a:ext uri="{FF2B5EF4-FFF2-40B4-BE49-F238E27FC236}">
                <a16:creationId xmlns:a16="http://schemas.microsoft.com/office/drawing/2014/main" id="{65BAE11E-9064-EF69-85BA-07579BE8E9A5}"/>
              </a:ext>
            </a:extLst>
          </p:cNvPr>
          <p:cNvCxnSpPr/>
          <p:nvPr/>
        </p:nvCxnSpPr>
        <p:spPr>
          <a:xfrm>
            <a:off x="3498908" y="3062804"/>
            <a:ext cx="621792" cy="0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5">
            <a:extLst>
              <a:ext uri="{FF2B5EF4-FFF2-40B4-BE49-F238E27FC236}">
                <a16:creationId xmlns:a16="http://schemas.microsoft.com/office/drawing/2014/main" id="{7484F051-8FDB-C097-D6FE-3114891A9D77}"/>
              </a:ext>
            </a:extLst>
          </p:cNvPr>
          <p:cNvCxnSpPr/>
          <p:nvPr/>
        </p:nvCxnSpPr>
        <p:spPr>
          <a:xfrm>
            <a:off x="3498908" y="3062804"/>
            <a:ext cx="310896" cy="530352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6">
            <a:extLst>
              <a:ext uri="{FF2B5EF4-FFF2-40B4-BE49-F238E27FC236}">
                <a16:creationId xmlns:a16="http://schemas.microsoft.com/office/drawing/2014/main" id="{A9BBC459-35D8-51D9-E67C-09BF851BC0BD}"/>
              </a:ext>
            </a:extLst>
          </p:cNvPr>
          <p:cNvCxnSpPr/>
          <p:nvPr/>
        </p:nvCxnSpPr>
        <p:spPr>
          <a:xfrm flipH="1">
            <a:off x="3188012" y="3062804"/>
            <a:ext cx="310896" cy="530352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18">
            <a:extLst>
              <a:ext uri="{FF2B5EF4-FFF2-40B4-BE49-F238E27FC236}">
                <a16:creationId xmlns:a16="http://schemas.microsoft.com/office/drawing/2014/main" id="{A82E7A17-4D71-9743-9660-F47BDD8B843F}"/>
              </a:ext>
            </a:extLst>
          </p:cNvPr>
          <p:cNvCxnSpPr/>
          <p:nvPr/>
        </p:nvCxnSpPr>
        <p:spPr>
          <a:xfrm flipH="1">
            <a:off x="3809804" y="3062804"/>
            <a:ext cx="310896" cy="530352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19">
            <a:extLst>
              <a:ext uri="{FF2B5EF4-FFF2-40B4-BE49-F238E27FC236}">
                <a16:creationId xmlns:a16="http://schemas.microsoft.com/office/drawing/2014/main" id="{7712BF57-72BF-F88E-47E7-476F81105B9F}"/>
              </a:ext>
            </a:extLst>
          </p:cNvPr>
          <p:cNvCxnSpPr/>
          <p:nvPr/>
        </p:nvCxnSpPr>
        <p:spPr>
          <a:xfrm>
            <a:off x="2566220" y="3593156"/>
            <a:ext cx="621792" cy="0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0">
            <a:extLst>
              <a:ext uri="{FF2B5EF4-FFF2-40B4-BE49-F238E27FC236}">
                <a16:creationId xmlns:a16="http://schemas.microsoft.com/office/drawing/2014/main" id="{EB55A8F3-B918-91A3-BEF6-F691469F00C7}"/>
              </a:ext>
            </a:extLst>
          </p:cNvPr>
          <p:cNvCxnSpPr/>
          <p:nvPr/>
        </p:nvCxnSpPr>
        <p:spPr>
          <a:xfrm flipH="1">
            <a:off x="2255324" y="3593156"/>
            <a:ext cx="310896" cy="530352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1">
            <a:extLst>
              <a:ext uri="{FF2B5EF4-FFF2-40B4-BE49-F238E27FC236}">
                <a16:creationId xmlns:a16="http://schemas.microsoft.com/office/drawing/2014/main" id="{4D78F6CF-9276-4F83-8E55-4FD316CFB14C}"/>
              </a:ext>
            </a:extLst>
          </p:cNvPr>
          <p:cNvCxnSpPr/>
          <p:nvPr/>
        </p:nvCxnSpPr>
        <p:spPr>
          <a:xfrm>
            <a:off x="2566220" y="3593156"/>
            <a:ext cx="310896" cy="530352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2">
            <a:extLst>
              <a:ext uri="{FF2B5EF4-FFF2-40B4-BE49-F238E27FC236}">
                <a16:creationId xmlns:a16="http://schemas.microsoft.com/office/drawing/2014/main" id="{15C16638-0F4B-BB85-0553-CC7F7B598C51}"/>
              </a:ext>
            </a:extLst>
          </p:cNvPr>
          <p:cNvCxnSpPr/>
          <p:nvPr/>
        </p:nvCxnSpPr>
        <p:spPr>
          <a:xfrm>
            <a:off x="3188012" y="3593156"/>
            <a:ext cx="621792" cy="0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3">
            <a:extLst>
              <a:ext uri="{FF2B5EF4-FFF2-40B4-BE49-F238E27FC236}">
                <a16:creationId xmlns:a16="http://schemas.microsoft.com/office/drawing/2014/main" id="{F1FA5D42-19BD-14B7-B73F-561896050C1A}"/>
              </a:ext>
            </a:extLst>
          </p:cNvPr>
          <p:cNvCxnSpPr/>
          <p:nvPr/>
        </p:nvCxnSpPr>
        <p:spPr>
          <a:xfrm flipH="1">
            <a:off x="2877116" y="3593156"/>
            <a:ext cx="310896" cy="530352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4">
            <a:extLst>
              <a:ext uri="{FF2B5EF4-FFF2-40B4-BE49-F238E27FC236}">
                <a16:creationId xmlns:a16="http://schemas.microsoft.com/office/drawing/2014/main" id="{502C3739-DBA2-5F49-B6C1-15F66BB4CC53}"/>
              </a:ext>
            </a:extLst>
          </p:cNvPr>
          <p:cNvCxnSpPr/>
          <p:nvPr/>
        </p:nvCxnSpPr>
        <p:spPr>
          <a:xfrm>
            <a:off x="3188012" y="3593156"/>
            <a:ext cx="310896" cy="530352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6">
            <a:extLst>
              <a:ext uri="{FF2B5EF4-FFF2-40B4-BE49-F238E27FC236}">
                <a16:creationId xmlns:a16="http://schemas.microsoft.com/office/drawing/2014/main" id="{F6721199-D312-8D75-2EC4-FC3BA4432B0F}"/>
              </a:ext>
            </a:extLst>
          </p:cNvPr>
          <p:cNvCxnSpPr/>
          <p:nvPr/>
        </p:nvCxnSpPr>
        <p:spPr>
          <a:xfrm flipH="1">
            <a:off x="3498908" y="3593156"/>
            <a:ext cx="310896" cy="530352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9">
            <a:extLst>
              <a:ext uri="{FF2B5EF4-FFF2-40B4-BE49-F238E27FC236}">
                <a16:creationId xmlns:a16="http://schemas.microsoft.com/office/drawing/2014/main" id="{DDC6D068-DDF0-BB78-5ACA-21E8A57ED8C8}"/>
              </a:ext>
            </a:extLst>
          </p:cNvPr>
          <p:cNvCxnSpPr/>
          <p:nvPr/>
        </p:nvCxnSpPr>
        <p:spPr>
          <a:xfrm>
            <a:off x="2255324" y="4123508"/>
            <a:ext cx="621792" cy="0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30">
            <a:extLst>
              <a:ext uri="{FF2B5EF4-FFF2-40B4-BE49-F238E27FC236}">
                <a16:creationId xmlns:a16="http://schemas.microsoft.com/office/drawing/2014/main" id="{2FEF4415-3146-37C4-E081-55F030F44F4E}"/>
              </a:ext>
            </a:extLst>
          </p:cNvPr>
          <p:cNvCxnSpPr/>
          <p:nvPr/>
        </p:nvCxnSpPr>
        <p:spPr>
          <a:xfrm>
            <a:off x="2877116" y="4123508"/>
            <a:ext cx="621792" cy="0"/>
          </a:xfrm>
          <a:prstGeom prst="line">
            <a:avLst/>
          </a:prstGeom>
          <a:ln>
            <a:solidFill>
              <a:srgbClr val="D3D9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Oval 34">
            <a:extLst>
              <a:ext uri="{FF2B5EF4-FFF2-40B4-BE49-F238E27FC236}">
                <a16:creationId xmlns:a16="http://schemas.microsoft.com/office/drawing/2014/main" id="{DC7C9BBB-E196-7FDB-0728-4B1B4D85BE94}"/>
              </a:ext>
            </a:extLst>
          </p:cNvPr>
          <p:cNvSpPr/>
          <p:nvPr/>
        </p:nvSpPr>
        <p:spPr>
          <a:xfrm>
            <a:off x="2822252" y="3007940"/>
            <a:ext cx="109728" cy="109728"/>
          </a:xfrm>
          <a:prstGeom prst="ellipse">
            <a:avLst/>
          </a:prstGeom>
          <a:solidFill>
            <a:srgbClr val="006E51"/>
          </a:solidFill>
          <a:ln>
            <a:solidFill>
              <a:srgbClr val="007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Oval 36">
            <a:extLst>
              <a:ext uri="{FF2B5EF4-FFF2-40B4-BE49-F238E27FC236}">
                <a16:creationId xmlns:a16="http://schemas.microsoft.com/office/drawing/2014/main" id="{D491E1D8-BD82-F948-A9E0-CE3B4C4636B3}"/>
              </a:ext>
            </a:extLst>
          </p:cNvPr>
          <p:cNvSpPr/>
          <p:nvPr/>
        </p:nvSpPr>
        <p:spPr>
          <a:xfrm>
            <a:off x="3444044" y="3007940"/>
            <a:ext cx="109728" cy="109728"/>
          </a:xfrm>
          <a:prstGeom prst="ellipse">
            <a:avLst/>
          </a:prstGeom>
          <a:solidFill>
            <a:srgbClr val="006E51"/>
          </a:solidFill>
          <a:ln>
            <a:solidFill>
              <a:srgbClr val="006E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Oval 38">
            <a:extLst>
              <a:ext uri="{FF2B5EF4-FFF2-40B4-BE49-F238E27FC236}">
                <a16:creationId xmlns:a16="http://schemas.microsoft.com/office/drawing/2014/main" id="{DB01A848-DC85-7DA0-92AC-76ED370EE832}"/>
              </a:ext>
            </a:extLst>
          </p:cNvPr>
          <p:cNvSpPr/>
          <p:nvPr/>
        </p:nvSpPr>
        <p:spPr>
          <a:xfrm>
            <a:off x="4065836" y="3007940"/>
            <a:ext cx="109728" cy="109728"/>
          </a:xfrm>
          <a:prstGeom prst="ellipse">
            <a:avLst/>
          </a:prstGeom>
          <a:solidFill>
            <a:srgbClr val="D07229"/>
          </a:solidFill>
          <a:ln>
            <a:solidFill>
              <a:srgbClr val="D0722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Oval 40">
            <a:extLst>
              <a:ext uri="{FF2B5EF4-FFF2-40B4-BE49-F238E27FC236}">
                <a16:creationId xmlns:a16="http://schemas.microsoft.com/office/drawing/2014/main" id="{8AB40214-9F7B-BEC7-CB14-681859B8D22F}"/>
              </a:ext>
            </a:extLst>
          </p:cNvPr>
          <p:cNvSpPr/>
          <p:nvPr/>
        </p:nvSpPr>
        <p:spPr>
          <a:xfrm>
            <a:off x="2511356" y="3538292"/>
            <a:ext cx="109728" cy="109728"/>
          </a:xfrm>
          <a:prstGeom prst="ellipse">
            <a:avLst/>
          </a:prstGeom>
          <a:solidFill>
            <a:srgbClr val="006E51"/>
          </a:solidFill>
          <a:ln>
            <a:solidFill>
              <a:srgbClr val="007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42">
            <a:extLst>
              <a:ext uri="{FF2B5EF4-FFF2-40B4-BE49-F238E27FC236}">
                <a16:creationId xmlns:a16="http://schemas.microsoft.com/office/drawing/2014/main" id="{BA0EA9B8-05B7-E9C3-F4A2-EC66DEE2F675}"/>
              </a:ext>
            </a:extLst>
          </p:cNvPr>
          <p:cNvSpPr/>
          <p:nvPr/>
        </p:nvSpPr>
        <p:spPr>
          <a:xfrm>
            <a:off x="3133148" y="3538292"/>
            <a:ext cx="109728" cy="109728"/>
          </a:xfrm>
          <a:prstGeom prst="ellipse">
            <a:avLst/>
          </a:prstGeom>
          <a:solidFill>
            <a:srgbClr val="D07229"/>
          </a:solidFill>
          <a:ln>
            <a:solidFill>
              <a:srgbClr val="D374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Oval 44">
            <a:extLst>
              <a:ext uri="{FF2B5EF4-FFF2-40B4-BE49-F238E27FC236}">
                <a16:creationId xmlns:a16="http://schemas.microsoft.com/office/drawing/2014/main" id="{4A8CFF12-FB5A-0534-B8BB-512F663BECDF}"/>
              </a:ext>
            </a:extLst>
          </p:cNvPr>
          <p:cNvSpPr/>
          <p:nvPr/>
        </p:nvSpPr>
        <p:spPr>
          <a:xfrm>
            <a:off x="3754940" y="3538292"/>
            <a:ext cx="109728" cy="109728"/>
          </a:xfrm>
          <a:prstGeom prst="ellipse">
            <a:avLst/>
          </a:prstGeom>
          <a:solidFill>
            <a:srgbClr val="006E51"/>
          </a:solidFill>
          <a:ln>
            <a:solidFill>
              <a:srgbClr val="007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48">
            <a:extLst>
              <a:ext uri="{FF2B5EF4-FFF2-40B4-BE49-F238E27FC236}">
                <a16:creationId xmlns:a16="http://schemas.microsoft.com/office/drawing/2014/main" id="{F728631A-280D-C9CA-2F2A-7455C60FAC52}"/>
              </a:ext>
            </a:extLst>
          </p:cNvPr>
          <p:cNvSpPr/>
          <p:nvPr/>
        </p:nvSpPr>
        <p:spPr>
          <a:xfrm>
            <a:off x="2200460" y="4068644"/>
            <a:ext cx="109728" cy="109728"/>
          </a:xfrm>
          <a:prstGeom prst="ellipse">
            <a:avLst/>
          </a:prstGeom>
          <a:solidFill>
            <a:srgbClr val="D07229"/>
          </a:solidFill>
          <a:ln>
            <a:solidFill>
              <a:srgbClr val="D374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Oval 50">
            <a:extLst>
              <a:ext uri="{FF2B5EF4-FFF2-40B4-BE49-F238E27FC236}">
                <a16:creationId xmlns:a16="http://schemas.microsoft.com/office/drawing/2014/main" id="{0AC7AF93-184C-5FC0-DE1E-9047A01B64A6}"/>
              </a:ext>
            </a:extLst>
          </p:cNvPr>
          <p:cNvSpPr/>
          <p:nvPr/>
        </p:nvSpPr>
        <p:spPr>
          <a:xfrm>
            <a:off x="2822252" y="4068644"/>
            <a:ext cx="109728" cy="109728"/>
          </a:xfrm>
          <a:prstGeom prst="ellipse">
            <a:avLst/>
          </a:prstGeom>
          <a:solidFill>
            <a:srgbClr val="006E51"/>
          </a:solidFill>
          <a:ln>
            <a:solidFill>
              <a:srgbClr val="007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Oval 52">
            <a:extLst>
              <a:ext uri="{FF2B5EF4-FFF2-40B4-BE49-F238E27FC236}">
                <a16:creationId xmlns:a16="http://schemas.microsoft.com/office/drawing/2014/main" id="{AAAA9521-14F2-EC22-A526-D42911CC6E4C}"/>
              </a:ext>
            </a:extLst>
          </p:cNvPr>
          <p:cNvSpPr/>
          <p:nvPr/>
        </p:nvSpPr>
        <p:spPr>
          <a:xfrm>
            <a:off x="3444044" y="4068644"/>
            <a:ext cx="109728" cy="109728"/>
          </a:xfrm>
          <a:prstGeom prst="ellipse">
            <a:avLst/>
          </a:prstGeom>
          <a:solidFill>
            <a:srgbClr val="006E51"/>
          </a:solidFill>
          <a:ln>
            <a:solidFill>
              <a:srgbClr val="007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6952D79-505F-0B89-8888-B215BBE52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6732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1030</Words>
  <Application>Microsoft Macintosh PowerPoint</Application>
  <PresentationFormat>와이드스크린</PresentationFormat>
  <Paragraphs>164</Paragraphs>
  <Slides>17</Slides>
  <Notes>12</Notes>
  <HiddenSlides>1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3" baseType="lpstr">
      <vt:lpstr>맑은 고딕</vt:lpstr>
      <vt:lpstr>Aptos</vt:lpstr>
      <vt:lpstr>Arial</vt:lpstr>
      <vt:lpstr>Calibri</vt:lpstr>
      <vt:lpstr>Cambria Math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hcseo@M4Air</cp:lastModifiedBy>
  <cp:revision>16</cp:revision>
  <dcterms:created xsi:type="dcterms:W3CDTF">2013-01-27T09:14:16Z</dcterms:created>
  <dcterms:modified xsi:type="dcterms:W3CDTF">2026-08-05T06:00:19Z</dcterms:modified>
  <cp:category/>
</cp:coreProperties>
</file>