
<file path=[Content_Types].xml><?xml version="1.0" encoding="utf-8"?>
<Types xmlns="http://schemas.openxmlformats.org/package/2006/content-types">
  <Default Extension="glb" ContentType="model/gltf.binary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80" r:id="rId4"/>
    <p:sldId id="281" r:id="rId5"/>
    <p:sldId id="259" r:id="rId6"/>
    <p:sldId id="262" r:id="rId7"/>
    <p:sldId id="263" r:id="rId8"/>
    <p:sldId id="264" r:id="rId9"/>
    <p:sldId id="266" r:id="rId10"/>
    <p:sldId id="267" r:id="rId11"/>
    <p:sldId id="268" r:id="rId12"/>
    <p:sldId id="282" r:id="rId13"/>
    <p:sldId id="283" r:id="rId14"/>
    <p:sldId id="273" r:id="rId15"/>
    <p:sldId id="274" r:id="rId16"/>
    <p:sldId id="277" r:id="rId17"/>
    <p:sldId id="278" r:id="rId18"/>
    <p:sldId id="276" r:id="rId19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82" autoAdjust="0"/>
    <p:restoredTop sz="96076" autoAdjust="0"/>
  </p:normalViewPr>
  <p:slideViewPr>
    <p:cSldViewPr snapToGrid="0" showGuides="1">
      <p:cViewPr>
        <p:scale>
          <a:sx n="100" d="100"/>
          <a:sy n="100" d="100"/>
        </p:scale>
        <p:origin x="726" y="72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[발표 시간: 0:45]</a:t>
            </a:r>
          </a:p>
          <a:p>
            <a:r>
              <a:t>이 발표는 문제지의 네 가지 요구를 하나의 물리 흐름으로 연결합니다: frustration, field sweep, structure factor와 finite-size effect, 그리고 quench dynamics입니다.</a:t>
            </a:r>
          </a:p>
          <a:p>
            <a:r>
              <a:t>모든 수치는 제공된 두 emulator notebook의 저장 출력입니다. 그림은 새로 생성하거나 재해석해서 그리지 않았습니다.</a:t>
            </a:r>
          </a:p>
          <a:p>
            <a:r>
              <a:t>논문의 N=256 결과는 기준 맥락이며, 우리의 작은 exact 계산이나 DTWA 결과를 그 임계점 측정과 동일시하지 않습니다.</a:t>
            </a:r>
          </a:p>
          <a:p>
            <a:endParaRPr/>
          </a:p>
          <a:p>
            <a:r>
              <a:t>[Sources]</a:t>
            </a:r>
          </a:p>
          <a:p>
            <a:r>
              <a:t>- C:\Users\tjwld\Downloads\Q-KHAI Q-Simulation Hackathon Challenge.docx — challenge statement</a:t>
            </a:r>
          </a:p>
          <a:p>
            <a:r>
              <a:t>- C:\Users\tjwld\Downloads\2603.20372v3.pdf — title, abstract, Figs. 1–4</a:t>
            </a:r>
          </a:p>
          <a:p>
            <a:r>
              <a:t>- C:\Users\tjwld\Documents\Q-KHAI\QKHAI_FINAL_physics_validated_emulator_solution_20260805.ipynb — cell 20 output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[발표 시간: 0:55]</a:t>
            </a:r>
          </a:p>
          <a:p>
            <a:r>
              <a:t>All-bond correlation에서 high field curve는 초기값 +1 근처에 오래 남아 polarized product-state memory가 큽니다. Field를 낮추면 더 많은 oscillation과 mixing이 나타납니다.</a:t>
            </a:r>
          </a:p>
          <a:p>
            <a:r>
              <a:t>오른쪽 panel을 bulk라고 부르지만 N=12 geometry에서 fully coordinated bulk site는 두 개이고 bulk-bulk bond는 하나뿐입니다. 따라서 thermodynamic bulk dynamics로 해석하지 않습니다.</a:t>
            </a:r>
          </a:p>
          <a:p>
            <a:r>
              <a:t>Open boundary에서는 site별 interaction sum이 달라 effective longitudinal field도 inhomogeneous합니다. 두 panel 차이는 순수 edge effect가 아니라 geometry와 local-field offset이 함께 만든 결과입니다.</a:t>
            </a:r>
          </a:p>
          <a:p>
            <a:endParaRPr/>
          </a:p>
          <a:p>
            <a:r>
              <a:t>[Sources]</a:t>
            </a:r>
          </a:p>
          <a:p>
            <a:r>
              <a:t>- C:\Users\tjwld\Documents\카카오톡 받은 파일\Pasqal (1).ipynb — cells 22–24 stored output</a:t>
            </a:r>
          </a:p>
          <a:p>
            <a:r>
              <a:t>- C:\Users\tjwld\Documents\카카오톡 받은 파일\a9e1440a-e94f-4c77-813b-d26b7ad0c44d_Problem4_Quench_Dynamics_Summary.pdf — pp. 1–2, with boundary interpretation constrained by notebook audit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[발표 시간: 1:15]</a:t>
            </a:r>
          </a:p>
          <a:p>
            <a:r>
              <a:t>여기서 torus는 방사형 hexagon을 말지 않습니다. 동일한 L×L parallelogram의 위·아래, 왼쪽·오른쪽 edge를 identify합니다.</a:t>
            </a:r>
          </a:p>
          <a:p>
            <a:r>
              <a:t>그림의 magenta dashed ghost bond가 periodic identification입니다. 실제 neutral-atom 좌표는 평면이지만, 시뮬레이션 coupling matrix에서 최소-image convention을 적용합니다.</a:t>
            </a:r>
          </a:p>
          <a:p>
            <a:r>
              <a:t>이 비교는 boundary condition의 효과를 분리하지만, 작은 L에서는 periodic wrap이 artificial short cycle을 만들 수 있습니다.</a:t>
            </a:r>
          </a:p>
          <a:p>
            <a:endParaRPr/>
          </a:p>
          <a:p>
            <a:r>
              <a:t>[Sources]</a:t>
            </a:r>
          </a:p>
          <a:p>
            <a:r>
              <a:t>- C:\Users\tjwld\Documents\Q-KHAI\QKHAI_FINAL_physics_validated_emulator_solution_20260805.ipynb — cell 39 output and section 18</a:t>
            </a:r>
          </a:p>
          <a:p>
            <a:r>
              <a:t>- C:\Users\tjwld\Downloads\2603.20372v3.pdf — rhombus geometry and boundary mitigation, Supplementary pp. 11–12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273E86-9DFC-2446-DDE9-D36DD2D8B1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ECDB4E-FB46-FBFF-6EE1-7A522B110F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9B3FBC-3F07-BBD1-FDCF-34128D5C68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[발표 시간: 1:40]</a:t>
            </a:r>
          </a:p>
          <a:p>
            <a:r>
              <a:t>DTWA를 large N에 쓰기 전에 N=9에서 exact와 같은 protocol을 비교했습니다.</a:t>
            </a:r>
          </a:p>
          <a:p>
            <a:r>
              <a:t>Magnetization의 torus-minus-open 차이에 대한 paired method error는 +0.0229로, N=324 boundary signal 0.0155보다 큽니다. 따라서 magnetization 차이의 절대 크기는 정밀한 quantum prediction이라고 말할 수 없습니다.</a:t>
            </a:r>
          </a:p>
          <a:p>
            <a:r>
              <a:t>반면 normalized K structure factor의 paired method error는 -0.00128로 훨씬 작습니다. observable마다 approximation 품질이 다르다는 점이 중요합니다.</a:t>
            </a:r>
          </a:p>
          <a:p>
            <a:r>
              <a:t>N=324에서 open Mz 0.3417, torus 0.3263이지만, 표기한 95% interval은 trajectory sampling uncertainty이지 method error를 포함하지 않습니다.</a:t>
            </a:r>
          </a:p>
          <a:p>
            <a:endParaRPr/>
          </a:p>
          <a:p>
            <a:r>
              <a:t>[Sources]</a:t>
            </a:r>
          </a:p>
          <a:p>
            <a:r>
              <a:t>- C:\Users\tjwld\Documents\Q-KHAI\QKHAI_FINAL_physics_validated_emulator_solution_20260805.ipynb — cells 43 and 46 outputs; report data</a:t>
            </a:r>
          </a:p>
          <a:p>
            <a:r>
              <a:t>- C:\Users\tjwld\Downloads\2603.20372v3.pdf — finite-size convergence and N≳100 statement, pp. 4–5</a:t>
            </a:r>
          </a:p>
          <a:p>
            <a:r>
              <a:t>[/Sources]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521E3C-08C4-5E67-BF49-F9970251559C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450575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AC74F-75B8-97E9-F2F9-6A5D87AC1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A34729-6DF8-1EA3-6A82-251DD5C18C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0EC77F-7503-2122-E469-3874C1B44E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[발표 시간: 1:35]</a:t>
            </a:r>
          </a:p>
          <a:p>
            <a:r>
              <a:t>왼쪽은 N=91 radial hexagon에서 outer shell만 0.30a 바깥으로 이동해 bulk coupling을 약하게 만든 경우입니다. 단순 global-field change와 진짜 edge-core contrast를 분리하기 위해 compensated control을 둡니다.</a:t>
            </a:r>
          </a:p>
          <a:p>
            <a:r>
              <a:t>오른쪽은 L=15 lattice에서 atom 하나를 제거한 vacancy response입니다. Torus에서는 원래 outer edge가 없으므로 point defect가 만든 response를 더 직접적으로 볼 수 있습니다.</a:t>
            </a:r>
          </a:p>
          <a:p>
            <a:r>
              <a:t>다만 두 결과는 DTWA입니다. Vacancy peak 0.051은 calibration에서 본 method discrepancy와 비슷한 크기이므로 정량 예측보다 spatial pattern과 control dependence를 강조합니다.</a:t>
            </a:r>
          </a:p>
          <a:p>
            <a:endParaRPr/>
          </a:p>
          <a:p>
            <a:r>
              <a:t>[Sources]</a:t>
            </a:r>
          </a:p>
          <a:p>
            <a:r>
              <a:t>- C:\Users\tjwld\Documents\Q-KHAI\QKHAI_TFIM_extensions_physics_validated_20260805.ipynb — cells 16 and 19 outputs; report data</a:t>
            </a:r>
          </a:p>
          <a:p>
            <a:r>
              <a:t>[/Sources]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A09A52-4A09-8D92-041B-16133D258CF4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777014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[발표 시간: 1:30]</a:t>
            </a:r>
          </a:p>
          <a:p>
            <a:r>
              <a:t>두 subsystem A와 B의 mutual information은 S(A)+S(B)-S(AB)로 정의되며, classical과 quantum correlation을 모두 포함합니다.</a:t>
            </a:r>
          </a:p>
          <a:p>
            <a:r>
              <a:t>처음에는 product state라 MI가 0이고, interface coupling을 켜면 최대 N=16에서 2.976 bits까지 성장합니다.</a:t>
            </a:r>
          </a:p>
          <a:p>
            <a:r>
              <a:t>N=12 matched controls에서 FM-FM과 AF-AF uniform은 같은 4.969 bits, FM-AF uniform과 FM-FM staggered rung은 같은 2.592 bits를 냅니다. Gauge-equivalent curve error가 1.67e-12이므로 구현 consistency를 강하게 검증합니다.</a:t>
            </a:r>
          </a:p>
          <a:p>
            <a:endParaRPr/>
          </a:p>
          <a:p>
            <a:r>
              <a:t>[Sources]</a:t>
            </a:r>
          </a:p>
          <a:p>
            <a:r>
              <a:t>- C:\Users\tjwld\Documents\Q-KHAI\QKHAI_TFIM_extensions_physics_validated_20260805.ipynb — cell 26 output and report data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[발표 시간: 1:30]</a:t>
            </a:r>
          </a:p>
          <a:p>
            <a:r>
              <a:t>N=3 triangle은 frustration을 가장 작게 볼 수 있는 계입니다. Connected autocorrelation Cc(t)를 계산하고 Hann window를 적용해 Fourier spectrum을 얻었습니다.</a:t>
            </a:r>
          </a:p>
          <a:p>
            <a:r>
              <a:t>Orange spectrum의 stem은 exact eigendecomposition에서 얻은 weighted gap입니다. FFT peak와 exact gap이 일치하는지 검증했습니다.</a:t>
            </a:r>
          </a:p>
          <a:p>
            <a:r>
              <a:t>Frustrated AF triangle의 dominant gap은 1.626|J|, 모든 bond를 만족할 수 있는 signed control은 1.776|J|입니다. Classical ground-state degeneracy도 6 대 2로 다릅니다.</a:t>
            </a:r>
          </a:p>
          <a:p>
            <a:r>
              <a:t>닫힌 finite system에서 peak width를 decay lifetime으로 읽으면 안 됩니다. 여기서는 관측 시간과 window가 width를 정합니다.</a:t>
            </a:r>
          </a:p>
          <a:p>
            <a:endParaRPr/>
          </a:p>
          <a:p>
            <a:r>
              <a:t>[Sources]</a:t>
            </a:r>
          </a:p>
          <a:p>
            <a:r>
              <a:t>- C:\Users\tjwld\Documents\Q-KHAI\QKHAI_TFIM_extensions_physics_validated_20260805.ipynb — cells 29 and 31 outputs; report data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[발표 시간: 0:55]</a:t>
            </a:r>
          </a:p>
          <a:p>
            <a:r>
              <a:t>Loschmidt echo는 초기상태로 돌아올 확률입니다. High field에서는 초기 product state가 소수의 energy eigenstate에 주로 걸쳐 있어 return이 큽니다.</a:t>
            </a:r>
          </a:p>
          <a:p>
            <a:r>
              <a:t>Field를 낮추면 spectral weight가 더 넓게 퍼져 return이 작아지고 effective participation 1 over F bar가 증가합니다.</a:t>
            </a:r>
          </a:p>
          <a:p>
            <a:r>
              <a:t>이 표의 F bar는 stored notebook의 energy-basis inverse participation ratio입니다. Degenerate spectrum에서는 energy-sector weight를 합쳐야 하므로 exact infinite-time average라고 단정하지 않습니다. 1 over F bar도 literal state count가 아니라 effective participation입니다.</a:t>
            </a:r>
          </a:p>
          <a:p>
            <a:endParaRPr/>
          </a:p>
          <a:p>
            <a:r>
              <a:t>[Sources]</a:t>
            </a:r>
          </a:p>
          <a:p>
            <a:r>
              <a:t>- C:\Users\tjwld\Documents\카카오톡 받은 파일\Pasqal (1).ipynb — cells 40–41 stored outputs</a:t>
            </a:r>
          </a:p>
          <a:p>
            <a:r>
              <a:t>- C:\Users\tjwld\Documents\카카오톡 받은 파일\a9e1440a-e94f-4c77-813b-d26b7ad0c44d_Problem4_Quench_Dynamics_Summary.pdf — p. 3 Loschmidt summary, corrected interpretation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[발표 시간: 0:55]</a:t>
            </a:r>
          </a:p>
          <a:p>
            <a:r>
              <a:t>이 계산은 Hamiltonian을 고정하고 site 0에 sigma-x kick을 준 뒤, 떨어진 site 5의 magnetization과 single-site von Neumann entropy를 봅니다.</a:t>
            </a:r>
          </a:p>
          <a:p>
            <a:r>
              <a:t>Near 3.8과 1.8에서는 entropy가 tJ1 약 1에서 1.5에 빠르게 올라가지만 magnetization은 더 긴 시간 동안 변합니다. 두 observable이 서로 다른 local information을 본다는 뜻입니다.</a:t>
            </a:r>
          </a:p>
          <a:p>
            <a:r>
              <a:t>Closed isolated system이므로 entropy 증가는 environment-induced decoherence가 아닙니다. 전체 pure state의 entanglement가 증가해 local reduced state의 purity가 낮아지는 현상입니다.</a:t>
            </a:r>
          </a:p>
          <a:p>
            <a:endParaRPr/>
          </a:p>
          <a:p>
            <a:r>
              <a:t>[Sources]</a:t>
            </a:r>
          </a:p>
          <a:p>
            <a:r>
              <a:t>- C:\Users\tjwld\Documents\카카오톡 받은 파일\Pasqal (1).ipynb — cell 43 stored output</a:t>
            </a:r>
          </a:p>
          <a:p>
            <a:r>
              <a:t>- C:\Users\tjwld\Documents\카카오톡 받은 파일\a9e1440a-e94f-4c77-813b-d26b7ad0c44d_Problem4_Quench_Dynamics_Summary.pdf — p. 4 local-entropy summary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[발표 시간: 0:40 + Q&amp;A 5:00]</a:t>
            </a:r>
          </a:p>
          <a:p>
            <a:r>
              <a:t>첫째, triangular lattice의 odd cycle은 local frustration을 만들고 three-sublattice periodicity는 K-point structure factor로 나타납니다.</a:t>
            </a:r>
          </a:p>
          <a:p>
            <a:r>
              <a:t>둘째, quench 결과는 protocol, boundary, time unit을 고정한 뒤 비교해야 합니다. Sudden square quench와 ramp-hold-freeze는 같은 질문이 아닙니다.</a:t>
            </a:r>
          </a:p>
          <a:p>
            <a:r>
              <a:t>셋째, exact small system, shot sampling, calibrated DTWA를 분리하면 더 큰 계와 다양한 geometry를 탐색하면서도 과도한 주장을 피할 수 있습니다.</a:t>
            </a:r>
          </a:p>
          <a:p>
            <a:r>
              <a:t>이제 질문을 받겠습니다.</a:t>
            </a:r>
          </a:p>
          <a:p>
            <a:endParaRPr/>
          </a:p>
          <a:p>
            <a:r>
              <a:t>[Sources]</a:t>
            </a:r>
          </a:p>
          <a:p>
            <a:r>
              <a:t>- C:\Users\tjwld\Downloads\Q-KHAI Q-Simulation Hackathon Challenge.docx — complete task scope</a:t>
            </a:r>
          </a:p>
          <a:p>
            <a:r>
              <a:t>- C:\Users\tjwld\Downloads\2603.20372v3.pdf — conclusions, pp. 6–7</a:t>
            </a:r>
          </a:p>
          <a:p>
            <a:r>
              <a:t>- C:\Users\tjwld\Documents\Q-KHAI\QKHAI_FINAL_physics_validated_emulator_solution_20260805.ipynb — final report data</a:t>
            </a:r>
          </a:p>
          <a:p>
            <a:r>
              <a:t>- C:\Users\tjwld\Documents\Q-KHAI\QKHAI_TFIM_extensions_physics_validated_20260805.ipynb — final report data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[발표 시간: 1:00]</a:t>
            </a:r>
          </a:p>
          <a:p>
            <a:r>
              <a:t>문제의 중심은 단순히 magnetization curve 하나를 재현하는 것이 아닙니다.</a:t>
            </a:r>
          </a:p>
          <a:p>
            <a:r>
              <a:t>첫째, geometric frustration을 bitstring 수준에서 확인하고, 둘째, longitudinal field에 따른 response를 보고, 셋째, ordering wavevector와 finite-size effect를 분리하며, 넷째, equilibrium 밖의 quench를 추적해야 합니다.</a:t>
            </a:r>
          </a:p>
          <a:p>
            <a:r>
              <a:t>문제지는 cloud emulator를 주 도구로 제시하지만, 이번 최종 자료는 사용자가 요청한 emulator-only 결과만 보고합니다.</a:t>
            </a:r>
          </a:p>
          <a:p>
            <a:endParaRPr/>
          </a:p>
          <a:p>
            <a:r>
              <a:t>[Sources]</a:t>
            </a:r>
          </a:p>
          <a:p>
            <a:r>
              <a:t>- C:\Users\tjwld\Downloads\Q-KHAI Q-Simulation Hackathon Challenge.docx — all challenge bullets</a:t>
            </a:r>
          </a:p>
          <a:p>
            <a:r>
              <a:t>- C:\Users\tjwld\Documents\Q-KHAI\QKHAI_FINAL_physics_validated_emulator_solution_20260805.ipynb — sections 1–13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498413-F881-0485-EDDA-B351BA7A67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F3191F-F4D5-284D-4588-C52861EC14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68B8E7-B76B-DD6B-143A-81032A0323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[발표 시간: 1:25]</a:t>
            </a:r>
          </a:p>
          <a:p>
            <a:r>
              <a:t>TFIM은 Ising interaction과 서로 non-commuting인 transverse field를 동시에 갖는 가장 기본적인 quantum many-body model입니다.</a:t>
            </a:r>
          </a:p>
          <a:p>
            <a:r>
              <a:t>J1 양수는 antiferromagnetic coupling입니다. triangle의 세 spin을 생각하면 두 spin을 반대로 두는 조건을 세 bond 모두에 만족시킬 수 없어서 geometric frustration이 생깁니다.</a:t>
            </a:r>
          </a:p>
          <a:p>
            <a:r>
              <a:t>Delta_x는 classical configuration을 coherent superposition으로 섞고, Delta_z는 magnetization 방향을 선택합니다. 논문에서는 Delta_x/J1 약 1.08인 강한 quantum regime를 다룹니다.</a:t>
            </a:r>
          </a:p>
          <a:p>
            <a:endParaRPr/>
          </a:p>
          <a:p>
            <a:r>
              <a:t>[Sources]</a:t>
            </a:r>
          </a:p>
          <a:p>
            <a:r>
              <a:t>- C:\Users\tjwld\Downloads\2603.20372v3.pdf — Eq. (1), pp. 3–4</a:t>
            </a:r>
          </a:p>
          <a:p>
            <a:r>
              <a:t>- C:\Users\tjwld\Documents\Q-KHAI\QKHAI_FINAL_physics_validated_emulator_solution_20260805.ipynb — sections 2–4</a:t>
            </a:r>
          </a:p>
          <a:p>
            <a:r>
              <a:t>[/Sources]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2B974A-2CA0-B4D2-6C60-33496A680B8E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705948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F61A2F-7152-C30E-DE3E-4318DC1B5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8D53D6-835A-0E7C-8C60-466DCBBCA9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B43FDD-8083-8642-40B7-7A6C9CB4C5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[발표 시간: 1:25]</a:t>
            </a:r>
          </a:p>
          <a:p>
            <a:r>
              <a:t>TFIM은 Ising interaction과 서로 non-commuting인 transverse field를 동시에 갖는 가장 기본적인 quantum many-body model입니다.</a:t>
            </a:r>
          </a:p>
          <a:p>
            <a:r>
              <a:t>J1 양수는 antiferromagnetic coupling입니다. triangle의 세 spin을 생각하면 두 spin을 반대로 두는 조건을 세 bond 모두에 만족시킬 수 없어서 geometric frustration이 생깁니다.</a:t>
            </a:r>
          </a:p>
          <a:p>
            <a:r>
              <a:t>Delta_x는 classical configuration을 coherent superposition으로 섞고, Delta_z는 magnetization 방향을 선택합니다. 논문에서는 Delta_x/J1 약 1.08인 강한 quantum regime를 다룹니다.</a:t>
            </a:r>
          </a:p>
          <a:p>
            <a:endParaRPr/>
          </a:p>
          <a:p>
            <a:r>
              <a:t>[Sources]</a:t>
            </a:r>
          </a:p>
          <a:p>
            <a:r>
              <a:t>- C:\Users\tjwld\Downloads\2603.20372v3.pdf — Eq. (1), pp. 3–4</a:t>
            </a:r>
          </a:p>
          <a:p>
            <a:r>
              <a:t>- C:\Users\tjwld\Documents\Q-KHAI\QKHAI_FINAL_physics_validated_emulator_solution_20260805.ipynb — sections 2–4</a:t>
            </a:r>
          </a:p>
          <a:p>
            <a:r>
              <a:t>[/Sources]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DEBAEC-F1F0-C4F8-D31C-67A3220D5393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152357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[발표 시간: 0:55]</a:t>
            </a:r>
          </a:p>
          <a:p>
            <a:r>
              <a:t>Frustration의 가장 직접적인 정의는 energy counting입니다. J가 양수이면 opposite spin bond가 에너지 -J로 유리합니다.</a:t>
            </a:r>
          </a:p>
          <a:p>
            <a:r>
              <a:t>Triangle에서는 세 bond 중 최대 두 개만 만족할 수 있어 ground energy가 -J이고, 하나의 unsatisfied bond가 반드시 남습니다.</a:t>
            </a:r>
          </a:p>
          <a:p>
            <a:r>
              <a:t>Minority spin의 위치가 세 가지이고 전체 spin flip이 두 가지라서 classical ground manifold가 6-fold입니다. 평균 bond correlation은 -1/3입니다.</a:t>
            </a:r>
          </a:p>
          <a:p>
            <a:endParaRPr/>
          </a:p>
          <a:p>
            <a:r>
              <a:t>[Sources]</a:t>
            </a:r>
          </a:p>
          <a:p>
            <a:r>
              <a:t>- C:\Users\tjwld\Downloads\Q-KHAI Q-Simulation Hackathon Challenge.docx — three-site frustration task</a:t>
            </a:r>
          </a:p>
          <a:p>
            <a:r>
              <a:t>- C:\Users\tjwld\Documents\카카오톡 받은 파일\Pasqal (1).ipynb — cells 4 and 8 exact configuration counting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[발표 시간: 1:20]</a:t>
            </a:r>
          </a:p>
          <a:p>
            <a:r>
              <a:t>Magnetization 하나만 보면 ordering과 단순 polarization을 혼동할 수 있습니다.</a:t>
            </a:r>
          </a:p>
          <a:p>
            <a:r>
              <a:t>Var(Mz)는 collective fluctuation이 커지는 구간을 찾고, connected structure factor는 uniform component를 제거한 뒤 특정 ordering wavevector K에 correlation이 모이는지 봅니다.</a:t>
            </a:r>
          </a:p>
          <a:p>
            <a:r>
              <a:t>p_min은 snapshot에서 triangle별로 계산하는 local diagnostic입니다. 따라서 global average와 reciprocal-space order 사이를 이어 줍니다.</a:t>
            </a:r>
          </a:p>
          <a:p>
            <a:endParaRPr/>
          </a:p>
          <a:p>
            <a:r>
              <a:t>[Sources]</a:t>
            </a:r>
          </a:p>
          <a:p>
            <a:r>
              <a:t>- C:\Users\tjwld\Downloads\Q-KHAI Q-Simulation Hackathon Challenge.docx — requested observables</a:t>
            </a:r>
          </a:p>
          <a:p>
            <a:r>
              <a:t>- C:\Users\tjwld\Downloads\2603.20372v3.pdf — definitions of Mz, Var(Mz), and connected structure factor, pp. 3–5</a:t>
            </a:r>
          </a:p>
          <a:p>
            <a:r>
              <a:t>- C:\Users\tjwld\Documents\Q-KHAI\QKHAI_FINAL_physics_validated_emulator_solution_20260805.ipynb — sections 5, 9, 10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[발표 시간: 1:20]</a:t>
            </a:r>
          </a:p>
          <a:p>
            <a:r>
              <a:t>Frustration은 random disorder와 다릅니다. Hamiltonian의 local constraints가 기하학 때문에 동시에 만족될 수 없다는 뜻입니다.</a:t>
            </a:r>
          </a:p>
          <a:p>
            <a:r>
              <a:t>상단은 각 field에서 가장 자주 관측된 actual-site configuration, 하단은 shot별 minimally-frustrated triangle fraction의 분포입니다.</a:t>
            </a:r>
          </a:p>
          <a:p>
            <a:r>
              <a:t>h=1에서는 다양한 저에너지 configuration이 경쟁합니다. h=9에서는 polarized configuration이 압도적으로 많아져 frustration signature가 약해집니다.</a:t>
            </a:r>
          </a:p>
          <a:p>
            <a:endParaRPr/>
          </a:p>
          <a:p>
            <a:r>
              <a:t>[Sources]</a:t>
            </a:r>
          </a:p>
          <a:p>
            <a:r>
              <a:t>- C:\Users\tjwld\Downloads\Q-KHAI Q-Simulation Hackathon Challenge.docx — small-scale frustration</a:t>
            </a:r>
          </a:p>
          <a:p>
            <a:r>
              <a:t>- C:\Users\tjwld\Documents\Q-KHAI\QKHAI_FINAL_physics_validated_emulator_solution_20260805.ipynb — cell 18 output</a:t>
            </a:r>
          </a:p>
          <a:p>
            <a:r>
              <a:t>- C:\Users\tjwld\Downloads\2603.20372v3.pdf — triangular frustration and 1/3 order, pp. 1–5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[발표 시간: 1:45]</a:t>
            </a:r>
          </a:p>
          <a:p>
            <a:r>
              <a:t>왼쪽 위 Mz는 positive field branch에서 증가합니다. 사용자가 이전에 질문한 것처럼 x축이 양수뿐인 이유는 challenge의 field sweep을 positive branch로 선택했기 때문입니다.</a:t>
            </a:r>
          </a:p>
          <a:p>
            <a:r>
              <a:t>이 curve가 완전한 sigmoid가 아닌 이유는 N=4,9의 finite-open register, 5 microsecond finite-time preparation, transverse field, local edge offsets가 함께 작용하기 때문입니다.</a:t>
            </a:r>
          </a:p>
          <a:p>
            <a:r>
              <a:t>h=1에서 connected K structure factor가 크고 h=9에서 거의 사라지는 반면, Mz는 1에 접근합니다. 즉 ordering correlation이 polarized response로 교체됩니다.</a:t>
            </a:r>
          </a:p>
          <a:p>
            <a:r>
              <a:t>Open markers는 1000-shot estimates, lines는 동일 state의 exact expectation입니다. 두 표현이 가까운 것은 sampling pipeline의 일관성을 보여 줍니다.</a:t>
            </a:r>
          </a:p>
          <a:p>
            <a:endParaRPr/>
          </a:p>
          <a:p>
            <a:r>
              <a:t>[Sources]</a:t>
            </a:r>
          </a:p>
          <a:p>
            <a:r>
              <a:t>- C:\Users\tjwld\Documents\Q-KHAI\QKHAI_FINAL_physics_validated_emulator_solution_20260805.ipynb — cell 12 output and report data</a:t>
            </a:r>
          </a:p>
          <a:p>
            <a:r>
              <a:t>- C:\Users\tjwld\Downloads\2603.20372v3.pdf — Fig. 2 and N=256 critical estimate 3.87 +0.44/-0.36, p. 4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[발표 시간: 1:25]</a:t>
            </a:r>
          </a:p>
          <a:p>
            <a:r>
              <a:t>Quench에서는 준비한 polarized state에서 Hamiltonian parameter를 갑자기 바꾸고 hold time을 스캔합니다.</a:t>
            </a:r>
          </a:p>
          <a:p>
            <a:r>
              <a:t>Mz는 약 2 microsecond에서 최소가 되고, nearest-neighbor correlation은 부호까지 바뀝니다. K-point ordering signal은 더 늦게 성장해 약 2.2 microsecond 부근에서 최대가 됩니다.</a:t>
            </a:r>
          </a:p>
          <a:p>
            <a:r>
              <a:t>이는 local rearrangement와 collective ordering이 같은 시간척도로 움직이지 않는다는 뜻입니다. 닫힌 작은 계이므로 이후 revival이 나타나며, 이를 irreversible thermalization으로 부르지 않습니다.</a:t>
            </a:r>
          </a:p>
          <a:p>
            <a:endParaRPr/>
          </a:p>
          <a:p>
            <a:r>
              <a:t>[Sources]</a:t>
            </a:r>
          </a:p>
          <a:p>
            <a:r>
              <a:t>- C:\Users\tjwld\Downloads\Q-KHAI Q-Simulation Hackathon Challenge.docx — quench dynamics</a:t>
            </a:r>
          </a:p>
          <a:p>
            <a:r>
              <a:t>- C:\Users\tjwld\Documents\Q-KHAI\QKHAI_FINAL_physics_validated_emulator_solution_20260805.ipynb — cell 24 output and report data</a:t>
            </a:r>
          </a:p>
          <a:p>
            <a:r>
              <a:t>- C:\Users\tjwld\Downloads\2603.20372v3.pdf — post-quench dynamics and thermalisation, Fig. 4, pp. 6–7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microsoft.com/office/2017/06/relationships/model3d" Target="../media/model3d1.glb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39C26768-FF14-41D9-864F-184CDD4258AB}"/>
              </a:ext>
            </a:extLst>
          </p:cNvPr>
          <p:cNvSpPr>
            <a:spLocks noGrp="1"/>
          </p:cNvSpPr>
          <p:nvPr/>
        </p:nvSpPr>
        <p:spPr>
          <a:xfrm>
            <a:off x="400050" y="333375"/>
            <a:ext cx="5334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buNone/>
              <a:defRPr sz="1275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defRPr>
            </a:pPr>
            <a:r>
              <a:rPr sz="1275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rPr>
              <a:t>Q-KHAI QUANTUM SIMULATION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90D74B6C-6B79-4627-B75F-8DD670ED4CA5}"/>
              </a:ext>
            </a:extLst>
          </p:cNvPr>
          <p:cNvSpPr>
            <a:spLocks noGrp="1"/>
          </p:cNvSpPr>
          <p:nvPr/>
        </p:nvSpPr>
        <p:spPr>
          <a:xfrm>
            <a:off x="400050" y="1653209"/>
            <a:ext cx="5695950" cy="2095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b">
            <a:normAutofit fontScale="98075"/>
          </a:bodyPr>
          <a:lstStyle/>
          <a:p>
            <a:pPr algn="l">
              <a:buNone/>
              <a:defRPr sz="43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lang="ko-KR" altLang="en-US" sz="360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중성원자 양자컴퓨터를 </a:t>
            </a:r>
            <a:endParaRPr lang="en-US" altLang="ko-KR" sz="3600" b="1">
              <a:solidFill>
                <a:srgbClr val="0B0D0F"/>
              </a:solidFill>
              <a:latin typeface="Malgun Gothic"/>
              <a:ea typeface="Malgun Gothic"/>
              <a:cs typeface="Malgun Gothic"/>
            </a:endParaRPr>
          </a:p>
          <a:p>
            <a:pPr algn="l">
              <a:buNone/>
              <a:defRPr sz="43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lang="ko-KR" altLang="en-US" sz="360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활용한 </a:t>
            </a:r>
            <a:endParaRPr lang="en-US" altLang="ko-KR" sz="3600" b="1">
              <a:solidFill>
                <a:srgbClr val="0B0D0F"/>
              </a:solidFill>
              <a:latin typeface="Malgun Gothic"/>
              <a:ea typeface="Malgun Gothic"/>
              <a:cs typeface="Malgun Gothic"/>
            </a:endParaRPr>
          </a:p>
          <a:p>
            <a:pPr algn="l">
              <a:buNone/>
              <a:defRPr sz="43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lang="ko-KR" altLang="en-US" sz="360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가로장 이징모델 특성 분석</a:t>
            </a:r>
            <a:endParaRPr sz="3600" b="1">
              <a:solidFill>
                <a:srgbClr val="0B0D0F"/>
              </a:solidFill>
              <a:latin typeface="Malgun Gothic"/>
              <a:ea typeface="Malgun Gothic"/>
              <a:cs typeface="Malgun Gothic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5408617A-F37D-4D91-959A-3E8015BA59F4}"/>
              </a:ext>
            </a:extLst>
          </p:cNvPr>
          <p:cNvSpPr>
            <a:spLocks noGrp="1"/>
          </p:cNvSpPr>
          <p:nvPr/>
        </p:nvSpPr>
        <p:spPr>
          <a:xfrm>
            <a:off x="400050" y="3971511"/>
            <a:ext cx="5334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buNone/>
              <a:defRPr sz="172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defRPr>
            </a:pPr>
            <a:r>
              <a:rPr lang="en-US" sz="1725">
                <a:solidFill>
                  <a:srgbClr val="5B6570"/>
                </a:solidFill>
                <a:latin typeface="Malgun Gothic"/>
                <a:ea typeface="Malgun Gothic"/>
                <a:cs typeface="Malgun Gothic"/>
              </a:rPr>
              <a:t>TFIM with Neutral quantum computer.</a:t>
            </a:r>
            <a:endParaRPr sz="1725" b="0">
              <a:solidFill>
                <a:srgbClr val="5B6570"/>
              </a:solidFill>
              <a:latin typeface="Malgun Gothic"/>
              <a:ea typeface="Malgun Gothic"/>
              <a:cs typeface="Malgun Gothic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51955E38-024F-4E01-91AF-187FE4D86D14}"/>
              </a:ext>
            </a:extLst>
          </p:cNvPr>
          <p:cNvSpPr>
            <a:spLocks noGrp="1"/>
          </p:cNvSpPr>
          <p:nvPr/>
        </p:nvSpPr>
        <p:spPr>
          <a:xfrm>
            <a:off x="6191250" y="428625"/>
            <a:ext cx="5600700" cy="5619750"/>
          </a:xfrm>
          <a:prstGeom prst="roundRect">
            <a:avLst>
              <a:gd name="adj" fmla="val 2041"/>
            </a:avLst>
          </a:prstGeom>
          <a:solidFill>
            <a:srgbClr val="FFFFFF"/>
          </a:solidFill>
          <a:ln w="9525">
            <a:solidFill>
              <a:srgbClr val="D9DEE3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3963650" y="4676361"/>
            <a:ext cx="5562600" cy="1815164"/>
          </a:xfrm>
          <a:prstGeom prst="roundRect">
            <a:avLst>
              <a:gd name="adj" fmla="val 2055"/>
            </a:avLst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520CA6B-8A79-82D9-C8D2-BC2ADA309F5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716" t="13842" r="25865" b="15788"/>
          <a:stretch>
            <a:fillRect/>
          </a:stretch>
        </p:blipFill>
        <p:spPr>
          <a:xfrm>
            <a:off x="6534150" y="825500"/>
            <a:ext cx="4775200" cy="482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463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>
            <a:extLst>
              <a:ext uri="{FF2B5EF4-FFF2-40B4-BE49-F238E27FC236}">
                <a16:creationId xmlns:a16="http://schemas.microsoft.com/office/drawing/2014/main" id="{347EB133-2D3F-4420-9C44-9CC748504DE6}"/>
              </a:ext>
            </a:extLst>
          </p:cNvPr>
          <p:cNvSpPr>
            <a:spLocks noGrp="1"/>
          </p:cNvSpPr>
          <p:nvPr/>
        </p:nvSpPr>
        <p:spPr>
          <a:xfrm>
            <a:off x="400050" y="22860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3214" lnSpcReduction="10000"/>
          </a:bodyPr>
          <a:lstStyle/>
          <a:p>
            <a:pPr algn="l">
              <a:buNone/>
              <a:defRPr sz="105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rPr>
              <a:t>EXTENSION · SUDDEN QUENCH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7404CA62-7D5D-4C9D-93F4-73B7A182BE5F}"/>
              </a:ext>
            </a:extLst>
          </p:cNvPr>
          <p:cNvSpPr>
            <a:spLocks noGrp="1"/>
          </p:cNvSpPr>
          <p:nvPr/>
        </p:nvSpPr>
        <p:spPr>
          <a:xfrm>
            <a:off x="400050" y="514350"/>
            <a:ext cx="10858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6901"/>
          </a:bodyPr>
          <a:lstStyle/>
          <a:p>
            <a:pPr algn="l">
              <a:buNone/>
              <a:defRPr sz="34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lang="en-US" sz="34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Quench</a:t>
            </a:r>
            <a:r>
              <a:rPr lang="ko-KR" altLang="en-US" sz="34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 </a:t>
            </a:r>
            <a:r>
              <a:rPr lang="en-US" altLang="ko-KR" sz="34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and thermalization</a:t>
            </a:r>
            <a:endParaRPr sz="3450" b="1">
              <a:solidFill>
                <a:srgbClr val="0B0D0F"/>
              </a:solidFill>
              <a:latin typeface="Malgun Gothic"/>
              <a:ea typeface="Malgun Gothic"/>
              <a:cs typeface="Malgun Gothic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3CC7F713-BD7C-48D9-AAC7-65B1DA47BCE9}"/>
              </a:ext>
            </a:extLst>
          </p:cNvPr>
          <p:cNvSpPr>
            <a:spLocks noGrp="1"/>
          </p:cNvSpPr>
          <p:nvPr/>
        </p:nvSpPr>
        <p:spPr>
          <a:xfrm>
            <a:off x="400050" y="1200150"/>
            <a:ext cx="11391900" cy="19050"/>
          </a:xfrm>
          <a:prstGeom prst="rect">
            <a:avLst/>
          </a:prstGeom>
          <a:solidFill>
            <a:srgbClr val="0B0D0F"/>
          </a:solidFill>
          <a:ln w="9525">
            <a:solidFill>
              <a:srgbClr val="0B0D0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598EF669-45A8-413D-A3C0-22BD688B77AD}"/>
              </a:ext>
            </a:extLst>
          </p:cNvPr>
          <p:cNvSpPr>
            <a:spLocks noGrp="1"/>
          </p:cNvSpPr>
          <p:nvPr/>
        </p:nvSpPr>
        <p:spPr>
          <a:xfrm>
            <a:off x="11277600" y="6381750"/>
            <a:ext cx="5143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6987" lnSpcReduction="10000"/>
          </a:bodyPr>
          <a:lstStyle/>
          <a:p>
            <a:pPr algn="r">
              <a:buNone/>
              <a:defRPr sz="97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rPr>
              <a:t>12</a:t>
            </a: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5C7DADF6-8729-AAB3-F4DA-266477C4F8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541" y="1953896"/>
            <a:ext cx="10219409" cy="3597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8242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>
            <a:extLst>
              <a:ext uri="{FF2B5EF4-FFF2-40B4-BE49-F238E27FC236}">
                <a16:creationId xmlns:a16="http://schemas.microsoft.com/office/drawing/2014/main" id="{C8BC938F-864A-4F69-95AE-7054A1C8E715}"/>
              </a:ext>
            </a:extLst>
          </p:cNvPr>
          <p:cNvSpPr>
            <a:spLocks noGrp="1"/>
          </p:cNvSpPr>
          <p:nvPr/>
        </p:nvSpPr>
        <p:spPr>
          <a:xfrm>
            <a:off x="400050" y="22860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3214" lnSpcReduction="10000"/>
          </a:bodyPr>
          <a:lstStyle/>
          <a:p>
            <a:pPr algn="l">
              <a:buNone/>
              <a:defRPr sz="105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rPr>
              <a:t>EXTENSION · BOUNDARY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6754107D-0F95-4ABF-B203-BE03AD255281}"/>
              </a:ext>
            </a:extLst>
          </p:cNvPr>
          <p:cNvSpPr>
            <a:spLocks noGrp="1"/>
          </p:cNvSpPr>
          <p:nvPr/>
        </p:nvSpPr>
        <p:spPr>
          <a:xfrm>
            <a:off x="400050" y="514350"/>
            <a:ext cx="10858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551"/>
          </a:bodyPr>
          <a:lstStyle/>
          <a:p>
            <a:pPr algn="l">
              <a:buNone/>
              <a:defRPr sz="34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sz="34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Torus</a:t>
            </a:r>
            <a:r>
              <a:rPr lang="en-US" sz="34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 </a:t>
            </a:r>
            <a:r>
              <a:rPr lang="ko-KR" altLang="en-US" sz="34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구조</a:t>
            </a:r>
            <a:endParaRPr sz="3450" b="1">
              <a:solidFill>
                <a:srgbClr val="0B0D0F"/>
              </a:solidFill>
              <a:latin typeface="Malgun Gothic"/>
              <a:ea typeface="Malgun Gothic"/>
              <a:cs typeface="Malgun Gothic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3A8C7829-6676-4E1C-8D47-432454AAA1D2}"/>
              </a:ext>
            </a:extLst>
          </p:cNvPr>
          <p:cNvSpPr>
            <a:spLocks noGrp="1"/>
          </p:cNvSpPr>
          <p:nvPr/>
        </p:nvSpPr>
        <p:spPr>
          <a:xfrm>
            <a:off x="400050" y="1200150"/>
            <a:ext cx="11391900" cy="19050"/>
          </a:xfrm>
          <a:prstGeom prst="rect">
            <a:avLst/>
          </a:prstGeom>
          <a:solidFill>
            <a:srgbClr val="0B0D0F"/>
          </a:solidFill>
          <a:ln w="9525">
            <a:solidFill>
              <a:srgbClr val="0B0D0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315A3FB5-4CCD-4F4B-9BD8-200675FDFF45}"/>
              </a:ext>
            </a:extLst>
          </p:cNvPr>
          <p:cNvSpPr>
            <a:spLocks noGrp="1"/>
          </p:cNvSpPr>
          <p:nvPr/>
        </p:nvSpPr>
        <p:spPr>
          <a:xfrm>
            <a:off x="11277600" y="6381750"/>
            <a:ext cx="5143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6987" lnSpcReduction="10000"/>
          </a:bodyPr>
          <a:lstStyle/>
          <a:p>
            <a:pPr algn="r">
              <a:buNone/>
              <a:defRPr sz="97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rPr>
              <a:t>13</a:t>
            </a:r>
          </a:p>
        </p:txBody>
      </p:sp>
      <p:pic>
        <p:nvPicPr>
          <p:cNvPr id="21" name="그림 20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19100" y="2228071"/>
            <a:ext cx="7962900" cy="3163859"/>
          </a:xfrm>
          <a:prstGeom prst="roundRect">
            <a:avLst>
              <a:gd name="adj" fmla="val 2419"/>
            </a:avLst>
          </a:prstGeom>
        </p:spPr>
      </p:pic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053ACF1D-6B96-480A-A860-0ADF91342E2A}"/>
              </a:ext>
            </a:extLst>
          </p:cNvPr>
          <p:cNvSpPr>
            <a:spLocks noGrp="1"/>
          </p:cNvSpPr>
          <p:nvPr/>
        </p:nvSpPr>
        <p:spPr>
          <a:xfrm>
            <a:off x="8648700" y="1428750"/>
            <a:ext cx="3143250" cy="4762500"/>
          </a:xfrm>
          <a:prstGeom prst="roundRect">
            <a:avLst>
              <a:gd name="adj" fmla="val 3636"/>
            </a:avLst>
          </a:prstGeom>
          <a:solidFill>
            <a:srgbClr val="F3F5F7"/>
          </a:solidFill>
          <a:ln w="9525">
            <a:solidFill>
              <a:srgbClr val="D9DEE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D40116B-73E8-4FF9-B5C7-224C29B472AD}"/>
              </a:ext>
            </a:extLst>
          </p:cNvPr>
          <p:cNvSpPr>
            <a:spLocks noGrp="1"/>
          </p:cNvSpPr>
          <p:nvPr/>
        </p:nvSpPr>
        <p:spPr>
          <a:xfrm>
            <a:off x="8915400" y="1733550"/>
            <a:ext cx="1333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2024" lnSpcReduction="10000"/>
          </a:bodyPr>
          <a:lstStyle/>
          <a:p>
            <a:pPr algn="l">
              <a:buNone/>
              <a:defRPr sz="2100" b="1">
                <a:solidFill>
                  <a:srgbClr val="D95F02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D95F02"/>
                </a:solidFill>
                <a:latin typeface="Malgun Gothic"/>
                <a:ea typeface="Malgun Gothic"/>
                <a:cs typeface="Malgun Gothic"/>
              </a:rPr>
              <a:t>Open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987F208D-33BF-4BE4-813C-ED60C1843013}"/>
              </a:ext>
            </a:extLst>
          </p:cNvPr>
          <p:cNvSpPr>
            <a:spLocks noGrp="1"/>
          </p:cNvSpPr>
          <p:nvPr/>
        </p:nvSpPr>
        <p:spPr>
          <a:xfrm>
            <a:off x="8915400" y="2190750"/>
            <a:ext cx="257175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8534"/>
          </a:bodyPr>
          <a:lstStyle/>
          <a:p>
            <a:pPr algn="l">
              <a:buNone/>
              <a:defRPr sz="142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defRPr>
            </a:pPr>
            <a:r>
              <a:rPr sz="142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rPr>
              <a:t>boundary site의 degree가 2–5</a:t>
            </a:r>
          </a:p>
          <a:p>
            <a:pPr algn="l">
              <a:buNone/>
              <a:defRPr sz="142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defRPr>
            </a:pPr>
            <a:r>
              <a:rPr sz="142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rPr>
              <a:t>edge-induced local field가 존재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E626C5E7-4239-41B9-B4CF-BD72A0DE3B8B}"/>
              </a:ext>
            </a:extLst>
          </p:cNvPr>
          <p:cNvSpPr>
            <a:spLocks noGrp="1"/>
          </p:cNvSpPr>
          <p:nvPr/>
        </p:nvSpPr>
        <p:spPr>
          <a:xfrm>
            <a:off x="8915400" y="3352800"/>
            <a:ext cx="1333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2024" lnSpcReduction="10000"/>
          </a:bodyPr>
          <a:lstStyle/>
          <a:p>
            <a:pPr algn="l">
              <a:buNone/>
              <a:defRPr sz="210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rPr>
              <a:t>Torus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F7C1FCAB-CCF1-4699-AA06-9FB301A797CD}"/>
              </a:ext>
            </a:extLst>
          </p:cNvPr>
          <p:cNvSpPr>
            <a:spLocks noGrp="1"/>
          </p:cNvSpPr>
          <p:nvPr/>
        </p:nvSpPr>
        <p:spPr>
          <a:xfrm>
            <a:off x="8915400" y="3810000"/>
            <a:ext cx="2571750" cy="895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2544"/>
          </a:bodyPr>
          <a:lstStyle/>
          <a:p>
            <a:pPr algn="l">
              <a:buNone/>
              <a:defRPr sz="142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defRPr>
            </a:pPr>
            <a:r>
              <a:rPr sz="142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rPr>
              <a:t>모든 site의 nearest-neighbor degree=6</a:t>
            </a:r>
          </a:p>
          <a:p>
            <a:pPr algn="l">
              <a:buNone/>
              <a:defRPr sz="142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defRPr>
            </a:pPr>
            <a:r>
              <a:rPr sz="142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rPr>
              <a:t>opposite edges를 periodic bond로 연결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6" name="3D 모델 5" descr="Dark Gray Torus">
                <a:extLst>
                  <a:ext uri="{FF2B5EF4-FFF2-40B4-BE49-F238E27FC236}">
                    <a16:creationId xmlns:a16="http://schemas.microsoft.com/office/drawing/2014/main" id="{E02DD630-B63A-8DDF-8011-3CDA983D917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08585626"/>
                  </p:ext>
                </p:extLst>
              </p:nvPr>
            </p:nvGraphicFramePr>
            <p:xfrm>
              <a:off x="4400550" y="4880033"/>
              <a:ext cx="2580927" cy="1711267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2580927" cy="1711267"/>
                    </a:xfrm>
                    <a:prstGeom prst="rect">
                      <a:avLst/>
                    </a:prstGeom>
                  </am3d:spPr>
                  <am3d:camera>
                    <am3d:pos x="0" y="0" z="67469092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6999400" d="1000000"/>
                    <am3d:preTrans dx="-3" dy="-4317043" dz="-4"/>
                    <am3d:scale>
                      <am3d:sx n="1000000" d="1000000"/>
                      <am3d:sy n="1000000" d="1000000"/>
                      <am3d:sz n="1000000" d="1000000"/>
                    </am3d:scale>
                    <am3d:rot ax="1439659" ay="-273205" az="-121426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380125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" name="3D 모델 5" descr="Dark Gray Torus">
                <a:extLst>
                  <a:ext uri="{FF2B5EF4-FFF2-40B4-BE49-F238E27FC236}">
                    <a16:creationId xmlns:a16="http://schemas.microsoft.com/office/drawing/2014/main" id="{E02DD630-B63A-8DDF-8011-3CDA983D917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00550" y="4880033"/>
                <a:ext cx="2580927" cy="1711267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85475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189D24-D83D-F696-123F-155FEB332D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직사각형 17">
            <a:extLst>
              <a:ext uri="{FF2B5EF4-FFF2-40B4-BE49-F238E27FC236}">
                <a16:creationId xmlns:a16="http://schemas.microsoft.com/office/drawing/2014/main" id="{14AF8F5B-AA1C-C047-B799-CD272E73FEEE}"/>
              </a:ext>
            </a:extLst>
          </p:cNvPr>
          <p:cNvSpPr>
            <a:spLocks noGrp="1"/>
          </p:cNvSpPr>
          <p:nvPr/>
        </p:nvSpPr>
        <p:spPr>
          <a:xfrm>
            <a:off x="400050" y="22860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3214" lnSpcReduction="10000"/>
          </a:bodyPr>
          <a:lstStyle/>
          <a:p>
            <a:pPr algn="l">
              <a:buNone/>
              <a:defRPr sz="105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rPr>
              <a:t>EXTENSION · LARGE N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7C1564C6-630E-FC67-1D1A-4442FF5347A9}"/>
              </a:ext>
            </a:extLst>
          </p:cNvPr>
          <p:cNvSpPr>
            <a:spLocks noGrp="1"/>
          </p:cNvSpPr>
          <p:nvPr/>
        </p:nvSpPr>
        <p:spPr>
          <a:xfrm>
            <a:off x="400050" y="514350"/>
            <a:ext cx="10858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7481"/>
          </a:bodyPr>
          <a:lstStyle/>
          <a:p>
            <a:pPr algn="l">
              <a:buNone/>
              <a:defRPr sz="34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lang="en-US" sz="34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N</a:t>
            </a:r>
            <a:r>
              <a:rPr lang="ko-KR" altLang="en-US" sz="34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과 구조에 따른 변화</a:t>
            </a:r>
            <a:endParaRPr sz="3450" b="1">
              <a:solidFill>
                <a:srgbClr val="0B0D0F"/>
              </a:solidFill>
              <a:latin typeface="Malgun Gothic"/>
              <a:ea typeface="Malgun Gothic"/>
              <a:cs typeface="Malgun Gothic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01C2AB0D-7663-B874-027F-925DC1325C59}"/>
              </a:ext>
            </a:extLst>
          </p:cNvPr>
          <p:cNvSpPr>
            <a:spLocks noGrp="1"/>
          </p:cNvSpPr>
          <p:nvPr/>
        </p:nvSpPr>
        <p:spPr>
          <a:xfrm>
            <a:off x="400050" y="1200150"/>
            <a:ext cx="11391900" cy="19050"/>
          </a:xfrm>
          <a:prstGeom prst="rect">
            <a:avLst/>
          </a:prstGeom>
          <a:solidFill>
            <a:srgbClr val="0B0D0F"/>
          </a:solidFill>
          <a:ln w="9525">
            <a:solidFill>
              <a:srgbClr val="0B0D0F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6" name="그림 5" descr="노트북 출력 2">
            <a:extLst>
              <a:ext uri="{FF2B5EF4-FFF2-40B4-BE49-F238E27FC236}">
                <a16:creationId xmlns:a16="http://schemas.microsoft.com/office/drawing/2014/main" id="{6FABE5BD-F6AD-2C2E-C19B-4044656707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2711" y="1590275"/>
            <a:ext cx="6453178" cy="456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8190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C7BF64-4434-8DAC-E2D9-3B41F74406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>
            <a:extLst>
              <a:ext uri="{FF2B5EF4-FFF2-40B4-BE49-F238E27FC236}">
                <a16:creationId xmlns:a16="http://schemas.microsoft.com/office/drawing/2014/main" id="{A12E1725-4971-3EFA-1899-08962EC26A3D}"/>
              </a:ext>
            </a:extLst>
          </p:cNvPr>
          <p:cNvSpPr>
            <a:spLocks noGrp="1"/>
          </p:cNvSpPr>
          <p:nvPr/>
        </p:nvSpPr>
        <p:spPr>
          <a:xfrm>
            <a:off x="400050" y="22860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3214" lnSpcReduction="10000"/>
          </a:bodyPr>
          <a:lstStyle/>
          <a:p>
            <a:pPr algn="l">
              <a:buNone/>
              <a:defRPr sz="105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rPr>
              <a:t>EXTENSION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15B611E5-463C-AD59-8E07-904221E677AF}"/>
              </a:ext>
            </a:extLst>
          </p:cNvPr>
          <p:cNvSpPr>
            <a:spLocks noGrp="1"/>
          </p:cNvSpPr>
          <p:nvPr/>
        </p:nvSpPr>
        <p:spPr>
          <a:xfrm>
            <a:off x="400050" y="514350"/>
            <a:ext cx="10858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551"/>
          </a:bodyPr>
          <a:lstStyle/>
          <a:p>
            <a:pPr algn="l">
              <a:buNone/>
              <a:defRPr sz="34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lang="en-US" sz="34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Edge deformed dynamics with DTWA</a:t>
            </a:r>
            <a:endParaRPr sz="3450" b="1">
              <a:solidFill>
                <a:srgbClr val="0B0D0F"/>
              </a:solidFill>
              <a:latin typeface="Malgun Gothic"/>
              <a:ea typeface="Malgun Gothic"/>
              <a:cs typeface="Malgun Gothic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14480128-17D9-6081-BF12-4D26AAD8AD33}"/>
              </a:ext>
            </a:extLst>
          </p:cNvPr>
          <p:cNvSpPr>
            <a:spLocks noGrp="1"/>
          </p:cNvSpPr>
          <p:nvPr/>
        </p:nvSpPr>
        <p:spPr>
          <a:xfrm>
            <a:off x="400050" y="1200150"/>
            <a:ext cx="11391900" cy="19050"/>
          </a:xfrm>
          <a:prstGeom prst="rect">
            <a:avLst/>
          </a:prstGeom>
          <a:solidFill>
            <a:srgbClr val="0B0D0F"/>
          </a:solidFill>
          <a:ln w="9525">
            <a:solidFill>
              <a:srgbClr val="0B0D0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D0241CA0-4ABC-C8E6-58E9-6A39D8B3C151}"/>
              </a:ext>
            </a:extLst>
          </p:cNvPr>
          <p:cNvSpPr>
            <a:spLocks noGrp="1"/>
          </p:cNvSpPr>
          <p:nvPr/>
        </p:nvSpPr>
        <p:spPr>
          <a:xfrm>
            <a:off x="6267450" y="1428750"/>
            <a:ext cx="5524500" cy="4095750"/>
          </a:xfrm>
          <a:prstGeom prst="roundRect">
            <a:avLst>
              <a:gd name="adj" fmla="val 2791"/>
            </a:avLst>
          </a:prstGeom>
          <a:solidFill>
            <a:srgbClr val="FFFFFF"/>
          </a:solidFill>
          <a:ln w="9525">
            <a:solidFill>
              <a:srgbClr val="D9DEE3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C819F81A-2191-B292-D77A-B9B6E1502F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286500" y="1862867"/>
            <a:ext cx="5486400" cy="3227517"/>
          </a:xfrm>
          <a:prstGeom prst="roundRect">
            <a:avLst>
              <a:gd name="adj" fmla="val 2817"/>
            </a:avLst>
          </a:prstGeom>
        </p:spPr>
      </p:pic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B61D3BE2-8C5F-8605-B78F-5EE92FC43E02}"/>
              </a:ext>
            </a:extLst>
          </p:cNvPr>
          <p:cNvSpPr>
            <a:spLocks noGrp="1"/>
          </p:cNvSpPr>
          <p:nvPr/>
        </p:nvSpPr>
        <p:spPr>
          <a:xfrm>
            <a:off x="6267450" y="5676900"/>
            <a:ext cx="5524500" cy="742950"/>
          </a:xfrm>
          <a:prstGeom prst="roundRect">
            <a:avLst>
              <a:gd name="adj" fmla="val 15385"/>
            </a:avLst>
          </a:prstGeom>
          <a:solidFill>
            <a:srgbClr val="FFFFFF"/>
          </a:solidFill>
          <a:ln w="9525">
            <a:solidFill>
              <a:srgbClr val="D9DEE3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5E00A505-EA68-0EF9-CF0A-9D27E69AD8E4}"/>
              </a:ext>
            </a:extLst>
          </p:cNvPr>
          <p:cNvSpPr>
            <a:spLocks noGrp="1"/>
          </p:cNvSpPr>
          <p:nvPr/>
        </p:nvSpPr>
        <p:spPr>
          <a:xfrm>
            <a:off x="6267450" y="5676900"/>
            <a:ext cx="66675" cy="742950"/>
          </a:xfrm>
          <a:prstGeom prst="roundRect">
            <a:avLst>
              <a:gd name="adj" fmla="val 50000"/>
            </a:avLst>
          </a:prstGeom>
          <a:solidFill>
            <a:srgbClr val="009E73"/>
          </a:solidFill>
          <a:ln w="9525">
            <a:solidFill>
              <a:srgbClr val="009E73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5E90F38-941A-3611-E71E-64C1D87C1875}"/>
              </a:ext>
            </a:extLst>
          </p:cNvPr>
          <p:cNvSpPr>
            <a:spLocks noGrp="1"/>
          </p:cNvSpPr>
          <p:nvPr/>
        </p:nvSpPr>
        <p:spPr>
          <a:xfrm>
            <a:off x="6477000" y="5772150"/>
            <a:ext cx="52006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0119" lnSpcReduction="20000"/>
          </a:bodyPr>
          <a:lstStyle/>
          <a:p>
            <a:pPr algn="l">
              <a:buNone/>
              <a:defRPr sz="2100" b="1">
                <a:solidFill>
                  <a:srgbClr val="009E73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009E73"/>
                </a:solidFill>
                <a:latin typeface="Malgun Gothic"/>
                <a:ea typeface="Malgun Gothic"/>
                <a:cs typeface="Malgun Gothic"/>
              </a:rPr>
              <a:t>1.303 μs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808D0513-3428-8972-5674-FE77D09EAB62}"/>
              </a:ext>
            </a:extLst>
          </p:cNvPr>
          <p:cNvSpPr>
            <a:spLocks noGrp="1"/>
          </p:cNvSpPr>
          <p:nvPr/>
        </p:nvSpPr>
        <p:spPr>
          <a:xfrm>
            <a:off x="6477000" y="6115050"/>
            <a:ext cx="52006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3889" lnSpcReduction="20000"/>
          </a:bodyPr>
          <a:lstStyle/>
          <a:p>
            <a:pPr algn="l">
              <a:buNone/>
              <a:defRPr sz="112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defRPr>
            </a:pPr>
            <a:r>
              <a:rPr sz="112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rPr>
              <a:t>R=5 integrated |edge−core|</a:t>
            </a:r>
          </a:p>
        </p:txBody>
      </p:sp>
      <p:pic>
        <p:nvPicPr>
          <p:cNvPr id="6" name="그림 5" descr="노트북 출력 3">
            <a:extLst>
              <a:ext uri="{FF2B5EF4-FFF2-40B4-BE49-F238E27FC236}">
                <a16:creationId xmlns:a16="http://schemas.microsoft.com/office/drawing/2014/main" id="{F16392A9-4A48-7691-310C-937D769201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65" y="2449199"/>
            <a:ext cx="5913986" cy="2526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4484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>
            <a:extLst>
              <a:ext uri="{FF2B5EF4-FFF2-40B4-BE49-F238E27FC236}">
                <a16:creationId xmlns:a16="http://schemas.microsoft.com/office/drawing/2014/main" id="{68CF00F7-A552-458B-9718-90352D26CC3F}"/>
              </a:ext>
            </a:extLst>
          </p:cNvPr>
          <p:cNvSpPr>
            <a:spLocks noGrp="1"/>
          </p:cNvSpPr>
          <p:nvPr/>
        </p:nvSpPr>
        <p:spPr>
          <a:xfrm>
            <a:off x="400050" y="22860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3214" lnSpcReduction="10000"/>
          </a:bodyPr>
          <a:lstStyle/>
          <a:p>
            <a:pPr algn="l">
              <a:buNone/>
              <a:defRPr sz="105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rPr>
              <a:t>EXTENSION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D8CF5FF3-890F-47F8-921B-4999DD8016DD}"/>
              </a:ext>
            </a:extLst>
          </p:cNvPr>
          <p:cNvSpPr>
            <a:spLocks noGrp="1"/>
          </p:cNvSpPr>
          <p:nvPr/>
        </p:nvSpPr>
        <p:spPr>
          <a:xfrm>
            <a:off x="400050" y="514350"/>
            <a:ext cx="10858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551"/>
          </a:bodyPr>
          <a:lstStyle/>
          <a:p>
            <a:pPr algn="l">
              <a:buNone/>
              <a:defRPr sz="34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sz="34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FM–AF interface가 만드는 mutual information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2403661C-9BEA-4B1F-9077-1A4C8C9939C7}"/>
              </a:ext>
            </a:extLst>
          </p:cNvPr>
          <p:cNvSpPr>
            <a:spLocks noGrp="1"/>
          </p:cNvSpPr>
          <p:nvPr/>
        </p:nvSpPr>
        <p:spPr>
          <a:xfrm>
            <a:off x="400050" y="1200150"/>
            <a:ext cx="11391900" cy="19050"/>
          </a:xfrm>
          <a:prstGeom prst="rect">
            <a:avLst/>
          </a:prstGeom>
          <a:solidFill>
            <a:srgbClr val="0B0D0F"/>
          </a:solidFill>
          <a:ln w="9525">
            <a:solidFill>
              <a:srgbClr val="0B0D0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B7062C5A-FC9E-4411-BABE-B454A2B7582F}"/>
              </a:ext>
            </a:extLst>
          </p:cNvPr>
          <p:cNvSpPr>
            <a:spLocks noGrp="1"/>
          </p:cNvSpPr>
          <p:nvPr/>
        </p:nvSpPr>
        <p:spPr>
          <a:xfrm>
            <a:off x="11277600" y="6381750"/>
            <a:ext cx="5143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6987" lnSpcReduction="10000"/>
          </a:bodyPr>
          <a:lstStyle/>
          <a:p>
            <a:pPr algn="r">
              <a:buNone/>
              <a:defRPr sz="97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rPr>
              <a:t>18</a:t>
            </a: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BC8CED71-E9C8-4BF7-95CB-85DAD14EF7EB}"/>
              </a:ext>
            </a:extLst>
          </p:cNvPr>
          <p:cNvSpPr>
            <a:spLocks noGrp="1"/>
          </p:cNvSpPr>
          <p:nvPr/>
        </p:nvSpPr>
        <p:spPr>
          <a:xfrm>
            <a:off x="400050" y="1428750"/>
            <a:ext cx="8763000" cy="4762500"/>
          </a:xfrm>
          <a:prstGeom prst="roundRect">
            <a:avLst>
              <a:gd name="adj" fmla="val 2400"/>
            </a:avLst>
          </a:prstGeom>
          <a:solidFill>
            <a:srgbClr val="FFFFFF"/>
          </a:solidFill>
          <a:ln w="9525">
            <a:solidFill>
              <a:srgbClr val="D9DEE3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28" name="그림 27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757779" y="1447800"/>
            <a:ext cx="8047542" cy="4724400"/>
          </a:xfrm>
          <a:prstGeom prst="roundRect">
            <a:avLst>
              <a:gd name="adj" fmla="val 2419"/>
            </a:avLst>
          </a:prstGeom>
        </p:spPr>
      </p:pic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934D7EA0-DF99-4D58-BBE0-EF3CCC1AA66B}"/>
              </a:ext>
            </a:extLst>
          </p:cNvPr>
          <p:cNvSpPr>
            <a:spLocks noGrp="1"/>
          </p:cNvSpPr>
          <p:nvPr/>
        </p:nvSpPr>
        <p:spPr>
          <a:xfrm>
            <a:off x="9410700" y="1676400"/>
            <a:ext cx="2381250" cy="742950"/>
          </a:xfrm>
          <a:prstGeom prst="roundRect">
            <a:avLst>
              <a:gd name="adj" fmla="val 15385"/>
            </a:avLst>
          </a:prstGeom>
          <a:solidFill>
            <a:srgbClr val="FFFFFF"/>
          </a:solidFill>
          <a:ln w="9525">
            <a:solidFill>
              <a:srgbClr val="D9DEE3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F82C6537-B51E-4C94-8412-EECA1CCC9AE8}"/>
              </a:ext>
            </a:extLst>
          </p:cNvPr>
          <p:cNvSpPr>
            <a:spLocks noGrp="1"/>
          </p:cNvSpPr>
          <p:nvPr/>
        </p:nvSpPr>
        <p:spPr>
          <a:xfrm>
            <a:off x="9410700" y="1676400"/>
            <a:ext cx="66675" cy="742950"/>
          </a:xfrm>
          <a:prstGeom prst="roundRect">
            <a:avLst>
              <a:gd name="adj" fmla="val 50000"/>
            </a:avLst>
          </a:prstGeom>
          <a:solidFill>
            <a:srgbClr val="1677B8"/>
          </a:solidFill>
          <a:ln w="9525">
            <a:solidFill>
              <a:srgbClr val="1677B8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04651A3F-6527-4B90-9D9D-C3A7D90A47FA}"/>
              </a:ext>
            </a:extLst>
          </p:cNvPr>
          <p:cNvSpPr>
            <a:spLocks noGrp="1"/>
          </p:cNvSpPr>
          <p:nvPr/>
        </p:nvSpPr>
        <p:spPr>
          <a:xfrm>
            <a:off x="9620250" y="1771650"/>
            <a:ext cx="20574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0119" lnSpcReduction="20000"/>
          </a:bodyPr>
          <a:lstStyle/>
          <a:p>
            <a:pPr algn="l">
              <a:buNone/>
              <a:defRPr sz="210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rPr>
              <a:t>2.976 bits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6E488096-00EC-41FB-86D5-F5E9A7F34C97}"/>
              </a:ext>
            </a:extLst>
          </p:cNvPr>
          <p:cNvSpPr>
            <a:spLocks noGrp="1"/>
          </p:cNvSpPr>
          <p:nvPr/>
        </p:nvSpPr>
        <p:spPr>
          <a:xfrm>
            <a:off x="9620250" y="2114550"/>
            <a:ext cx="20574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3889" lnSpcReduction="20000"/>
          </a:bodyPr>
          <a:lstStyle/>
          <a:p>
            <a:pPr algn="l">
              <a:buNone/>
              <a:defRPr sz="112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defRPr>
            </a:pPr>
            <a:r>
              <a:rPr sz="112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rPr>
              <a:t>peak I(A:B), N=16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A2E3857E-D31E-427B-B03B-7A8D3417734A}"/>
              </a:ext>
            </a:extLst>
          </p:cNvPr>
          <p:cNvSpPr>
            <a:spLocks noGrp="1"/>
          </p:cNvSpPr>
          <p:nvPr/>
        </p:nvSpPr>
        <p:spPr>
          <a:xfrm>
            <a:off x="9410700" y="2647950"/>
            <a:ext cx="2381250" cy="742950"/>
          </a:xfrm>
          <a:prstGeom prst="roundRect">
            <a:avLst>
              <a:gd name="adj" fmla="val 15385"/>
            </a:avLst>
          </a:prstGeom>
          <a:solidFill>
            <a:srgbClr val="FFFFFF"/>
          </a:solidFill>
          <a:ln w="9525">
            <a:solidFill>
              <a:srgbClr val="D9DEE3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F6FC5008-74E2-4CDC-9FBA-142FA0F241D5}"/>
              </a:ext>
            </a:extLst>
          </p:cNvPr>
          <p:cNvSpPr>
            <a:spLocks noGrp="1"/>
          </p:cNvSpPr>
          <p:nvPr/>
        </p:nvSpPr>
        <p:spPr>
          <a:xfrm>
            <a:off x="9410700" y="2647950"/>
            <a:ext cx="66675" cy="742950"/>
          </a:xfrm>
          <a:prstGeom prst="roundRect">
            <a:avLst>
              <a:gd name="adj" fmla="val 50000"/>
            </a:avLst>
          </a:prstGeom>
          <a:solidFill>
            <a:srgbClr val="D95F02"/>
          </a:solidFill>
          <a:ln w="9525">
            <a:solidFill>
              <a:srgbClr val="D95F02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7CF46922-16FB-4F44-9DF8-46ECA3B8DC38}"/>
              </a:ext>
            </a:extLst>
          </p:cNvPr>
          <p:cNvSpPr>
            <a:spLocks noGrp="1"/>
          </p:cNvSpPr>
          <p:nvPr/>
        </p:nvSpPr>
        <p:spPr>
          <a:xfrm>
            <a:off x="9620250" y="2743200"/>
            <a:ext cx="20574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0119" lnSpcReduction="20000"/>
          </a:bodyPr>
          <a:lstStyle/>
          <a:p>
            <a:pPr algn="l">
              <a:buNone/>
              <a:defRPr sz="2100" b="1">
                <a:solidFill>
                  <a:srgbClr val="D95F02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D95F02"/>
                </a:solidFill>
                <a:latin typeface="Malgun Gothic"/>
                <a:ea typeface="Malgun Gothic"/>
                <a:cs typeface="Malgun Gothic"/>
              </a:rPr>
              <a:t>|J|t=0.763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597ED94D-B457-4877-88AF-51B240AE7117}"/>
              </a:ext>
            </a:extLst>
          </p:cNvPr>
          <p:cNvSpPr>
            <a:spLocks noGrp="1"/>
          </p:cNvSpPr>
          <p:nvPr/>
        </p:nvSpPr>
        <p:spPr>
          <a:xfrm>
            <a:off x="9620250" y="3086100"/>
            <a:ext cx="20574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3889" lnSpcReduction="20000"/>
          </a:bodyPr>
          <a:lstStyle/>
          <a:p>
            <a:pPr algn="l">
              <a:buNone/>
              <a:defRPr sz="112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defRPr>
            </a:pPr>
            <a:r>
              <a:rPr sz="112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rPr>
              <a:t>peak time</a:t>
            </a: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FAD1B2DD-E10D-49D9-B23D-E0CF264995FF}"/>
              </a:ext>
            </a:extLst>
          </p:cNvPr>
          <p:cNvSpPr>
            <a:spLocks noGrp="1"/>
          </p:cNvSpPr>
          <p:nvPr/>
        </p:nvSpPr>
        <p:spPr>
          <a:xfrm>
            <a:off x="9410700" y="3619500"/>
            <a:ext cx="2381250" cy="742950"/>
          </a:xfrm>
          <a:prstGeom prst="roundRect">
            <a:avLst>
              <a:gd name="adj" fmla="val 15385"/>
            </a:avLst>
          </a:prstGeom>
          <a:solidFill>
            <a:srgbClr val="FFFFFF"/>
          </a:solidFill>
          <a:ln w="9525">
            <a:solidFill>
              <a:srgbClr val="D9DEE3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6C1EC969-01EF-465D-B831-AC3A86948EF6}"/>
              </a:ext>
            </a:extLst>
          </p:cNvPr>
          <p:cNvSpPr>
            <a:spLocks noGrp="1"/>
          </p:cNvSpPr>
          <p:nvPr/>
        </p:nvSpPr>
        <p:spPr>
          <a:xfrm>
            <a:off x="9410700" y="3619500"/>
            <a:ext cx="66675" cy="742950"/>
          </a:xfrm>
          <a:prstGeom prst="roundRect">
            <a:avLst>
              <a:gd name="adj" fmla="val 50000"/>
            </a:avLst>
          </a:prstGeom>
          <a:solidFill>
            <a:srgbClr val="009E73"/>
          </a:solidFill>
          <a:ln w="9525">
            <a:solidFill>
              <a:srgbClr val="009E73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D91A33E1-3170-4BB0-AC5D-35DB0421304A}"/>
              </a:ext>
            </a:extLst>
          </p:cNvPr>
          <p:cNvSpPr>
            <a:spLocks noGrp="1"/>
          </p:cNvSpPr>
          <p:nvPr/>
        </p:nvSpPr>
        <p:spPr>
          <a:xfrm>
            <a:off x="9620250" y="3714750"/>
            <a:ext cx="20574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0119" lnSpcReduction="20000"/>
          </a:bodyPr>
          <a:lstStyle/>
          <a:p>
            <a:pPr algn="l">
              <a:buNone/>
              <a:defRPr sz="2100" b="1">
                <a:solidFill>
                  <a:srgbClr val="009E73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009E73"/>
                </a:solidFill>
                <a:latin typeface="Malgun Gothic"/>
                <a:ea typeface="Malgun Gothic"/>
                <a:cs typeface="Malgun Gothic"/>
              </a:rPr>
              <a:t>1.67×10⁻¹²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58E37DE4-134B-4557-9840-DB6BF2A08EFB}"/>
              </a:ext>
            </a:extLst>
          </p:cNvPr>
          <p:cNvSpPr>
            <a:spLocks noGrp="1"/>
          </p:cNvSpPr>
          <p:nvPr/>
        </p:nvSpPr>
        <p:spPr>
          <a:xfrm>
            <a:off x="9620250" y="4057650"/>
            <a:ext cx="20574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3889" lnSpcReduction="20000"/>
          </a:bodyPr>
          <a:lstStyle/>
          <a:p>
            <a:pPr algn="l">
              <a:buNone/>
              <a:defRPr sz="112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defRPr>
            </a:pPr>
            <a:r>
              <a:rPr sz="112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rPr>
              <a:t>gauge curve error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F2BA025F-0BEE-43B9-BAE1-77DBB78387F3}"/>
              </a:ext>
            </a:extLst>
          </p:cNvPr>
          <p:cNvSpPr>
            <a:spLocks noGrp="1"/>
          </p:cNvSpPr>
          <p:nvPr/>
        </p:nvSpPr>
        <p:spPr>
          <a:xfrm>
            <a:off x="9601200" y="4705350"/>
            <a:ext cx="2000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2273" lnSpcReduction="20000"/>
          </a:bodyPr>
          <a:lstStyle/>
          <a:p>
            <a:pPr algn="l">
              <a:buNone/>
              <a:defRPr sz="16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Control lesson</a:t>
            </a:r>
          </a:p>
        </p:txBody>
      </p:sp>
    </p:spTree>
    <p:extLst>
      <p:ext uri="{BB962C8B-B14F-4D97-AF65-F5344CB8AC3E}">
        <p14:creationId xmlns:p14="http://schemas.microsoft.com/office/powerpoint/2010/main" val="21204712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>
            <a:extLst>
              <a:ext uri="{FF2B5EF4-FFF2-40B4-BE49-F238E27FC236}">
                <a16:creationId xmlns:a16="http://schemas.microsoft.com/office/drawing/2014/main" id="{4E4769C6-F951-43C7-BA4C-2ACFCEBACB97}"/>
              </a:ext>
            </a:extLst>
          </p:cNvPr>
          <p:cNvSpPr>
            <a:spLocks noGrp="1"/>
          </p:cNvSpPr>
          <p:nvPr/>
        </p:nvSpPr>
        <p:spPr>
          <a:xfrm>
            <a:off x="400050" y="22860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3214" lnSpcReduction="10000"/>
          </a:bodyPr>
          <a:lstStyle/>
          <a:p>
            <a:pPr algn="l">
              <a:buNone/>
              <a:defRPr sz="105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rPr>
              <a:t>EXTENSION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E13A72F0-3283-4B2E-96B3-3F2694BD54C4}"/>
              </a:ext>
            </a:extLst>
          </p:cNvPr>
          <p:cNvSpPr>
            <a:spLocks noGrp="1"/>
          </p:cNvSpPr>
          <p:nvPr/>
        </p:nvSpPr>
        <p:spPr>
          <a:xfrm>
            <a:off x="400050" y="514350"/>
            <a:ext cx="10858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551"/>
          </a:bodyPr>
          <a:lstStyle/>
          <a:p>
            <a:pPr algn="l">
              <a:buNone/>
              <a:defRPr sz="34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lang="en-US" sz="34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Autocorrelation</a:t>
            </a:r>
            <a:r>
              <a:rPr lang="ko-KR" altLang="en-US" sz="34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 </a:t>
            </a:r>
            <a:r>
              <a:rPr lang="en-US" altLang="ko-KR" sz="34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&amp; Energy spectrum</a:t>
            </a:r>
            <a:endParaRPr sz="3450" b="1">
              <a:solidFill>
                <a:srgbClr val="0B0D0F"/>
              </a:solidFill>
              <a:latin typeface="Malgun Gothic"/>
              <a:ea typeface="Malgun Gothic"/>
              <a:cs typeface="Malgun Gothic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B7F93661-48AF-4645-93BB-8BE45C91DF5E}"/>
              </a:ext>
            </a:extLst>
          </p:cNvPr>
          <p:cNvSpPr>
            <a:spLocks noGrp="1"/>
          </p:cNvSpPr>
          <p:nvPr/>
        </p:nvSpPr>
        <p:spPr>
          <a:xfrm>
            <a:off x="400050" y="1200150"/>
            <a:ext cx="11391900" cy="19050"/>
          </a:xfrm>
          <a:prstGeom prst="rect">
            <a:avLst/>
          </a:prstGeom>
          <a:solidFill>
            <a:srgbClr val="0B0D0F"/>
          </a:solidFill>
          <a:ln w="9525">
            <a:solidFill>
              <a:srgbClr val="0B0D0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5C5B5A71-E9C6-4B67-8296-3F6D0C4FAA88}"/>
              </a:ext>
            </a:extLst>
          </p:cNvPr>
          <p:cNvSpPr>
            <a:spLocks noGrp="1"/>
          </p:cNvSpPr>
          <p:nvPr/>
        </p:nvSpPr>
        <p:spPr>
          <a:xfrm>
            <a:off x="11277600" y="6381750"/>
            <a:ext cx="5143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6987" lnSpcReduction="10000"/>
          </a:bodyPr>
          <a:lstStyle/>
          <a:p>
            <a:pPr algn="r">
              <a:buNone/>
              <a:defRPr sz="97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rPr>
              <a:t>19</a:t>
            </a: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05E5EFB4-F20D-4EFD-8691-3D3C13FC59BA}"/>
              </a:ext>
            </a:extLst>
          </p:cNvPr>
          <p:cNvSpPr>
            <a:spLocks noGrp="1"/>
          </p:cNvSpPr>
          <p:nvPr/>
        </p:nvSpPr>
        <p:spPr>
          <a:xfrm>
            <a:off x="400050" y="1428750"/>
            <a:ext cx="8858250" cy="4762500"/>
          </a:xfrm>
          <a:prstGeom prst="roundRect">
            <a:avLst>
              <a:gd name="adj" fmla="val 2400"/>
            </a:avLst>
          </a:prstGeom>
          <a:solidFill>
            <a:srgbClr val="FFFFFF"/>
          </a:solidFill>
          <a:ln w="9525">
            <a:solidFill>
              <a:srgbClr val="D9DEE3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28" name="그림 27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069994" y="2182136"/>
            <a:ext cx="7186071" cy="4218664"/>
          </a:xfrm>
          <a:prstGeom prst="roundRect">
            <a:avLst>
              <a:gd name="adj" fmla="val 2419"/>
            </a:avLst>
          </a:prstGeom>
        </p:spPr>
      </p:pic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3C3EC4D2-12A6-43DE-AF77-8144C8BBF8DE}"/>
              </a:ext>
            </a:extLst>
          </p:cNvPr>
          <p:cNvSpPr>
            <a:spLocks noGrp="1"/>
          </p:cNvSpPr>
          <p:nvPr/>
        </p:nvSpPr>
        <p:spPr>
          <a:xfrm>
            <a:off x="9505950" y="1676400"/>
            <a:ext cx="2286000" cy="742950"/>
          </a:xfrm>
          <a:prstGeom prst="roundRect">
            <a:avLst>
              <a:gd name="adj" fmla="val 15385"/>
            </a:avLst>
          </a:prstGeom>
          <a:solidFill>
            <a:srgbClr val="FFFFFF"/>
          </a:solidFill>
          <a:ln w="9525">
            <a:solidFill>
              <a:srgbClr val="D9DEE3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3A6BA717-3CB5-4320-A50D-1DEC9246C48D}"/>
              </a:ext>
            </a:extLst>
          </p:cNvPr>
          <p:cNvSpPr>
            <a:spLocks noGrp="1"/>
          </p:cNvSpPr>
          <p:nvPr/>
        </p:nvSpPr>
        <p:spPr>
          <a:xfrm>
            <a:off x="9505950" y="1676400"/>
            <a:ext cx="66675" cy="742950"/>
          </a:xfrm>
          <a:prstGeom prst="roundRect">
            <a:avLst>
              <a:gd name="adj" fmla="val 50000"/>
            </a:avLst>
          </a:prstGeom>
          <a:solidFill>
            <a:srgbClr val="D95F02"/>
          </a:solidFill>
          <a:ln w="9525">
            <a:solidFill>
              <a:srgbClr val="D95F02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43D97ED5-90A2-4B05-9C0D-1BFAA74B2B94}"/>
              </a:ext>
            </a:extLst>
          </p:cNvPr>
          <p:cNvSpPr>
            <a:spLocks noGrp="1"/>
          </p:cNvSpPr>
          <p:nvPr/>
        </p:nvSpPr>
        <p:spPr>
          <a:xfrm>
            <a:off x="9715500" y="1771650"/>
            <a:ext cx="19621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0119" lnSpcReduction="20000"/>
          </a:bodyPr>
          <a:lstStyle/>
          <a:p>
            <a:pPr algn="l">
              <a:buNone/>
              <a:defRPr sz="2100" b="1">
                <a:solidFill>
                  <a:srgbClr val="D95F02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D95F02"/>
                </a:solidFill>
                <a:latin typeface="Malgun Gothic"/>
                <a:ea typeface="Malgun Gothic"/>
                <a:cs typeface="Malgun Gothic"/>
              </a:rPr>
              <a:t>1.626 |J|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42BA12A-3D04-4BF4-B9C6-4957F1D16636}"/>
              </a:ext>
            </a:extLst>
          </p:cNvPr>
          <p:cNvSpPr>
            <a:spLocks noGrp="1"/>
          </p:cNvSpPr>
          <p:nvPr/>
        </p:nvSpPr>
        <p:spPr>
          <a:xfrm>
            <a:off x="9715500" y="2114550"/>
            <a:ext cx="19621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3889" lnSpcReduction="20000"/>
          </a:bodyPr>
          <a:lstStyle/>
          <a:p>
            <a:pPr algn="l">
              <a:buNone/>
              <a:defRPr sz="112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defRPr>
            </a:pPr>
            <a:r>
              <a:rPr sz="112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rPr>
              <a:t>frustrated dominant gap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465927D5-0FEE-469C-8A5C-EB3064564503}"/>
              </a:ext>
            </a:extLst>
          </p:cNvPr>
          <p:cNvSpPr>
            <a:spLocks noGrp="1"/>
          </p:cNvSpPr>
          <p:nvPr/>
        </p:nvSpPr>
        <p:spPr>
          <a:xfrm>
            <a:off x="9505950" y="2647950"/>
            <a:ext cx="2286000" cy="742950"/>
          </a:xfrm>
          <a:prstGeom prst="roundRect">
            <a:avLst>
              <a:gd name="adj" fmla="val 15385"/>
            </a:avLst>
          </a:prstGeom>
          <a:solidFill>
            <a:srgbClr val="FFFFFF"/>
          </a:solidFill>
          <a:ln w="9525">
            <a:solidFill>
              <a:srgbClr val="D9DEE3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EB020990-0F7E-4824-BDC0-73ED54EE5E69}"/>
              </a:ext>
            </a:extLst>
          </p:cNvPr>
          <p:cNvSpPr>
            <a:spLocks noGrp="1"/>
          </p:cNvSpPr>
          <p:nvPr/>
        </p:nvSpPr>
        <p:spPr>
          <a:xfrm>
            <a:off x="9505950" y="2647950"/>
            <a:ext cx="66675" cy="742950"/>
          </a:xfrm>
          <a:prstGeom prst="roundRect">
            <a:avLst>
              <a:gd name="adj" fmla="val 50000"/>
            </a:avLst>
          </a:prstGeom>
          <a:solidFill>
            <a:srgbClr val="1677B8"/>
          </a:solidFill>
          <a:ln w="9525">
            <a:solidFill>
              <a:srgbClr val="1677B8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1EEAFFB9-0EA0-474D-BB55-521E31E01528}"/>
              </a:ext>
            </a:extLst>
          </p:cNvPr>
          <p:cNvSpPr>
            <a:spLocks noGrp="1"/>
          </p:cNvSpPr>
          <p:nvPr/>
        </p:nvSpPr>
        <p:spPr>
          <a:xfrm>
            <a:off x="9715500" y="2743200"/>
            <a:ext cx="19621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0119" lnSpcReduction="20000"/>
          </a:bodyPr>
          <a:lstStyle/>
          <a:p>
            <a:pPr algn="l">
              <a:buNone/>
              <a:defRPr sz="210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rPr>
              <a:t>1.776 |J|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4CC2AE3B-11E2-4B61-805B-BE1D074D4B14}"/>
              </a:ext>
            </a:extLst>
          </p:cNvPr>
          <p:cNvSpPr>
            <a:spLocks noGrp="1"/>
          </p:cNvSpPr>
          <p:nvPr/>
        </p:nvSpPr>
        <p:spPr>
          <a:xfrm>
            <a:off x="9715500" y="3086100"/>
            <a:ext cx="19621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3889" lnSpcReduction="20000"/>
          </a:bodyPr>
          <a:lstStyle/>
          <a:p>
            <a:pPr algn="l">
              <a:buNone/>
              <a:defRPr sz="112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defRPr>
            </a:pPr>
            <a:r>
              <a:rPr sz="112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rPr>
              <a:t>unfrustrated dominant gap</a:t>
            </a: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32B1B12B-CF94-460A-8963-65C968A2B8D1}"/>
              </a:ext>
            </a:extLst>
          </p:cNvPr>
          <p:cNvSpPr>
            <a:spLocks noGrp="1"/>
          </p:cNvSpPr>
          <p:nvPr/>
        </p:nvSpPr>
        <p:spPr>
          <a:xfrm>
            <a:off x="9505950" y="3619500"/>
            <a:ext cx="2286000" cy="742950"/>
          </a:xfrm>
          <a:prstGeom prst="roundRect">
            <a:avLst>
              <a:gd name="adj" fmla="val 15385"/>
            </a:avLst>
          </a:prstGeom>
          <a:solidFill>
            <a:srgbClr val="FFFFFF"/>
          </a:solidFill>
          <a:ln w="9525">
            <a:solidFill>
              <a:srgbClr val="D9DEE3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11D3C8DD-CF77-4562-88A3-9ECEACAE8D56}"/>
              </a:ext>
            </a:extLst>
          </p:cNvPr>
          <p:cNvSpPr>
            <a:spLocks noGrp="1"/>
          </p:cNvSpPr>
          <p:nvPr/>
        </p:nvSpPr>
        <p:spPr>
          <a:xfrm>
            <a:off x="9505950" y="3619500"/>
            <a:ext cx="66675" cy="742950"/>
          </a:xfrm>
          <a:prstGeom prst="roundRect">
            <a:avLst>
              <a:gd name="adj" fmla="val 50000"/>
            </a:avLst>
          </a:prstGeom>
          <a:solidFill>
            <a:srgbClr val="009E73"/>
          </a:solidFill>
          <a:ln w="9525">
            <a:solidFill>
              <a:srgbClr val="009E73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AC31AEF4-8568-4882-8B3B-0837AE52C2A1}"/>
              </a:ext>
            </a:extLst>
          </p:cNvPr>
          <p:cNvSpPr>
            <a:spLocks noGrp="1"/>
          </p:cNvSpPr>
          <p:nvPr/>
        </p:nvSpPr>
        <p:spPr>
          <a:xfrm>
            <a:off x="9715500" y="3714750"/>
            <a:ext cx="19621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0119" lnSpcReduction="20000"/>
          </a:bodyPr>
          <a:lstStyle/>
          <a:p>
            <a:pPr algn="l">
              <a:buNone/>
              <a:defRPr sz="2100" b="1">
                <a:solidFill>
                  <a:srgbClr val="009E73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009E73"/>
                </a:solidFill>
                <a:latin typeface="Malgun Gothic"/>
                <a:ea typeface="Malgun Gothic"/>
                <a:cs typeface="Malgun Gothic"/>
              </a:rPr>
              <a:t>6 vs 2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4BE74645-403A-4E59-87A6-9C7E88D8F2E4}"/>
              </a:ext>
            </a:extLst>
          </p:cNvPr>
          <p:cNvSpPr>
            <a:spLocks noGrp="1"/>
          </p:cNvSpPr>
          <p:nvPr/>
        </p:nvSpPr>
        <p:spPr>
          <a:xfrm>
            <a:off x="9715500" y="4057650"/>
            <a:ext cx="19621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3889" lnSpcReduction="20000"/>
          </a:bodyPr>
          <a:lstStyle/>
          <a:p>
            <a:pPr algn="l">
              <a:buNone/>
              <a:defRPr sz="112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defRPr>
            </a:pPr>
            <a:r>
              <a:rPr sz="112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rPr>
              <a:t>classical ground count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C6886CA4-EE98-4130-BEEA-4084A544FAD8}"/>
              </a:ext>
            </a:extLst>
          </p:cNvPr>
          <p:cNvSpPr>
            <a:spLocks noGrp="1"/>
          </p:cNvSpPr>
          <p:nvPr/>
        </p:nvSpPr>
        <p:spPr>
          <a:xfrm>
            <a:off x="9696450" y="4800600"/>
            <a:ext cx="1905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73527" lnSpcReduction="20000"/>
          </a:bodyPr>
          <a:lstStyle/>
          <a:p>
            <a:pPr algn="ctr">
              <a:buNone/>
              <a:defRPr sz="1500" b="1">
                <a:solidFill>
                  <a:srgbClr val="CC79A7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1">
                <a:solidFill>
                  <a:srgbClr val="CC79A7"/>
                </a:solidFill>
                <a:latin typeface="Malgun Gothic"/>
                <a:ea typeface="Malgun Gothic"/>
                <a:cs typeface="Malgun Gothic"/>
              </a:rPr>
              <a:t>FFT peak width ≠ lifetime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F01F5CC2-4B12-448A-8873-7AD17DD1C153}"/>
              </a:ext>
            </a:extLst>
          </p:cNvPr>
          <p:cNvSpPr>
            <a:spLocks noGrp="1"/>
          </p:cNvSpPr>
          <p:nvPr/>
        </p:nvSpPr>
        <p:spPr>
          <a:xfrm>
            <a:off x="9696450" y="5257800"/>
            <a:ext cx="1905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9832"/>
          </a:bodyPr>
          <a:lstStyle/>
          <a:p>
            <a:pPr algn="ctr">
              <a:buNone/>
              <a:defRPr sz="127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defRPr>
            </a:pPr>
            <a:r>
              <a:rPr sz="127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rPr>
              <a:t>closed finite system의 width는 finite window와 Hann window의 결과이다.</a:t>
            </a: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85905106-4906-704D-1C6F-34698B573B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4515" y="1476375"/>
            <a:ext cx="2829320" cy="53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8338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직사각형 33">
            <a:extLst>
              <a:ext uri="{FF2B5EF4-FFF2-40B4-BE49-F238E27FC236}">
                <a16:creationId xmlns:a16="http://schemas.microsoft.com/office/drawing/2014/main" id="{975A032A-7030-4BCB-A1D1-1D4E64EF87E8}"/>
              </a:ext>
            </a:extLst>
          </p:cNvPr>
          <p:cNvSpPr>
            <a:spLocks noGrp="1"/>
          </p:cNvSpPr>
          <p:nvPr/>
        </p:nvSpPr>
        <p:spPr>
          <a:xfrm>
            <a:off x="400050" y="22860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3214" lnSpcReduction="10000"/>
          </a:bodyPr>
          <a:lstStyle/>
          <a:p>
            <a:pPr algn="l">
              <a:buNone/>
              <a:defRPr sz="105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rPr>
              <a:t>APPENDIX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FA74FDA0-CBC2-4E13-9E35-A8E3A60405E5}"/>
              </a:ext>
            </a:extLst>
          </p:cNvPr>
          <p:cNvSpPr>
            <a:spLocks noGrp="1"/>
          </p:cNvSpPr>
          <p:nvPr/>
        </p:nvSpPr>
        <p:spPr>
          <a:xfrm>
            <a:off x="400050" y="514350"/>
            <a:ext cx="10858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2929"/>
          </a:bodyPr>
          <a:lstStyle/>
          <a:p>
            <a:pPr algn="l">
              <a:buNone/>
              <a:defRPr sz="34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lang="en-US" sz="34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Loschmitdt</a:t>
            </a:r>
            <a:r>
              <a:rPr lang="ko-KR" altLang="en-US" sz="34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 </a:t>
            </a:r>
            <a:r>
              <a:rPr lang="en-US" altLang="ko-KR" sz="34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echo</a:t>
            </a:r>
            <a:endParaRPr sz="3450" b="1">
              <a:solidFill>
                <a:srgbClr val="0B0D0F"/>
              </a:solidFill>
              <a:latin typeface="Malgun Gothic"/>
              <a:ea typeface="Malgun Gothic"/>
              <a:cs typeface="Malgun Gothic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92D76169-4BEC-4EF0-A7AC-62D7B7174FF0}"/>
              </a:ext>
            </a:extLst>
          </p:cNvPr>
          <p:cNvSpPr>
            <a:spLocks noGrp="1"/>
          </p:cNvSpPr>
          <p:nvPr/>
        </p:nvSpPr>
        <p:spPr>
          <a:xfrm>
            <a:off x="400050" y="1200150"/>
            <a:ext cx="11391900" cy="19050"/>
          </a:xfrm>
          <a:prstGeom prst="rect">
            <a:avLst/>
          </a:prstGeom>
          <a:solidFill>
            <a:srgbClr val="0B0D0F"/>
          </a:solidFill>
          <a:ln w="9525">
            <a:solidFill>
              <a:srgbClr val="0B0D0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D01BFD61-DD7C-4065-B9A1-8F0CFAFB9500}"/>
              </a:ext>
            </a:extLst>
          </p:cNvPr>
          <p:cNvSpPr>
            <a:spLocks noGrp="1"/>
          </p:cNvSpPr>
          <p:nvPr/>
        </p:nvSpPr>
        <p:spPr>
          <a:xfrm>
            <a:off x="11277600" y="6381750"/>
            <a:ext cx="5143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6987" lnSpcReduction="10000"/>
          </a:bodyPr>
          <a:lstStyle/>
          <a:p>
            <a:pPr algn="r">
              <a:buNone/>
              <a:defRPr sz="97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rPr>
              <a:t>22</a:t>
            </a: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2E42BC04-49CA-48E7-8182-4BA337FB1D03}"/>
              </a:ext>
            </a:extLst>
          </p:cNvPr>
          <p:cNvSpPr>
            <a:spLocks noGrp="1"/>
          </p:cNvSpPr>
          <p:nvPr/>
        </p:nvSpPr>
        <p:spPr>
          <a:xfrm>
            <a:off x="400050" y="1466850"/>
            <a:ext cx="7429500" cy="4514850"/>
          </a:xfrm>
          <a:prstGeom prst="roundRect">
            <a:avLst>
              <a:gd name="adj" fmla="val 2532"/>
            </a:avLst>
          </a:prstGeom>
          <a:solidFill>
            <a:srgbClr val="FFFFFF"/>
          </a:solidFill>
          <a:ln w="9525">
            <a:solidFill>
              <a:srgbClr val="D9DEE3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41" name="그림 40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00050" y="1668225"/>
            <a:ext cx="7391400" cy="4074000"/>
          </a:xfrm>
          <a:prstGeom prst="roundRect">
            <a:avLst>
              <a:gd name="adj" fmla="val 2553"/>
            </a:avLst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E4BFF7A0-6FAF-4E23-A212-3FA82537A316}"/>
              </a:ext>
            </a:extLst>
          </p:cNvPr>
          <p:cNvSpPr>
            <a:spLocks noGrp="1"/>
          </p:cNvSpPr>
          <p:nvPr/>
        </p:nvSpPr>
        <p:spPr>
          <a:xfrm>
            <a:off x="8134350" y="15811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5185"/>
          </a:bodyPr>
          <a:lstStyle/>
          <a:p>
            <a:pPr algn="ctr">
              <a:buNone/>
              <a:defRPr sz="13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Δ_z/J₁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7F0EFB0A-A937-4C64-9AF7-F69D2EADCCB4}"/>
              </a:ext>
            </a:extLst>
          </p:cNvPr>
          <p:cNvSpPr>
            <a:spLocks noGrp="1"/>
          </p:cNvSpPr>
          <p:nvPr/>
        </p:nvSpPr>
        <p:spPr>
          <a:xfrm>
            <a:off x="9144000" y="15811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5185"/>
          </a:bodyPr>
          <a:lstStyle/>
          <a:p>
            <a:pPr algn="ctr">
              <a:buNone/>
              <a:defRPr sz="13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F̄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7011588-A406-4B55-AFAC-239FF9BC59C6}"/>
              </a:ext>
            </a:extLst>
          </p:cNvPr>
          <p:cNvSpPr>
            <a:spLocks noGrp="1"/>
          </p:cNvSpPr>
          <p:nvPr/>
        </p:nvSpPr>
        <p:spPr>
          <a:xfrm>
            <a:off x="9963150" y="1581150"/>
            <a:ext cx="15811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5185"/>
          </a:bodyPr>
          <a:lstStyle/>
          <a:p>
            <a:pPr algn="ctr">
              <a:buNone/>
              <a:defRPr sz="13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N_eff≈1/F̄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AD1D9598-C9F0-469F-83B8-F5922D409E9A}"/>
              </a:ext>
            </a:extLst>
          </p:cNvPr>
          <p:cNvSpPr>
            <a:spLocks noGrp="1"/>
          </p:cNvSpPr>
          <p:nvPr/>
        </p:nvSpPr>
        <p:spPr>
          <a:xfrm>
            <a:off x="8058150" y="1962150"/>
            <a:ext cx="3562350" cy="457200"/>
          </a:xfrm>
          <a:prstGeom prst="rect">
            <a:avLst/>
          </a:prstGeom>
          <a:solidFill>
            <a:srgbClr val="F3F5F7"/>
          </a:solidFill>
          <a:ln w="9525">
            <a:solidFill>
              <a:srgbClr val="D9DEE3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83051945-5C0E-4D93-B069-FFC6D51EB95A}"/>
              </a:ext>
            </a:extLst>
          </p:cNvPr>
          <p:cNvSpPr>
            <a:spLocks noGrp="1"/>
          </p:cNvSpPr>
          <p:nvPr/>
        </p:nvSpPr>
        <p:spPr>
          <a:xfrm>
            <a:off x="8229600" y="2047875"/>
            <a:ext cx="7429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5185"/>
          </a:bodyPr>
          <a:lstStyle/>
          <a:p>
            <a:pPr algn="ctr">
              <a:buNone/>
              <a:defRPr sz="13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7.8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47C61A1F-4027-4CAD-BFE6-6557B5FC1DC3}"/>
              </a:ext>
            </a:extLst>
          </p:cNvPr>
          <p:cNvSpPr>
            <a:spLocks noGrp="1"/>
          </p:cNvSpPr>
          <p:nvPr/>
        </p:nvSpPr>
        <p:spPr>
          <a:xfrm>
            <a:off x="9201150" y="2047875"/>
            <a:ext cx="647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5185"/>
          </a:bodyPr>
          <a:lstStyle/>
          <a:p>
            <a:pPr algn="ctr">
              <a:buNone/>
              <a:defRPr sz="1350" b="0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0.857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F7040B80-2D35-4D81-9A8F-86290A5587BD}"/>
              </a:ext>
            </a:extLst>
          </p:cNvPr>
          <p:cNvSpPr>
            <a:spLocks noGrp="1"/>
          </p:cNvSpPr>
          <p:nvPr/>
        </p:nvSpPr>
        <p:spPr>
          <a:xfrm>
            <a:off x="10134600" y="2047875"/>
            <a:ext cx="12954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5185"/>
          </a:bodyPr>
          <a:lstStyle/>
          <a:p>
            <a:pPr algn="ctr">
              <a:buNone/>
              <a:defRPr sz="1350" b="0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1.17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6262FF80-493F-4C77-9304-9626E6ED7456}"/>
              </a:ext>
            </a:extLst>
          </p:cNvPr>
          <p:cNvSpPr>
            <a:spLocks noGrp="1"/>
          </p:cNvSpPr>
          <p:nvPr/>
        </p:nvSpPr>
        <p:spPr>
          <a:xfrm>
            <a:off x="8058150" y="2514600"/>
            <a:ext cx="356235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D9DEE3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F917C377-C0E9-4B2A-B39A-2811DDE221D4}"/>
              </a:ext>
            </a:extLst>
          </p:cNvPr>
          <p:cNvSpPr>
            <a:spLocks noGrp="1"/>
          </p:cNvSpPr>
          <p:nvPr/>
        </p:nvSpPr>
        <p:spPr>
          <a:xfrm>
            <a:off x="8229600" y="2600325"/>
            <a:ext cx="7429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5185"/>
          </a:bodyPr>
          <a:lstStyle/>
          <a:p>
            <a:pPr algn="ctr">
              <a:buNone/>
              <a:defRPr sz="13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5.8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D58949E1-E16D-4EAB-AD5E-37EA4DF36B20}"/>
              </a:ext>
            </a:extLst>
          </p:cNvPr>
          <p:cNvSpPr>
            <a:spLocks noGrp="1"/>
          </p:cNvSpPr>
          <p:nvPr/>
        </p:nvSpPr>
        <p:spPr>
          <a:xfrm>
            <a:off x="9201150" y="2600325"/>
            <a:ext cx="647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5185"/>
          </a:bodyPr>
          <a:lstStyle/>
          <a:p>
            <a:pPr algn="ctr">
              <a:buNone/>
              <a:defRPr sz="1350" b="0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0.649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65E87552-CA48-40B8-8081-08BA3A618786}"/>
              </a:ext>
            </a:extLst>
          </p:cNvPr>
          <p:cNvSpPr>
            <a:spLocks noGrp="1"/>
          </p:cNvSpPr>
          <p:nvPr/>
        </p:nvSpPr>
        <p:spPr>
          <a:xfrm>
            <a:off x="10134600" y="2600325"/>
            <a:ext cx="12954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5185"/>
          </a:bodyPr>
          <a:lstStyle/>
          <a:p>
            <a:pPr algn="ctr">
              <a:buNone/>
              <a:defRPr sz="1350" b="0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1.54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83749B60-5B91-4B99-8CB7-79E0B4F38794}"/>
              </a:ext>
            </a:extLst>
          </p:cNvPr>
          <p:cNvSpPr>
            <a:spLocks noGrp="1"/>
          </p:cNvSpPr>
          <p:nvPr/>
        </p:nvSpPr>
        <p:spPr>
          <a:xfrm>
            <a:off x="8058150" y="3067050"/>
            <a:ext cx="3562350" cy="457200"/>
          </a:xfrm>
          <a:prstGeom prst="rect">
            <a:avLst/>
          </a:prstGeom>
          <a:solidFill>
            <a:srgbClr val="F3F5F7"/>
          </a:solidFill>
          <a:ln w="9525">
            <a:solidFill>
              <a:srgbClr val="D9DEE3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2FD062E8-168C-4639-B92A-0685726C763C}"/>
              </a:ext>
            </a:extLst>
          </p:cNvPr>
          <p:cNvSpPr>
            <a:spLocks noGrp="1"/>
          </p:cNvSpPr>
          <p:nvPr/>
        </p:nvSpPr>
        <p:spPr>
          <a:xfrm>
            <a:off x="8229600" y="3152775"/>
            <a:ext cx="7429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5185"/>
          </a:bodyPr>
          <a:lstStyle/>
          <a:p>
            <a:pPr algn="ctr">
              <a:buNone/>
              <a:defRPr sz="13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4.8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1DDF4278-A6CA-461C-8B30-BEFAA6241E32}"/>
              </a:ext>
            </a:extLst>
          </p:cNvPr>
          <p:cNvSpPr>
            <a:spLocks noGrp="1"/>
          </p:cNvSpPr>
          <p:nvPr/>
        </p:nvSpPr>
        <p:spPr>
          <a:xfrm>
            <a:off x="9201150" y="3152775"/>
            <a:ext cx="647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5185"/>
          </a:bodyPr>
          <a:lstStyle/>
          <a:p>
            <a:pPr algn="ctr">
              <a:buNone/>
              <a:defRPr sz="1350" b="0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0.425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3A3592E4-7B74-409D-B3AC-0CF13F0A3CFB}"/>
              </a:ext>
            </a:extLst>
          </p:cNvPr>
          <p:cNvSpPr>
            <a:spLocks noGrp="1"/>
          </p:cNvSpPr>
          <p:nvPr/>
        </p:nvSpPr>
        <p:spPr>
          <a:xfrm>
            <a:off x="10134600" y="3152775"/>
            <a:ext cx="12954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5185"/>
          </a:bodyPr>
          <a:lstStyle/>
          <a:p>
            <a:pPr algn="ctr">
              <a:buNone/>
              <a:defRPr sz="1350" b="0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2.35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B155E721-A2AB-4F7C-B48B-7D4C8BE52B00}"/>
              </a:ext>
            </a:extLst>
          </p:cNvPr>
          <p:cNvSpPr>
            <a:spLocks noGrp="1"/>
          </p:cNvSpPr>
          <p:nvPr/>
        </p:nvSpPr>
        <p:spPr>
          <a:xfrm>
            <a:off x="8058150" y="3619500"/>
            <a:ext cx="356235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D9DEE3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2F8EC356-F52D-4DAC-A60B-57B647A5CF37}"/>
              </a:ext>
            </a:extLst>
          </p:cNvPr>
          <p:cNvSpPr>
            <a:spLocks noGrp="1"/>
          </p:cNvSpPr>
          <p:nvPr/>
        </p:nvSpPr>
        <p:spPr>
          <a:xfrm>
            <a:off x="8229600" y="3705225"/>
            <a:ext cx="7429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5185"/>
          </a:bodyPr>
          <a:lstStyle/>
          <a:p>
            <a:pPr algn="ctr">
              <a:buNone/>
              <a:defRPr sz="13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3.8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085E66C6-E4A1-4A77-9166-7D3729762236}"/>
              </a:ext>
            </a:extLst>
          </p:cNvPr>
          <p:cNvSpPr>
            <a:spLocks noGrp="1"/>
          </p:cNvSpPr>
          <p:nvPr/>
        </p:nvSpPr>
        <p:spPr>
          <a:xfrm>
            <a:off x="9201150" y="3705225"/>
            <a:ext cx="647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5185"/>
          </a:bodyPr>
          <a:lstStyle/>
          <a:p>
            <a:pPr algn="ctr">
              <a:buNone/>
              <a:defRPr sz="1350" b="0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0.231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02FDE7EE-DAF4-4E0F-8C04-5C00F3DF402B}"/>
              </a:ext>
            </a:extLst>
          </p:cNvPr>
          <p:cNvSpPr>
            <a:spLocks noGrp="1"/>
          </p:cNvSpPr>
          <p:nvPr/>
        </p:nvSpPr>
        <p:spPr>
          <a:xfrm>
            <a:off x="10134600" y="3705225"/>
            <a:ext cx="12954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5185"/>
          </a:bodyPr>
          <a:lstStyle/>
          <a:p>
            <a:pPr algn="ctr">
              <a:buNone/>
              <a:defRPr sz="1350" b="0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4.34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7816CC3F-ED64-4FBC-8A51-24A1AEEE70C5}"/>
              </a:ext>
            </a:extLst>
          </p:cNvPr>
          <p:cNvSpPr>
            <a:spLocks noGrp="1"/>
          </p:cNvSpPr>
          <p:nvPr/>
        </p:nvSpPr>
        <p:spPr>
          <a:xfrm>
            <a:off x="8058150" y="4171950"/>
            <a:ext cx="3562350" cy="457200"/>
          </a:xfrm>
          <a:prstGeom prst="rect">
            <a:avLst/>
          </a:prstGeom>
          <a:solidFill>
            <a:srgbClr val="F3F5F7"/>
          </a:solidFill>
          <a:ln w="9525">
            <a:solidFill>
              <a:srgbClr val="D9DEE3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05684765-96CF-45C5-A87F-04B14EA31DE9}"/>
              </a:ext>
            </a:extLst>
          </p:cNvPr>
          <p:cNvSpPr>
            <a:spLocks noGrp="1"/>
          </p:cNvSpPr>
          <p:nvPr/>
        </p:nvSpPr>
        <p:spPr>
          <a:xfrm>
            <a:off x="8229600" y="4257675"/>
            <a:ext cx="7429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5185"/>
          </a:bodyPr>
          <a:lstStyle/>
          <a:p>
            <a:pPr algn="ctr">
              <a:buNone/>
              <a:defRPr sz="13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1.8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4DEE43E8-5731-464A-B4CE-1C9B2373E7DE}"/>
              </a:ext>
            </a:extLst>
          </p:cNvPr>
          <p:cNvSpPr>
            <a:spLocks noGrp="1"/>
          </p:cNvSpPr>
          <p:nvPr/>
        </p:nvSpPr>
        <p:spPr>
          <a:xfrm>
            <a:off x="9201150" y="4257675"/>
            <a:ext cx="647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5185"/>
          </a:bodyPr>
          <a:lstStyle/>
          <a:p>
            <a:pPr algn="ctr">
              <a:buNone/>
              <a:defRPr sz="1350" b="0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0.123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2DB7FF6F-711E-4072-8244-B8AB9C4D13C4}"/>
              </a:ext>
            </a:extLst>
          </p:cNvPr>
          <p:cNvSpPr>
            <a:spLocks noGrp="1"/>
          </p:cNvSpPr>
          <p:nvPr/>
        </p:nvSpPr>
        <p:spPr>
          <a:xfrm>
            <a:off x="10134600" y="4257675"/>
            <a:ext cx="12954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5185"/>
          </a:bodyPr>
          <a:lstStyle/>
          <a:p>
            <a:pPr algn="ctr">
              <a:buNone/>
              <a:defRPr sz="1350" b="1">
                <a:solidFill>
                  <a:srgbClr val="D95F02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1">
                <a:solidFill>
                  <a:srgbClr val="D95F02"/>
                </a:solidFill>
                <a:latin typeface="Malgun Gothic"/>
                <a:ea typeface="Malgun Gothic"/>
                <a:cs typeface="Malgun Gothic"/>
              </a:rPr>
              <a:t>8.10</a:t>
            </a: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F5230787-144B-4359-92E3-63E8B1A627C4}"/>
              </a:ext>
            </a:extLst>
          </p:cNvPr>
          <p:cNvSpPr>
            <a:spLocks noGrp="1"/>
          </p:cNvSpPr>
          <p:nvPr/>
        </p:nvSpPr>
        <p:spPr>
          <a:xfrm>
            <a:off x="400050" y="6096000"/>
            <a:ext cx="7429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5185"/>
          </a:bodyPr>
          <a:lstStyle/>
          <a:p>
            <a:pPr algn="ctr">
              <a:buNone/>
              <a:defRPr sz="13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Field를 낮출수록 initial product-state weight가 더 많은 eigenstate에 분산된다.</a:t>
            </a:r>
          </a:p>
        </p:txBody>
      </p:sp>
    </p:spTree>
    <p:extLst>
      <p:ext uri="{BB962C8B-B14F-4D97-AF65-F5344CB8AC3E}">
        <p14:creationId xmlns:p14="http://schemas.microsoft.com/office/powerpoint/2010/main" val="8000200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>
            <a:extLst>
              <a:ext uri="{FF2B5EF4-FFF2-40B4-BE49-F238E27FC236}">
                <a16:creationId xmlns:a16="http://schemas.microsoft.com/office/drawing/2014/main" id="{32556B9D-A091-4F57-9D0E-5586F2F618F1}"/>
              </a:ext>
            </a:extLst>
          </p:cNvPr>
          <p:cNvSpPr>
            <a:spLocks noGrp="1"/>
          </p:cNvSpPr>
          <p:nvPr/>
        </p:nvSpPr>
        <p:spPr>
          <a:xfrm>
            <a:off x="400050" y="22860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3214" lnSpcReduction="10000"/>
          </a:bodyPr>
          <a:lstStyle/>
          <a:p>
            <a:pPr algn="l">
              <a:buNone/>
              <a:defRPr sz="105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rPr>
              <a:t>APPENDIX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2CCCA80A-7F3E-4374-8DD5-B4325CAD7039}"/>
              </a:ext>
            </a:extLst>
          </p:cNvPr>
          <p:cNvSpPr>
            <a:spLocks noGrp="1"/>
          </p:cNvSpPr>
          <p:nvPr/>
        </p:nvSpPr>
        <p:spPr>
          <a:xfrm>
            <a:off x="400050" y="514350"/>
            <a:ext cx="10858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7527"/>
          </a:bodyPr>
          <a:lstStyle/>
          <a:p>
            <a:pPr algn="l">
              <a:buNone/>
              <a:defRPr sz="34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sz="34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Local entropy growth ≠ bath decoherence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AA9D247D-0D41-4A0A-99E9-3888A44E5E67}"/>
              </a:ext>
            </a:extLst>
          </p:cNvPr>
          <p:cNvSpPr>
            <a:spLocks noGrp="1"/>
          </p:cNvSpPr>
          <p:nvPr/>
        </p:nvSpPr>
        <p:spPr>
          <a:xfrm>
            <a:off x="400050" y="1200150"/>
            <a:ext cx="11391900" cy="19050"/>
          </a:xfrm>
          <a:prstGeom prst="rect">
            <a:avLst/>
          </a:prstGeom>
          <a:solidFill>
            <a:srgbClr val="0B0D0F"/>
          </a:solidFill>
          <a:ln w="9525">
            <a:solidFill>
              <a:srgbClr val="0B0D0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1E38A4E3-2CC3-40CA-A0EB-332CB711E448}"/>
              </a:ext>
            </a:extLst>
          </p:cNvPr>
          <p:cNvSpPr>
            <a:spLocks noGrp="1"/>
          </p:cNvSpPr>
          <p:nvPr/>
        </p:nvSpPr>
        <p:spPr>
          <a:xfrm>
            <a:off x="11277600" y="6381750"/>
            <a:ext cx="5143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6987" lnSpcReduction="10000"/>
          </a:bodyPr>
          <a:lstStyle/>
          <a:p>
            <a:pPr algn="r">
              <a:buNone/>
              <a:defRPr sz="97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rPr>
              <a:t>23</a:t>
            </a: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4FFFAA8E-FE67-4A5E-B51C-EE18B7B10E3C}"/>
              </a:ext>
            </a:extLst>
          </p:cNvPr>
          <p:cNvSpPr>
            <a:spLocks noGrp="1"/>
          </p:cNvSpPr>
          <p:nvPr/>
        </p:nvSpPr>
        <p:spPr>
          <a:xfrm>
            <a:off x="400050" y="1428750"/>
            <a:ext cx="11391900" cy="3200400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9525">
            <a:solidFill>
              <a:srgbClr val="D9DEE3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21" name="그림 20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19100" y="1470660"/>
            <a:ext cx="11353800" cy="3116580"/>
          </a:xfrm>
          <a:prstGeom prst="roundRect">
            <a:avLst>
              <a:gd name="adj" fmla="val 3614"/>
            </a:avLst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DC9ABFD7-CA31-4625-846B-47A12690B3D9}"/>
              </a:ext>
            </a:extLst>
          </p:cNvPr>
          <p:cNvSpPr>
            <a:spLocks noGrp="1"/>
          </p:cNvSpPr>
          <p:nvPr/>
        </p:nvSpPr>
        <p:spPr>
          <a:xfrm>
            <a:off x="400050" y="4914900"/>
            <a:ext cx="35623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2273" lnSpcReduction="20000"/>
          </a:bodyPr>
          <a:lstStyle/>
          <a:p>
            <a:pPr algn="ctr">
              <a:buNone/>
              <a:defRPr sz="165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rPr>
              <a:t>Δ_z/J₁ = 7.8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D037CF0C-CAF8-440B-BFD0-2551B486C876}"/>
              </a:ext>
            </a:extLst>
          </p:cNvPr>
          <p:cNvSpPr>
            <a:spLocks noGrp="1"/>
          </p:cNvSpPr>
          <p:nvPr/>
        </p:nvSpPr>
        <p:spPr>
          <a:xfrm>
            <a:off x="571500" y="5314950"/>
            <a:ext cx="32194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ctr">
              <a:buNone/>
              <a:defRPr sz="127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defRPr>
            </a:pPr>
            <a:r>
              <a:rPr sz="127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rPr>
              <a:t>remote site의 Mᶻ oscillation은 크지만 local entropy는 낮다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A355ECA-A5BD-4F77-B231-226249128CC9}"/>
              </a:ext>
            </a:extLst>
          </p:cNvPr>
          <p:cNvSpPr>
            <a:spLocks noGrp="1"/>
          </p:cNvSpPr>
          <p:nvPr/>
        </p:nvSpPr>
        <p:spPr>
          <a:xfrm>
            <a:off x="4314825" y="4914900"/>
            <a:ext cx="35623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2273" lnSpcReduction="20000"/>
          </a:bodyPr>
          <a:lstStyle/>
          <a:p>
            <a:pPr algn="ctr">
              <a:buNone/>
              <a:defRPr sz="1650" b="1">
                <a:solidFill>
                  <a:srgbClr val="D95F02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1">
                <a:solidFill>
                  <a:srgbClr val="D95F02"/>
                </a:solidFill>
                <a:latin typeface="Malgun Gothic"/>
                <a:ea typeface="Malgun Gothic"/>
                <a:cs typeface="Malgun Gothic"/>
              </a:rPr>
              <a:t>Δ_z/J₁ = 3.8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21D263E0-4062-4373-936B-E071226F8BD1}"/>
              </a:ext>
            </a:extLst>
          </p:cNvPr>
          <p:cNvSpPr>
            <a:spLocks noGrp="1"/>
          </p:cNvSpPr>
          <p:nvPr/>
        </p:nvSpPr>
        <p:spPr>
          <a:xfrm>
            <a:off x="4486275" y="5314950"/>
            <a:ext cx="32194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ctr">
              <a:buNone/>
              <a:defRPr sz="127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defRPr>
            </a:pPr>
            <a:r>
              <a:rPr sz="127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rPr>
              <a:t>entropy가 tJ₁≈1–1.5에 빠르게 증가하고 Mᶻ는 계속 이완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471BE9F6-95D5-41E6-A874-F83D59B4D092}"/>
              </a:ext>
            </a:extLst>
          </p:cNvPr>
          <p:cNvSpPr>
            <a:spLocks noGrp="1"/>
          </p:cNvSpPr>
          <p:nvPr/>
        </p:nvSpPr>
        <p:spPr>
          <a:xfrm>
            <a:off x="8229600" y="4914900"/>
            <a:ext cx="35623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2273" lnSpcReduction="20000"/>
          </a:bodyPr>
          <a:lstStyle/>
          <a:p>
            <a:pPr algn="ctr">
              <a:buNone/>
              <a:defRPr sz="1650" b="1">
                <a:solidFill>
                  <a:srgbClr val="009E73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1">
                <a:solidFill>
                  <a:srgbClr val="009E73"/>
                </a:solidFill>
                <a:latin typeface="Malgun Gothic"/>
                <a:ea typeface="Malgun Gothic"/>
                <a:cs typeface="Malgun Gothic"/>
              </a:rPr>
              <a:t>Δ_z/J₁ = 1.8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B7D8C2D0-61CF-4422-9EC5-1F1DC0537996}"/>
              </a:ext>
            </a:extLst>
          </p:cNvPr>
          <p:cNvSpPr>
            <a:spLocks noGrp="1"/>
          </p:cNvSpPr>
          <p:nvPr/>
        </p:nvSpPr>
        <p:spPr>
          <a:xfrm>
            <a:off x="8401050" y="5314950"/>
            <a:ext cx="32194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ctr">
              <a:buNone/>
              <a:defRPr sz="127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defRPr>
            </a:pPr>
            <a:r>
              <a:rPr sz="127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rPr>
              <a:t>local state가 빠르게 mixed해지고 magnetization memory가 약해진다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387B75F0-9281-4660-8DA4-224BABFFE0BE}"/>
              </a:ext>
            </a:extLst>
          </p:cNvPr>
          <p:cNvSpPr>
            <a:spLocks noGrp="1"/>
          </p:cNvSpPr>
          <p:nvPr/>
        </p:nvSpPr>
        <p:spPr>
          <a:xfrm>
            <a:off x="400050" y="6076950"/>
            <a:ext cx="113919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7696" lnSpcReduction="10000"/>
          </a:bodyPr>
          <a:lstStyle/>
          <a:p>
            <a:pPr algn="ctr">
              <a:buNone/>
              <a:defRPr sz="1275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sz="1275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Closed-system entropy growth = environment-induced decoherence가 아니라 many-body entanglement로 local purity가 재분배되는 것</a:t>
            </a:r>
          </a:p>
        </p:txBody>
      </p:sp>
    </p:spTree>
    <p:extLst>
      <p:ext uri="{BB962C8B-B14F-4D97-AF65-F5344CB8AC3E}">
        <p14:creationId xmlns:p14="http://schemas.microsoft.com/office/powerpoint/2010/main" val="9926422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>
            <a:extLst>
              <a:ext uri="{FF2B5EF4-FFF2-40B4-BE49-F238E27FC236}">
                <a16:creationId xmlns:a16="http://schemas.microsoft.com/office/drawing/2014/main" id="{8194B0A9-6729-4FEE-8716-BEF28976DC59}"/>
              </a:ext>
            </a:extLst>
          </p:cNvPr>
          <p:cNvSpPr>
            <a:spLocks noGrp="1"/>
          </p:cNvSpPr>
          <p:nvPr/>
        </p:nvSpPr>
        <p:spPr>
          <a:xfrm>
            <a:off x="400050" y="323850"/>
            <a:ext cx="2667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buNone/>
              <a:defRPr sz="1275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defRPr>
            </a:pPr>
            <a:r>
              <a:rPr sz="1275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rPr>
              <a:t>TAKEAWAYS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A28B3DDA-E66E-44A1-830E-37FA17736A6F}"/>
              </a:ext>
            </a:extLst>
          </p:cNvPr>
          <p:cNvSpPr>
            <a:spLocks noGrp="1"/>
          </p:cNvSpPr>
          <p:nvPr/>
        </p:nvSpPr>
        <p:spPr>
          <a:xfrm>
            <a:off x="2476500" y="2981325"/>
            <a:ext cx="723900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ctr">
              <a:buNone/>
              <a:defRPr sz="43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lang="en-US" sz="43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Thank you</a:t>
            </a:r>
            <a:endParaRPr sz="4350" b="1">
              <a:solidFill>
                <a:srgbClr val="0B0D0F"/>
              </a:solidFill>
              <a:latin typeface="Malgun Gothic"/>
              <a:ea typeface="Malgun Gothic"/>
              <a:cs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231967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>
            <a:extLst>
              <a:ext uri="{FF2B5EF4-FFF2-40B4-BE49-F238E27FC236}">
                <a16:creationId xmlns:a16="http://schemas.microsoft.com/office/drawing/2014/main" id="{A938D9EB-D1BF-4CCB-A80E-D84590FA310F}"/>
              </a:ext>
            </a:extLst>
          </p:cNvPr>
          <p:cNvSpPr>
            <a:spLocks noGrp="1"/>
          </p:cNvSpPr>
          <p:nvPr/>
        </p:nvSpPr>
        <p:spPr>
          <a:xfrm>
            <a:off x="400050" y="22860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3214" lnSpcReduction="10000"/>
          </a:bodyPr>
          <a:lstStyle/>
          <a:p>
            <a:pPr algn="l">
              <a:buNone/>
              <a:defRPr sz="105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rPr>
              <a:t>PROBLEM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2B964C6C-D539-4362-99C0-D7A5C548961A}"/>
              </a:ext>
            </a:extLst>
          </p:cNvPr>
          <p:cNvSpPr>
            <a:spLocks noGrp="1"/>
          </p:cNvSpPr>
          <p:nvPr/>
        </p:nvSpPr>
        <p:spPr>
          <a:xfrm>
            <a:off x="400050" y="514350"/>
            <a:ext cx="10858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551"/>
          </a:bodyPr>
          <a:lstStyle/>
          <a:p>
            <a:pPr algn="l">
              <a:buNone/>
              <a:defRPr sz="34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lang="ko-KR" altLang="en-US" sz="34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주어진 문제</a:t>
            </a:r>
            <a:endParaRPr sz="3450" b="1">
              <a:solidFill>
                <a:srgbClr val="0B0D0F"/>
              </a:solidFill>
              <a:latin typeface="Malgun Gothic"/>
              <a:ea typeface="Malgun Gothic"/>
              <a:cs typeface="Malgun Gothic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7022840B-F8D4-4A39-B194-4A9646CF7CDE}"/>
              </a:ext>
            </a:extLst>
          </p:cNvPr>
          <p:cNvSpPr>
            <a:spLocks noGrp="1"/>
          </p:cNvSpPr>
          <p:nvPr/>
        </p:nvSpPr>
        <p:spPr>
          <a:xfrm>
            <a:off x="400050" y="1200150"/>
            <a:ext cx="11391900" cy="19050"/>
          </a:xfrm>
          <a:prstGeom prst="rect">
            <a:avLst/>
          </a:prstGeom>
          <a:solidFill>
            <a:srgbClr val="0B0D0F"/>
          </a:solidFill>
          <a:ln w="9525">
            <a:solidFill>
              <a:srgbClr val="0B0D0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05365531-F027-438E-A4F2-8BDC09CD38F2}"/>
              </a:ext>
            </a:extLst>
          </p:cNvPr>
          <p:cNvSpPr>
            <a:spLocks noGrp="1"/>
          </p:cNvSpPr>
          <p:nvPr/>
        </p:nvSpPr>
        <p:spPr>
          <a:xfrm>
            <a:off x="11277600" y="6381750"/>
            <a:ext cx="5143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6987" lnSpcReduction="10000"/>
          </a:bodyPr>
          <a:lstStyle/>
          <a:p>
            <a:pPr algn="r">
              <a:buNone/>
              <a:defRPr sz="97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rPr>
              <a:t>02</a:t>
            </a: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25487B39-0A92-46BC-ABC0-7BDDA7803258}"/>
              </a:ext>
            </a:extLst>
          </p:cNvPr>
          <p:cNvSpPr>
            <a:spLocks noGrp="1"/>
          </p:cNvSpPr>
          <p:nvPr/>
        </p:nvSpPr>
        <p:spPr>
          <a:xfrm>
            <a:off x="400050" y="1524000"/>
            <a:ext cx="11391900" cy="838200"/>
          </a:xfrm>
          <a:prstGeom prst="roundRect">
            <a:avLst>
              <a:gd name="adj" fmla="val 13636"/>
            </a:avLst>
          </a:prstGeom>
          <a:solidFill>
            <a:srgbClr val="F3F5F7"/>
          </a:solidFill>
          <a:ln w="9525">
            <a:solidFill>
              <a:srgbClr val="D9DEE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91853B52-C0AF-4F5A-9FAC-65E56AE6175E}"/>
              </a:ext>
            </a:extLst>
          </p:cNvPr>
          <p:cNvSpPr>
            <a:spLocks noGrp="1"/>
          </p:cNvSpPr>
          <p:nvPr/>
        </p:nvSpPr>
        <p:spPr>
          <a:xfrm>
            <a:off x="609600" y="1695450"/>
            <a:ext cx="666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5556" lnSpcReduction="10000"/>
          </a:bodyPr>
          <a:lstStyle/>
          <a:p>
            <a:pPr algn="l">
              <a:buNone/>
              <a:defRPr sz="225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defRPr>
            </a:pPr>
            <a:r>
              <a:rPr sz="225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rPr>
              <a:t>01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18B230B4-C405-455C-B78D-F5140CCD9EBF}"/>
              </a:ext>
            </a:extLst>
          </p:cNvPr>
          <p:cNvSpPr>
            <a:spLocks noGrp="1"/>
          </p:cNvSpPr>
          <p:nvPr/>
        </p:nvSpPr>
        <p:spPr>
          <a:xfrm>
            <a:off x="1381125" y="1781175"/>
            <a:ext cx="3143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8406"/>
          </a:bodyPr>
          <a:lstStyle/>
          <a:p>
            <a:pPr algn="l">
              <a:buNone/>
              <a:defRPr sz="1725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Small-scale frustration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124C1E8B-52B2-4326-9535-8BC0FE33B5FD}"/>
              </a:ext>
            </a:extLst>
          </p:cNvPr>
          <p:cNvSpPr>
            <a:spLocks noGrp="1"/>
          </p:cNvSpPr>
          <p:nvPr/>
        </p:nvSpPr>
        <p:spPr>
          <a:xfrm>
            <a:off x="4619625" y="1666875"/>
            <a:ext cx="68580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347"/>
          </a:bodyPr>
          <a:lstStyle/>
          <a:p>
            <a:pPr algn="l">
              <a:buNone/>
              <a:defRPr sz="1500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defRPr>
            </a:pPr>
            <a:r>
              <a:rPr lang="ko-KR" altLang="en-US" sz="1500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rPr>
              <a:t>정삼각격자에서 스핀을 배치할 때 생기는 기하학적 특징</a:t>
            </a:r>
            <a:endParaRPr sz="1500" b="0">
              <a:solidFill>
                <a:srgbClr val="5B6570"/>
              </a:solidFill>
              <a:latin typeface="Malgun Gothic"/>
              <a:ea typeface="Malgun Gothic"/>
              <a:cs typeface="Malgun Gothic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F02B56E2-2895-4397-9FBF-A5224F518867}"/>
              </a:ext>
            </a:extLst>
          </p:cNvPr>
          <p:cNvSpPr>
            <a:spLocks noGrp="1"/>
          </p:cNvSpPr>
          <p:nvPr/>
        </p:nvSpPr>
        <p:spPr>
          <a:xfrm>
            <a:off x="400050" y="2590800"/>
            <a:ext cx="11391900" cy="838200"/>
          </a:xfrm>
          <a:prstGeom prst="roundRect">
            <a:avLst>
              <a:gd name="adj" fmla="val 13636"/>
            </a:avLst>
          </a:prstGeom>
          <a:solidFill>
            <a:srgbClr val="FFFFFF"/>
          </a:solidFill>
          <a:ln w="9525">
            <a:solidFill>
              <a:srgbClr val="D9DEE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31CC0BD2-BEB8-4FDF-A950-EBB9724470AF}"/>
              </a:ext>
            </a:extLst>
          </p:cNvPr>
          <p:cNvSpPr>
            <a:spLocks noGrp="1"/>
          </p:cNvSpPr>
          <p:nvPr/>
        </p:nvSpPr>
        <p:spPr>
          <a:xfrm>
            <a:off x="609600" y="2762250"/>
            <a:ext cx="666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5556" lnSpcReduction="10000"/>
          </a:bodyPr>
          <a:lstStyle/>
          <a:p>
            <a:pPr algn="l">
              <a:buNone/>
              <a:defRPr sz="225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defRPr>
            </a:pPr>
            <a:r>
              <a:rPr sz="225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rPr>
              <a:t>02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49BA8A4C-F926-4383-93D6-3273C2708005}"/>
              </a:ext>
            </a:extLst>
          </p:cNvPr>
          <p:cNvSpPr>
            <a:spLocks noGrp="1"/>
          </p:cNvSpPr>
          <p:nvPr/>
        </p:nvSpPr>
        <p:spPr>
          <a:xfrm>
            <a:off x="1381125" y="2724150"/>
            <a:ext cx="3143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8406"/>
          </a:bodyPr>
          <a:lstStyle/>
          <a:p>
            <a:pPr algn="l">
              <a:buNone/>
              <a:defRPr sz="1725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Longitudinal-field sweep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58A9A062-BCD0-4916-9CC4-D3468C3E6374}"/>
              </a:ext>
            </a:extLst>
          </p:cNvPr>
          <p:cNvSpPr>
            <a:spLocks noGrp="1"/>
          </p:cNvSpPr>
          <p:nvPr/>
        </p:nvSpPr>
        <p:spPr>
          <a:xfrm>
            <a:off x="4619625" y="2733675"/>
            <a:ext cx="68580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buNone/>
              <a:defRPr sz="1500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defRPr>
            </a:pPr>
            <a:r>
              <a:rPr lang="ko-KR" altLang="en-US" sz="1500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rPr>
              <a:t>수직으로 작용하는 장에 따른 자화수와 자화수 분산</a:t>
            </a:r>
            <a:endParaRPr sz="1500" b="0">
              <a:solidFill>
                <a:srgbClr val="5B6570"/>
              </a:solidFill>
              <a:latin typeface="Malgun Gothic"/>
              <a:ea typeface="Malgun Gothic"/>
              <a:cs typeface="Malgun Gothic"/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C47855E4-1290-4C2E-9558-A8FC4B88A29A}"/>
              </a:ext>
            </a:extLst>
          </p:cNvPr>
          <p:cNvSpPr>
            <a:spLocks noGrp="1"/>
          </p:cNvSpPr>
          <p:nvPr/>
        </p:nvSpPr>
        <p:spPr>
          <a:xfrm>
            <a:off x="400050" y="3657600"/>
            <a:ext cx="11391900" cy="838200"/>
          </a:xfrm>
          <a:prstGeom prst="roundRect">
            <a:avLst>
              <a:gd name="adj" fmla="val 13636"/>
            </a:avLst>
          </a:prstGeom>
          <a:solidFill>
            <a:srgbClr val="F3F5F7"/>
          </a:solidFill>
          <a:ln w="9525">
            <a:solidFill>
              <a:srgbClr val="D9DEE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59DE6FFF-A456-4080-AFBF-5754FB8A5C7A}"/>
              </a:ext>
            </a:extLst>
          </p:cNvPr>
          <p:cNvSpPr>
            <a:spLocks noGrp="1"/>
          </p:cNvSpPr>
          <p:nvPr/>
        </p:nvSpPr>
        <p:spPr>
          <a:xfrm>
            <a:off x="609600" y="3829050"/>
            <a:ext cx="666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5556" lnSpcReduction="10000"/>
          </a:bodyPr>
          <a:lstStyle/>
          <a:p>
            <a:pPr algn="l">
              <a:buNone/>
              <a:defRPr sz="225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defRPr>
            </a:pPr>
            <a:r>
              <a:rPr sz="225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rPr>
              <a:t>03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6C6751F3-530E-4190-BF56-F74871FC8815}"/>
              </a:ext>
            </a:extLst>
          </p:cNvPr>
          <p:cNvSpPr>
            <a:spLocks noGrp="1"/>
          </p:cNvSpPr>
          <p:nvPr/>
        </p:nvSpPr>
        <p:spPr>
          <a:xfrm>
            <a:off x="1381125" y="3790950"/>
            <a:ext cx="3143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8406"/>
          </a:bodyPr>
          <a:lstStyle/>
          <a:p>
            <a:pPr algn="l">
              <a:buNone/>
              <a:defRPr sz="1725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Structure factor &amp; finite size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59B0FE78-2DDC-4E7C-8294-92AA832EE8A4}"/>
              </a:ext>
            </a:extLst>
          </p:cNvPr>
          <p:cNvSpPr>
            <a:spLocks noGrp="1"/>
          </p:cNvSpPr>
          <p:nvPr/>
        </p:nvSpPr>
        <p:spPr>
          <a:xfrm>
            <a:off x="4619625" y="3800475"/>
            <a:ext cx="68580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buNone/>
              <a:defRPr sz="1500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defRPr>
            </a:pPr>
            <a:r>
              <a:rPr lang="ko-KR" altLang="en-US" sz="1500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rPr>
              <a:t>큐빗 수에 따른 스핀 상관함수의 변화</a:t>
            </a:r>
            <a:endParaRPr sz="1500" b="0">
              <a:solidFill>
                <a:srgbClr val="5B6570"/>
              </a:solidFill>
              <a:latin typeface="Malgun Gothic"/>
              <a:ea typeface="Malgun Gothic"/>
              <a:cs typeface="Malgun Gothic"/>
            </a:endParaRP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8119789F-27FB-4AAF-8BE0-01C814741589}"/>
              </a:ext>
            </a:extLst>
          </p:cNvPr>
          <p:cNvSpPr>
            <a:spLocks noGrp="1"/>
          </p:cNvSpPr>
          <p:nvPr/>
        </p:nvSpPr>
        <p:spPr>
          <a:xfrm>
            <a:off x="400050" y="4724400"/>
            <a:ext cx="11391900" cy="838200"/>
          </a:xfrm>
          <a:prstGeom prst="roundRect">
            <a:avLst>
              <a:gd name="adj" fmla="val 13636"/>
            </a:avLst>
          </a:prstGeom>
          <a:solidFill>
            <a:srgbClr val="FFFFFF"/>
          </a:solidFill>
          <a:ln w="9525">
            <a:solidFill>
              <a:srgbClr val="D9DEE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B35C566C-11EB-4413-8FD0-05040180769C}"/>
              </a:ext>
            </a:extLst>
          </p:cNvPr>
          <p:cNvSpPr>
            <a:spLocks noGrp="1"/>
          </p:cNvSpPr>
          <p:nvPr/>
        </p:nvSpPr>
        <p:spPr>
          <a:xfrm>
            <a:off x="609600" y="4895850"/>
            <a:ext cx="666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5556" lnSpcReduction="10000"/>
          </a:bodyPr>
          <a:lstStyle/>
          <a:p>
            <a:pPr algn="l">
              <a:buNone/>
              <a:defRPr sz="225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defRPr>
            </a:pPr>
            <a:r>
              <a:rPr sz="225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rPr>
              <a:t>04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713D0B3D-A1C8-419A-BA13-DE7BB0F9AAE2}"/>
              </a:ext>
            </a:extLst>
          </p:cNvPr>
          <p:cNvSpPr>
            <a:spLocks noGrp="1"/>
          </p:cNvSpPr>
          <p:nvPr/>
        </p:nvSpPr>
        <p:spPr>
          <a:xfrm>
            <a:off x="1381125" y="4857750"/>
            <a:ext cx="3143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8406"/>
          </a:bodyPr>
          <a:lstStyle/>
          <a:p>
            <a:pPr algn="l">
              <a:buNone/>
              <a:defRPr sz="1725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Quench dynamics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74654117-7E57-4EEF-BC81-413FBDFDBFF0}"/>
              </a:ext>
            </a:extLst>
          </p:cNvPr>
          <p:cNvSpPr>
            <a:spLocks noGrp="1"/>
          </p:cNvSpPr>
          <p:nvPr/>
        </p:nvSpPr>
        <p:spPr>
          <a:xfrm>
            <a:off x="4619625" y="4867275"/>
            <a:ext cx="68580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buNone/>
              <a:defRPr sz="1500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defRPr>
            </a:pPr>
            <a:r>
              <a:rPr lang="ko-KR" altLang="en-US" sz="1500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rPr>
              <a:t>급격한 변화를 준 뒤에 생기는 물리적 특성</a:t>
            </a:r>
            <a:endParaRPr sz="1500" b="0">
              <a:solidFill>
                <a:srgbClr val="5B6570"/>
              </a:solidFill>
              <a:latin typeface="Malgun Gothic"/>
              <a:ea typeface="Malgun Gothic"/>
              <a:cs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1188755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633DE4-9295-6090-839B-FA9AEEBC8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직사각형 18">
            <a:extLst>
              <a:ext uri="{FF2B5EF4-FFF2-40B4-BE49-F238E27FC236}">
                <a16:creationId xmlns:a16="http://schemas.microsoft.com/office/drawing/2014/main" id="{AF57046B-9B68-C1EB-0473-1A5237FCD4A8}"/>
              </a:ext>
            </a:extLst>
          </p:cNvPr>
          <p:cNvSpPr>
            <a:spLocks noGrp="1"/>
          </p:cNvSpPr>
          <p:nvPr/>
        </p:nvSpPr>
        <p:spPr>
          <a:xfrm>
            <a:off x="400050" y="22860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3214" lnSpcReduction="10000"/>
          </a:bodyPr>
          <a:lstStyle/>
          <a:p>
            <a:pPr algn="l">
              <a:buNone/>
              <a:defRPr sz="105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rPr>
              <a:t>THEORY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AADE7A6B-EAE6-DB4D-BE20-1401D80B6396}"/>
              </a:ext>
            </a:extLst>
          </p:cNvPr>
          <p:cNvSpPr>
            <a:spLocks noGrp="1"/>
          </p:cNvSpPr>
          <p:nvPr/>
        </p:nvSpPr>
        <p:spPr>
          <a:xfrm>
            <a:off x="400050" y="514350"/>
            <a:ext cx="10858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551"/>
          </a:bodyPr>
          <a:lstStyle/>
          <a:p>
            <a:pPr algn="l">
              <a:buNone/>
              <a:defRPr sz="34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lang="ko-KR" altLang="en-US" sz="34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물리계</a:t>
            </a:r>
            <a:r>
              <a:rPr lang="en-US" altLang="ko-KR" sz="34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: Nearest</a:t>
            </a:r>
            <a:r>
              <a:rPr lang="ko-KR" altLang="en-US" sz="34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 </a:t>
            </a:r>
            <a:r>
              <a:rPr lang="en-US" altLang="ko-KR" sz="34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&amp;</a:t>
            </a:r>
            <a:r>
              <a:rPr lang="ko-KR" altLang="en-US" sz="34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 </a:t>
            </a:r>
            <a:r>
              <a:rPr lang="en-US" altLang="ko-KR" sz="34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Next</a:t>
            </a:r>
            <a:r>
              <a:rPr lang="ko-KR" altLang="en-US" sz="34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 </a:t>
            </a:r>
            <a:r>
              <a:rPr lang="en-US" altLang="ko-KR" sz="34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nearest</a:t>
            </a:r>
            <a:r>
              <a:rPr lang="ko-KR" altLang="en-US" sz="34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 </a:t>
            </a:r>
            <a:r>
              <a:rPr lang="en-US" altLang="ko-KR" sz="34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TFIM</a:t>
            </a:r>
            <a:endParaRPr sz="3450" b="1">
              <a:solidFill>
                <a:srgbClr val="0B0D0F"/>
              </a:solidFill>
              <a:latin typeface="Malgun Gothic"/>
              <a:ea typeface="Malgun Gothic"/>
              <a:cs typeface="Malgun Gothic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58E7246F-3CF8-09BC-A5F4-6CFC8482FF81}"/>
              </a:ext>
            </a:extLst>
          </p:cNvPr>
          <p:cNvSpPr>
            <a:spLocks noGrp="1"/>
          </p:cNvSpPr>
          <p:nvPr/>
        </p:nvSpPr>
        <p:spPr>
          <a:xfrm>
            <a:off x="400050" y="1200150"/>
            <a:ext cx="11391900" cy="19050"/>
          </a:xfrm>
          <a:prstGeom prst="rect">
            <a:avLst/>
          </a:prstGeom>
          <a:solidFill>
            <a:srgbClr val="0B0D0F"/>
          </a:solidFill>
          <a:ln w="9525">
            <a:solidFill>
              <a:srgbClr val="0B0D0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D13AFBAB-C6F1-BEB8-3E87-932B4306DE6D}"/>
              </a:ext>
            </a:extLst>
          </p:cNvPr>
          <p:cNvSpPr>
            <a:spLocks noGrp="1"/>
          </p:cNvSpPr>
          <p:nvPr/>
        </p:nvSpPr>
        <p:spPr>
          <a:xfrm>
            <a:off x="11277600" y="6381750"/>
            <a:ext cx="5143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6987" lnSpcReduction="10000"/>
          </a:bodyPr>
          <a:lstStyle/>
          <a:p>
            <a:pPr algn="r">
              <a:buNone/>
              <a:defRPr sz="97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rPr>
              <a:t>03</a:t>
            </a: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24A2D6C3-3A86-4586-A620-A1B0E5C2F875}"/>
              </a:ext>
            </a:extLst>
          </p:cNvPr>
          <p:cNvSpPr>
            <a:spLocks noGrp="1"/>
          </p:cNvSpPr>
          <p:nvPr/>
        </p:nvSpPr>
        <p:spPr>
          <a:xfrm>
            <a:off x="400050" y="1485899"/>
            <a:ext cx="11391900" cy="1500809"/>
          </a:xfrm>
          <a:prstGeom prst="roundRect">
            <a:avLst>
              <a:gd name="adj" fmla="val 10169"/>
            </a:avLst>
          </a:prstGeom>
          <a:solidFill>
            <a:srgbClr val="EAF5FB"/>
          </a:solidFill>
          <a:ln w="9525">
            <a:solidFill>
              <a:srgbClr val="D9DEE3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6DC36016-B027-7A38-E4D2-1C015FBCBE70}"/>
              </a:ext>
            </a:extLst>
          </p:cNvPr>
          <p:cNvSpPr>
            <a:spLocks noGrp="1"/>
          </p:cNvSpPr>
          <p:nvPr/>
        </p:nvSpPr>
        <p:spPr>
          <a:xfrm>
            <a:off x="6201501" y="3126166"/>
            <a:ext cx="5589264" cy="1026283"/>
          </a:xfrm>
          <a:prstGeom prst="roundRect">
            <a:avLst>
              <a:gd name="adj" fmla="val 4138"/>
            </a:avLst>
          </a:prstGeom>
          <a:solidFill>
            <a:srgbClr val="F3F5F7"/>
          </a:solidFill>
          <a:ln w="9525">
            <a:solidFill>
              <a:srgbClr val="D9DEE3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BA74288-5290-0CE8-E844-237807BE430C}"/>
              </a:ext>
            </a:extLst>
          </p:cNvPr>
          <p:cNvSpPr>
            <a:spLocks noGrp="1"/>
          </p:cNvSpPr>
          <p:nvPr/>
        </p:nvSpPr>
        <p:spPr>
          <a:xfrm>
            <a:off x="6594511" y="3417709"/>
            <a:ext cx="138744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buNone/>
              <a:defRPr sz="2850" b="1">
                <a:solidFill>
                  <a:srgbClr val="D95F02"/>
                </a:solidFill>
                <a:latin typeface="Malgun Gothic"/>
                <a:ea typeface="Malgun Gothic"/>
                <a:cs typeface="Malgun Gothic"/>
              </a:defRPr>
            </a:pPr>
            <a:r>
              <a:rPr sz="2850" b="1">
                <a:solidFill>
                  <a:srgbClr val="D95F02"/>
                </a:solidFill>
                <a:latin typeface="Malgun Gothic"/>
                <a:ea typeface="Malgun Gothic"/>
                <a:cs typeface="Malgun Gothic"/>
              </a:rPr>
              <a:t>J₁ &gt; 0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F8BFDD98-B893-97CA-06FA-563BEB9F17D9}"/>
              </a:ext>
            </a:extLst>
          </p:cNvPr>
          <p:cNvSpPr>
            <a:spLocks noGrp="1"/>
          </p:cNvSpPr>
          <p:nvPr/>
        </p:nvSpPr>
        <p:spPr>
          <a:xfrm>
            <a:off x="8486775" y="3533976"/>
            <a:ext cx="304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9924" lnSpcReduction="10000"/>
          </a:bodyPr>
          <a:lstStyle/>
          <a:p>
            <a:pPr algn="l">
              <a:buNone/>
              <a:defRPr sz="16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Antiferromagnetic Ising</a:t>
            </a: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16557C61-1F84-0709-A545-A7530AA255FB}"/>
              </a:ext>
            </a:extLst>
          </p:cNvPr>
          <p:cNvSpPr>
            <a:spLocks noGrp="1"/>
          </p:cNvSpPr>
          <p:nvPr/>
        </p:nvSpPr>
        <p:spPr>
          <a:xfrm>
            <a:off x="6229349" y="5669833"/>
            <a:ext cx="5562601" cy="921467"/>
          </a:xfrm>
          <a:prstGeom prst="roundRect">
            <a:avLst>
              <a:gd name="adj" fmla="val 4138"/>
            </a:avLst>
          </a:prstGeom>
          <a:solidFill>
            <a:srgbClr val="F3F5F7"/>
          </a:solidFill>
          <a:ln w="9525">
            <a:solidFill>
              <a:srgbClr val="D9DEE3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F9C18D1B-6CB9-CDD8-5BED-C997BCA38F49}"/>
              </a:ext>
            </a:extLst>
          </p:cNvPr>
          <p:cNvSpPr>
            <a:spLocks noGrp="1"/>
          </p:cNvSpPr>
          <p:nvPr/>
        </p:nvSpPr>
        <p:spPr>
          <a:xfrm>
            <a:off x="6448426" y="5905500"/>
            <a:ext cx="3048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buNone/>
              <a:defRPr sz="2850" b="1">
                <a:solidFill>
                  <a:srgbClr val="009E73"/>
                </a:solidFill>
                <a:latin typeface="Malgun Gothic"/>
                <a:ea typeface="Malgun Gothic"/>
                <a:cs typeface="Malgun Gothic"/>
              </a:defRPr>
            </a:pPr>
            <a:r>
              <a:rPr sz="2850" b="1">
                <a:solidFill>
                  <a:srgbClr val="009E73"/>
                </a:solidFill>
                <a:latin typeface="Malgun Gothic"/>
                <a:ea typeface="Malgun Gothic"/>
                <a:cs typeface="Malgun Gothic"/>
              </a:rPr>
              <a:t>Δ_z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CF948EB7-0A9F-CB6E-0F30-D27662CDD27A}"/>
              </a:ext>
            </a:extLst>
          </p:cNvPr>
          <p:cNvSpPr>
            <a:spLocks noGrp="1"/>
          </p:cNvSpPr>
          <p:nvPr/>
        </p:nvSpPr>
        <p:spPr>
          <a:xfrm>
            <a:off x="8501424" y="6000231"/>
            <a:ext cx="304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9924" lnSpcReduction="10000"/>
          </a:bodyPr>
          <a:lstStyle/>
          <a:p>
            <a:pPr algn="l">
              <a:buNone/>
              <a:defRPr sz="16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Longitudinal field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직사각형 19">
                <a:extLst>
                  <a:ext uri="{FF2B5EF4-FFF2-40B4-BE49-F238E27FC236}">
                    <a16:creationId xmlns:a16="http://schemas.microsoft.com/office/drawing/2014/main" id="{DB1EC079-5B60-DFCA-5F1D-CEE7B32D378D}"/>
                  </a:ext>
                </a:extLst>
              </p:cNvPr>
              <p:cNvSpPr>
                <a:spLocks noGrp="1"/>
              </p:cNvSpPr>
              <p:nvPr/>
            </p:nvSpPr>
            <p:spPr>
              <a:xfrm>
                <a:off x="857250" y="1587361"/>
                <a:ext cx="10934700" cy="1329359"/>
              </a:xfrm>
              <a:prstGeom prst="rect">
                <a:avLst/>
              </a:prstGeom>
              <a:noFill/>
              <a:ln w="0">
                <a:noFill/>
                <a:prstDash val="solid"/>
              </a:ln>
            </p:spPr>
            <p:txBody>
              <a:bodyPr anchor="t">
                <a:noAutofit/>
              </a:bodyPr>
              <a:lstStyle/>
              <a:p>
                <a:pPr algn="ctr">
                  <a:buNone/>
                  <a:defRPr sz="2325" b="1">
                    <a:solidFill>
                      <a:srgbClr val="0B0D0F"/>
                    </a:solidFill>
                    <a:latin typeface="Malgun Gothic"/>
                    <a:ea typeface="Malgun Gothic"/>
                    <a:cs typeface="Malgun Gothic"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800" b="0" i="1" smtClean="0">
                          <a:solidFill>
                            <a:srgbClr val="0B0D0F"/>
                          </a:solidFill>
                          <a:latin typeface="Cambria Math" panose="02040503050406030204" pitchFamily="18" charset="0"/>
                          <a:ea typeface="Malgun Gothic"/>
                          <a:cs typeface="Malgun Gothic"/>
                        </a:rPr>
                        <m:t>𝐻</m:t>
                      </m:r>
                      <m:r>
                        <a:rPr lang="en-US" altLang="ko-KR" sz="2800" b="0" i="1" smtClean="0">
                          <a:solidFill>
                            <a:srgbClr val="0B0D0F"/>
                          </a:solidFill>
                          <a:latin typeface="Cambria Math" panose="02040503050406030204" pitchFamily="18" charset="0"/>
                          <a:ea typeface="Malgun Gothic"/>
                          <a:cs typeface="Malgun Gothic"/>
                        </a:rPr>
                        <m:t>=</m:t>
                      </m:r>
                      <m:sSub>
                        <m:sSubPr>
                          <m:ctrlPr>
                            <a:rPr lang="en-US" altLang="ko-KR" sz="2800" i="1" smtClean="0">
                              <a:solidFill>
                                <a:srgbClr val="0B0D0F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</m:ctrlPr>
                        </m:sSubPr>
                        <m:e>
                          <m:r>
                            <a:rPr lang="en-US" altLang="ko-KR" sz="2800" b="0" i="1" smtClean="0">
                              <a:solidFill>
                                <a:srgbClr val="0B0D0F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  <m:t>𝐽</m:t>
                          </m:r>
                        </m:e>
                        <m:sub>
                          <m:r>
                            <a:rPr lang="en-US" altLang="ko-KR" sz="2800" b="0" i="1" smtClean="0">
                              <a:solidFill>
                                <a:srgbClr val="0B0D0F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  <m:t>1</m:t>
                          </m:r>
                        </m:sub>
                      </m:sSub>
                      <m:nary>
                        <m:naryPr>
                          <m:chr m:val="∑"/>
                          <m:supHide m:val="on"/>
                          <m:ctrlPr>
                            <a:rPr lang="en-US" altLang="ko-KR" sz="2800" i="1" smtClean="0">
                              <a:solidFill>
                                <a:srgbClr val="0B0D0F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</m:ctrlPr>
                        </m:naryPr>
                        <m:sub>
                          <m:r>
                            <a:rPr lang="en-US" altLang="ko-KR" sz="2800" b="0" i="1" smtClean="0">
                              <a:solidFill>
                                <a:srgbClr val="0B0D0F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  <m:t>⟨</m:t>
                          </m:r>
                          <m:r>
                            <a:rPr lang="en-US" altLang="ko-KR" sz="2800" b="0" i="1" smtClean="0">
                              <a:solidFill>
                                <a:srgbClr val="0B0D0F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  <m:t>𝑖</m:t>
                          </m:r>
                          <m:r>
                            <a:rPr lang="en-US" altLang="ko-KR" sz="2800" b="0" i="1" smtClean="0">
                              <a:solidFill>
                                <a:srgbClr val="0B0D0F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  <m:t>,</m:t>
                          </m:r>
                          <m:r>
                            <a:rPr lang="en-US" altLang="ko-KR" sz="2800" b="0" i="1" smtClean="0">
                              <a:solidFill>
                                <a:srgbClr val="0B0D0F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  <m:t>𝑗</m:t>
                          </m:r>
                          <m:r>
                            <a:rPr lang="en-US" altLang="ko-KR" sz="2800" b="0" i="1" smtClean="0">
                              <a:solidFill>
                                <a:srgbClr val="0B0D0F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  <m:t>⟩</m:t>
                          </m:r>
                        </m:sub>
                        <m:sup/>
                        <m:e>
                          <m:sSubSup>
                            <m:sSubSupPr>
                              <m:ctrlPr>
                                <a:rPr lang="en-US" altLang="ko-KR" sz="2800" i="1">
                                  <a:solidFill>
                                    <a:srgbClr val="0B0D0F"/>
                                  </a:solidFill>
                                  <a:latin typeface="Cambria Math" panose="02040503050406030204" pitchFamily="18" charset="0"/>
                                  <a:ea typeface="Malgun Gothic"/>
                                  <a:cs typeface="Malgun Gothic"/>
                                </a:rPr>
                              </m:ctrlPr>
                            </m:sSubSupPr>
                            <m:e>
                              <m:r>
                                <a:rPr lang="en-US" altLang="ko-KR" sz="2800" b="0" i="1">
                                  <a:solidFill>
                                    <a:srgbClr val="0B0D0F"/>
                                  </a:solidFill>
                                  <a:latin typeface="Cambria Math" panose="02040503050406030204" pitchFamily="18" charset="0"/>
                                  <a:ea typeface="Malgun Gothic"/>
                                  <a:cs typeface="Malgun Gothic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ko-KR" sz="2800" b="0" i="1">
                                  <a:solidFill>
                                    <a:srgbClr val="0B0D0F"/>
                                  </a:solidFill>
                                  <a:latin typeface="Cambria Math" panose="02040503050406030204" pitchFamily="18" charset="0"/>
                                  <a:ea typeface="Malgun Gothic"/>
                                  <a:cs typeface="Malgun Gothic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altLang="ko-KR" sz="2800" b="0" i="1">
                                  <a:solidFill>
                                    <a:srgbClr val="0B0D0F"/>
                                  </a:solidFill>
                                  <a:latin typeface="Cambria Math" panose="02040503050406030204" pitchFamily="18" charset="0"/>
                                  <a:ea typeface="Malgun Gothic"/>
                                  <a:cs typeface="Malgun Gothic"/>
                                </a:rPr>
                                <m:t>𝑧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lang="en-US" altLang="ko-KR" sz="2800" i="1">
                                  <a:solidFill>
                                    <a:srgbClr val="0B0D0F"/>
                                  </a:solidFill>
                                  <a:latin typeface="Cambria Math" panose="02040503050406030204" pitchFamily="18" charset="0"/>
                                  <a:ea typeface="Malgun Gothic"/>
                                  <a:cs typeface="Malgun Gothic"/>
                                </a:rPr>
                              </m:ctrlPr>
                            </m:sSubSupPr>
                            <m:e>
                              <m:r>
                                <a:rPr lang="en-US" altLang="ko-KR" sz="2800" b="0" i="1">
                                  <a:solidFill>
                                    <a:srgbClr val="0B0D0F"/>
                                  </a:solidFill>
                                  <a:latin typeface="Cambria Math" panose="02040503050406030204" pitchFamily="18" charset="0"/>
                                  <a:ea typeface="Malgun Gothic"/>
                                  <a:cs typeface="Malgun Gothic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ko-KR" sz="2800" b="0" i="1">
                                  <a:solidFill>
                                    <a:srgbClr val="0B0D0F"/>
                                  </a:solidFill>
                                  <a:latin typeface="Cambria Math" panose="02040503050406030204" pitchFamily="18" charset="0"/>
                                  <a:ea typeface="Malgun Gothic"/>
                                  <a:cs typeface="Malgun Gothic"/>
                                </a:rPr>
                                <m:t>𝑗</m:t>
                              </m:r>
                            </m:sub>
                            <m:sup>
                              <m:r>
                                <a:rPr lang="en-US" altLang="ko-KR" sz="2800" b="0" i="1">
                                  <a:solidFill>
                                    <a:srgbClr val="0B0D0F"/>
                                  </a:solidFill>
                                  <a:latin typeface="Cambria Math" panose="02040503050406030204" pitchFamily="18" charset="0"/>
                                  <a:ea typeface="Malgun Gothic"/>
                                  <a:cs typeface="Malgun Gothic"/>
                                </a:rPr>
                                <m:t>𝑧</m:t>
                              </m:r>
                            </m:sup>
                          </m:sSubSup>
                        </m:e>
                      </m:nary>
                      <m:r>
                        <a:rPr lang="en-US" altLang="ko-KR" sz="2800" b="0" i="1" smtClean="0">
                          <a:solidFill>
                            <a:srgbClr val="0B0D0F"/>
                          </a:solidFill>
                          <a:latin typeface="Cambria Math" panose="02040503050406030204" pitchFamily="18" charset="0"/>
                          <a:ea typeface="Malgun Gothic"/>
                          <a:cs typeface="Malgun Gothic"/>
                        </a:rPr>
                        <m:t>+</m:t>
                      </m:r>
                      <m:sSub>
                        <m:sSubPr>
                          <m:ctrlPr>
                            <a:rPr lang="en-US" altLang="ko-KR" sz="2800" i="1" smtClean="0">
                              <a:solidFill>
                                <a:srgbClr val="0B0D0F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</m:ctrlPr>
                        </m:sSubPr>
                        <m:e>
                          <m:r>
                            <a:rPr lang="en-US" altLang="ko-KR" sz="2800" b="0" i="1" smtClean="0">
                              <a:solidFill>
                                <a:srgbClr val="0B0D0F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  <m:t>𝐽</m:t>
                          </m:r>
                        </m:e>
                        <m:sub>
                          <m:r>
                            <a:rPr lang="en-US" altLang="ko-KR" sz="2800" b="0" i="1" smtClean="0">
                              <a:solidFill>
                                <a:srgbClr val="0B0D0F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  <m:t>2</m:t>
                          </m:r>
                        </m:sub>
                      </m:sSub>
                      <m:nary>
                        <m:naryPr>
                          <m:chr m:val="∑"/>
                          <m:supHide m:val="on"/>
                          <m:ctrlPr>
                            <a:rPr lang="en-US" altLang="ko-KR" sz="2800" i="1">
                              <a:solidFill>
                                <a:srgbClr val="0B0D0F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</m:ctrlPr>
                        </m:naryPr>
                        <m:sub>
                          <m:r>
                            <a:rPr lang="en-US" altLang="ko-KR" sz="2800" b="0" i="1">
                              <a:solidFill>
                                <a:srgbClr val="0B0D0F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  <m:t>⟨</m:t>
                          </m:r>
                          <m:r>
                            <a:rPr lang="en-US" altLang="ko-KR" sz="2800" b="0" i="1" smtClean="0">
                              <a:solidFill>
                                <a:srgbClr val="0B0D0F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  <m:t>⟨</m:t>
                          </m:r>
                          <m:r>
                            <a:rPr lang="en-US" altLang="ko-KR" sz="2800" b="0" i="1">
                              <a:solidFill>
                                <a:srgbClr val="0B0D0F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  <m:t>𝑖</m:t>
                          </m:r>
                          <m:r>
                            <a:rPr lang="en-US" altLang="ko-KR" sz="2800" b="0" i="1">
                              <a:solidFill>
                                <a:srgbClr val="0B0D0F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  <m:t>,</m:t>
                          </m:r>
                          <m:r>
                            <a:rPr lang="en-US" altLang="ko-KR" sz="2800" b="0" i="1">
                              <a:solidFill>
                                <a:srgbClr val="0B0D0F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  <m:t>𝑗</m:t>
                          </m:r>
                          <m:r>
                            <a:rPr lang="en-US" altLang="ko-KR" sz="2800" b="0" i="1">
                              <a:solidFill>
                                <a:srgbClr val="0B0D0F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  <m:t>⟩⟩</m:t>
                          </m:r>
                        </m:sub>
                        <m:sup/>
                        <m:e>
                          <m:sSubSup>
                            <m:sSubSupPr>
                              <m:ctrlPr>
                                <a:rPr lang="en-US" altLang="ko-KR" sz="2800" i="1">
                                  <a:solidFill>
                                    <a:srgbClr val="0B0D0F"/>
                                  </a:solidFill>
                                  <a:latin typeface="Cambria Math" panose="02040503050406030204" pitchFamily="18" charset="0"/>
                                  <a:ea typeface="Malgun Gothic"/>
                                  <a:cs typeface="Malgun Gothic"/>
                                </a:rPr>
                              </m:ctrlPr>
                            </m:sSubSupPr>
                            <m:e>
                              <m:r>
                                <a:rPr lang="en-US" altLang="ko-KR" sz="2800" b="0" i="1">
                                  <a:solidFill>
                                    <a:srgbClr val="0B0D0F"/>
                                  </a:solidFill>
                                  <a:latin typeface="Cambria Math" panose="02040503050406030204" pitchFamily="18" charset="0"/>
                                  <a:ea typeface="Malgun Gothic"/>
                                  <a:cs typeface="Malgun Gothic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ko-KR" sz="2800" b="0" i="1">
                                  <a:solidFill>
                                    <a:srgbClr val="0B0D0F"/>
                                  </a:solidFill>
                                  <a:latin typeface="Cambria Math" panose="02040503050406030204" pitchFamily="18" charset="0"/>
                                  <a:ea typeface="Malgun Gothic"/>
                                  <a:cs typeface="Malgun Gothic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altLang="ko-KR" sz="2800" b="0" i="1">
                                  <a:solidFill>
                                    <a:srgbClr val="0B0D0F"/>
                                  </a:solidFill>
                                  <a:latin typeface="Cambria Math" panose="02040503050406030204" pitchFamily="18" charset="0"/>
                                  <a:ea typeface="Malgun Gothic"/>
                                  <a:cs typeface="Malgun Gothic"/>
                                </a:rPr>
                                <m:t>𝑧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lang="en-US" altLang="ko-KR" sz="2800" i="1">
                                  <a:solidFill>
                                    <a:srgbClr val="0B0D0F"/>
                                  </a:solidFill>
                                  <a:latin typeface="Cambria Math" panose="02040503050406030204" pitchFamily="18" charset="0"/>
                                  <a:ea typeface="Malgun Gothic"/>
                                  <a:cs typeface="Malgun Gothic"/>
                                </a:rPr>
                              </m:ctrlPr>
                            </m:sSubSupPr>
                            <m:e>
                              <m:r>
                                <a:rPr lang="en-US" altLang="ko-KR" sz="2800" b="0" i="1">
                                  <a:solidFill>
                                    <a:srgbClr val="0B0D0F"/>
                                  </a:solidFill>
                                  <a:latin typeface="Cambria Math" panose="02040503050406030204" pitchFamily="18" charset="0"/>
                                  <a:ea typeface="Malgun Gothic"/>
                                  <a:cs typeface="Malgun Gothic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ko-KR" sz="2800" b="0" i="1">
                                  <a:solidFill>
                                    <a:srgbClr val="0B0D0F"/>
                                  </a:solidFill>
                                  <a:latin typeface="Cambria Math" panose="02040503050406030204" pitchFamily="18" charset="0"/>
                                  <a:ea typeface="Malgun Gothic"/>
                                  <a:cs typeface="Malgun Gothic"/>
                                </a:rPr>
                                <m:t>𝑗</m:t>
                              </m:r>
                            </m:sub>
                            <m:sup>
                              <m:r>
                                <a:rPr lang="en-US" altLang="ko-KR" sz="2800" b="0" i="1">
                                  <a:solidFill>
                                    <a:srgbClr val="0B0D0F"/>
                                  </a:solidFill>
                                  <a:latin typeface="Cambria Math" panose="02040503050406030204" pitchFamily="18" charset="0"/>
                                  <a:ea typeface="Malgun Gothic"/>
                                  <a:cs typeface="Malgun Gothic"/>
                                </a:rPr>
                                <m:t>𝑧</m:t>
                              </m:r>
                            </m:sup>
                          </m:sSubSup>
                        </m:e>
                      </m:nary>
                      <m:r>
                        <a:rPr lang="en-US" altLang="ko-KR" sz="2800" b="0" i="1">
                          <a:solidFill>
                            <a:srgbClr val="0B0D0F"/>
                          </a:solidFill>
                          <a:latin typeface="Cambria Math" panose="02040503050406030204" pitchFamily="18" charset="0"/>
                          <a:ea typeface="Malgun Gothic"/>
                          <a:cs typeface="Malgun Gothic"/>
                        </a:rPr>
                        <m:t>+</m:t>
                      </m:r>
                      <m:sSub>
                        <m:sSubPr>
                          <m:ctrlPr>
                            <a:rPr lang="en-US" altLang="ko-KR" sz="2800" i="1">
                              <a:solidFill>
                                <a:srgbClr val="0B0D0F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ko-KR" sz="2800" b="0" i="1">
                              <a:solidFill>
                                <a:srgbClr val="0B0D0F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  <m:t>Δ</m:t>
                          </m:r>
                        </m:e>
                        <m:sub>
                          <m:r>
                            <a:rPr lang="en-US" altLang="ko-KR" sz="2800" b="0" i="1">
                              <a:solidFill>
                                <a:srgbClr val="0B0D0F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  <m:t>𝑥</m:t>
                          </m:r>
                        </m:sub>
                      </m:sSub>
                      <m:nary>
                        <m:naryPr>
                          <m:chr m:val="∑"/>
                          <m:supHide m:val="on"/>
                          <m:ctrlPr>
                            <a:rPr lang="en-US" altLang="ko-KR" sz="2800" i="1">
                              <a:solidFill>
                                <a:srgbClr val="0B0D0F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</m:ctrlPr>
                        </m:naryPr>
                        <m:sub>
                          <m:r>
                            <a:rPr lang="en-US" altLang="ko-KR" sz="2800" b="0" i="1">
                              <a:solidFill>
                                <a:srgbClr val="0B0D0F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  <m:t>𝑖</m:t>
                          </m:r>
                        </m:sub>
                        <m:sup/>
                        <m:e>
                          <m:sSubSup>
                            <m:sSubSupPr>
                              <m:ctrlPr>
                                <a:rPr lang="en-US" altLang="ko-KR" sz="2800" i="1">
                                  <a:solidFill>
                                    <a:srgbClr val="0B0D0F"/>
                                  </a:solidFill>
                                  <a:latin typeface="Cambria Math" panose="02040503050406030204" pitchFamily="18" charset="0"/>
                                  <a:ea typeface="Malgun Gothic"/>
                                  <a:cs typeface="Malgun Gothic"/>
                                </a:rPr>
                              </m:ctrlPr>
                            </m:sSubSupPr>
                            <m:e>
                              <m:r>
                                <a:rPr lang="en-US" altLang="ko-KR" sz="2800" b="0" i="1">
                                  <a:solidFill>
                                    <a:srgbClr val="0B0D0F"/>
                                  </a:solidFill>
                                  <a:latin typeface="Cambria Math" panose="02040503050406030204" pitchFamily="18" charset="0"/>
                                  <a:ea typeface="Malgun Gothic"/>
                                  <a:cs typeface="Malgun Gothic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ko-KR" sz="2800" b="0" i="1">
                                  <a:solidFill>
                                    <a:srgbClr val="0B0D0F"/>
                                  </a:solidFill>
                                  <a:latin typeface="Cambria Math" panose="02040503050406030204" pitchFamily="18" charset="0"/>
                                  <a:ea typeface="Malgun Gothic"/>
                                  <a:cs typeface="Malgun Gothic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altLang="ko-KR" sz="2800" b="0" i="1">
                                  <a:solidFill>
                                    <a:srgbClr val="0B0D0F"/>
                                  </a:solidFill>
                                  <a:latin typeface="Cambria Math" panose="02040503050406030204" pitchFamily="18" charset="0"/>
                                  <a:ea typeface="Malgun Gothic"/>
                                  <a:cs typeface="Malgun Gothic"/>
                                </a:rPr>
                                <m:t>𝑥</m:t>
                              </m:r>
                            </m:sup>
                          </m:sSubSup>
                          <m:r>
                            <a:rPr lang="en-US" altLang="ko-KR" sz="2800" b="0" i="1">
                              <a:solidFill>
                                <a:srgbClr val="0B0D0F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ko-KR" sz="2800" i="1">
                                  <a:solidFill>
                                    <a:srgbClr val="0B0D0F"/>
                                  </a:solidFill>
                                  <a:latin typeface="Cambria Math" panose="02040503050406030204" pitchFamily="18" charset="0"/>
                                  <a:ea typeface="Malgun Gothic"/>
                                  <a:cs typeface="Malgun Gothic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ko-KR" sz="2800" b="0" i="1">
                                  <a:solidFill>
                                    <a:srgbClr val="0B0D0F"/>
                                  </a:solidFill>
                                  <a:latin typeface="Cambria Math" panose="02040503050406030204" pitchFamily="18" charset="0"/>
                                  <a:ea typeface="Malgun Gothic"/>
                                  <a:cs typeface="Malgun Gothic"/>
                                </a:rPr>
                                <m:t>Δ</m:t>
                              </m:r>
                            </m:e>
                            <m:sub>
                              <m:r>
                                <a:rPr lang="en-US" altLang="ko-KR" sz="2800" b="0" i="1">
                                  <a:solidFill>
                                    <a:srgbClr val="0B0D0F"/>
                                  </a:solidFill>
                                  <a:latin typeface="Cambria Math" panose="02040503050406030204" pitchFamily="18" charset="0"/>
                                  <a:ea typeface="Malgun Gothic"/>
                                  <a:cs typeface="Malgun Gothic"/>
                                </a:rPr>
                                <m:t>𝑧</m:t>
                              </m:r>
                            </m:sub>
                          </m:sSub>
                          <m:nary>
                            <m:naryPr>
                              <m:chr m:val="∑"/>
                              <m:supHide m:val="on"/>
                              <m:ctrlPr>
                                <a:rPr lang="en-US" altLang="ko-KR" sz="2800" i="1">
                                  <a:solidFill>
                                    <a:srgbClr val="0B0D0F"/>
                                  </a:solidFill>
                                  <a:latin typeface="Cambria Math" panose="02040503050406030204" pitchFamily="18" charset="0"/>
                                  <a:ea typeface="Malgun Gothic"/>
                                  <a:cs typeface="Malgun Gothic"/>
                                </a:rPr>
                              </m:ctrlPr>
                            </m:naryPr>
                            <m:sub>
                              <m:r>
                                <a:rPr lang="en-US" altLang="ko-KR" sz="2800" b="0" i="1">
                                  <a:solidFill>
                                    <a:srgbClr val="0B0D0F"/>
                                  </a:solidFill>
                                  <a:latin typeface="Cambria Math" panose="02040503050406030204" pitchFamily="18" charset="0"/>
                                  <a:ea typeface="Malgun Gothic"/>
                                  <a:cs typeface="Malgun Gothic"/>
                                </a:rPr>
                                <m:t>𝑖</m:t>
                              </m:r>
                            </m:sub>
                            <m:sup/>
                            <m:e>
                              <m:sSubSup>
                                <m:sSubSupPr>
                                  <m:ctrlPr>
                                    <a:rPr lang="en-US" altLang="ko-KR" sz="2800" i="1">
                                      <a:solidFill>
                                        <a:srgbClr val="0B0D0F"/>
                                      </a:solidFill>
                                      <a:latin typeface="Cambria Math" panose="02040503050406030204" pitchFamily="18" charset="0"/>
                                      <a:ea typeface="Malgun Gothic"/>
                                      <a:cs typeface="Malgun Gothic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ko-KR" sz="2800" b="0" i="1">
                                      <a:solidFill>
                                        <a:srgbClr val="0B0D0F"/>
                                      </a:solidFill>
                                      <a:latin typeface="Cambria Math" panose="02040503050406030204" pitchFamily="18" charset="0"/>
                                      <a:ea typeface="Malgun Gothic"/>
                                      <a:cs typeface="Malgun Gothic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ko-KR" sz="2800" b="0" i="1">
                                      <a:solidFill>
                                        <a:srgbClr val="0B0D0F"/>
                                      </a:solidFill>
                                      <a:latin typeface="Cambria Math" panose="02040503050406030204" pitchFamily="18" charset="0"/>
                                      <a:ea typeface="Malgun Gothic"/>
                                      <a:cs typeface="Malgun Gothic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altLang="ko-KR" sz="2800" b="0" i="1">
                                      <a:solidFill>
                                        <a:srgbClr val="0B0D0F"/>
                                      </a:solidFill>
                                      <a:latin typeface="Cambria Math" panose="02040503050406030204" pitchFamily="18" charset="0"/>
                                      <a:ea typeface="Malgun Gothic"/>
                                      <a:cs typeface="Malgun Gothic"/>
                                    </a:rPr>
                                    <m:t>𝑧</m:t>
                                  </m:r>
                                </m:sup>
                              </m:sSubSup>
                            </m:e>
                          </m:nary>
                        </m:e>
                      </m:nary>
                    </m:oMath>
                  </m:oMathPara>
                </a14:m>
                <a:endParaRPr sz="2800">
                  <a:solidFill>
                    <a:srgbClr val="0B0D0F"/>
                  </a:solidFill>
                  <a:latin typeface="Malgun Gothic"/>
                  <a:ea typeface="Malgun Gothic"/>
                  <a:cs typeface="Malgun Gothic"/>
                </a:endParaRPr>
              </a:p>
            </p:txBody>
          </p:sp>
        </mc:Choice>
        <mc:Fallback>
          <p:sp>
            <p:nvSpPr>
              <p:cNvPr id="20" name="직사각형 19">
                <a:extLst>
                  <a:ext uri="{FF2B5EF4-FFF2-40B4-BE49-F238E27FC236}">
                    <a16:creationId xmlns:a16="http://schemas.microsoft.com/office/drawing/2014/main" id="{DB1EC079-5B60-DFCA-5F1D-CEE7B32D378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250" y="1587361"/>
                <a:ext cx="10934700" cy="132935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0">
                <a:noFill/>
                <a:prstDash val="solid"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2" name="그룹 41">
            <a:extLst>
              <a:ext uri="{FF2B5EF4-FFF2-40B4-BE49-F238E27FC236}">
                <a16:creationId xmlns:a16="http://schemas.microsoft.com/office/drawing/2014/main" id="{EA8AA6CA-18A0-BE9F-9320-D5A67B47C72F}"/>
              </a:ext>
            </a:extLst>
          </p:cNvPr>
          <p:cNvGrpSpPr/>
          <p:nvPr/>
        </p:nvGrpSpPr>
        <p:grpSpPr>
          <a:xfrm>
            <a:off x="1439001" y="3359802"/>
            <a:ext cx="3346383" cy="2964279"/>
            <a:chOff x="1479617" y="3691557"/>
            <a:chExt cx="3346383" cy="2964279"/>
          </a:xfrm>
        </p:grpSpPr>
        <p:pic>
          <p:nvPicPr>
            <p:cNvPr id="22" name="그림 21">
              <a:extLst>
                <a:ext uri="{FF2B5EF4-FFF2-40B4-BE49-F238E27FC236}">
                  <a16:creationId xmlns:a16="http://schemas.microsoft.com/office/drawing/2014/main" id="{9FBC0116-296B-8AAB-AB91-0E97BAC664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5155" t="42501" r="52406" b="17221"/>
            <a:stretch>
              <a:fillRect/>
            </a:stretch>
          </p:blipFill>
          <p:spPr>
            <a:xfrm>
              <a:off x="1489075" y="3691557"/>
              <a:ext cx="3336925" cy="2762250"/>
            </a:xfrm>
            <a:prstGeom prst="rect">
              <a:avLst/>
            </a:prstGeom>
          </p:spPr>
        </p:pic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FFCB6B96-4CF2-92D8-60C6-2BE7BFF2EC34}"/>
                </a:ext>
              </a:extLst>
            </p:cNvPr>
            <p:cNvSpPr/>
            <p:nvPr/>
          </p:nvSpPr>
          <p:spPr>
            <a:xfrm>
              <a:off x="2908300" y="5031616"/>
              <a:ext cx="340485" cy="34048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23">
              <a:extLst>
                <a:ext uri="{FF2B5EF4-FFF2-40B4-BE49-F238E27FC236}">
                  <a16:creationId xmlns:a16="http://schemas.microsoft.com/office/drawing/2014/main" id="{CE63D97F-0633-F9B0-903A-6AB8F4533AAD}"/>
                </a:ext>
              </a:extLst>
            </p:cNvPr>
            <p:cNvSpPr/>
            <p:nvPr/>
          </p:nvSpPr>
          <p:spPr>
            <a:xfrm>
              <a:off x="2569678" y="4345607"/>
              <a:ext cx="338622" cy="338622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타원 24">
              <a:extLst>
                <a:ext uri="{FF2B5EF4-FFF2-40B4-BE49-F238E27FC236}">
                  <a16:creationId xmlns:a16="http://schemas.microsoft.com/office/drawing/2014/main" id="{60AD1B9E-4D1D-8E23-850C-6ADC27D323A6}"/>
                </a:ext>
              </a:extLst>
            </p:cNvPr>
            <p:cNvSpPr/>
            <p:nvPr/>
          </p:nvSpPr>
          <p:spPr>
            <a:xfrm>
              <a:off x="3248785" y="4345607"/>
              <a:ext cx="338622" cy="338622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타원 25">
              <a:extLst>
                <a:ext uri="{FF2B5EF4-FFF2-40B4-BE49-F238E27FC236}">
                  <a16:creationId xmlns:a16="http://schemas.microsoft.com/office/drawing/2014/main" id="{BA31F273-AD0B-780D-6E4A-B84FAF918F35}"/>
                </a:ext>
              </a:extLst>
            </p:cNvPr>
            <p:cNvSpPr/>
            <p:nvPr/>
          </p:nvSpPr>
          <p:spPr>
            <a:xfrm>
              <a:off x="3617085" y="4997381"/>
              <a:ext cx="338622" cy="338622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26">
              <a:extLst>
                <a:ext uri="{FF2B5EF4-FFF2-40B4-BE49-F238E27FC236}">
                  <a16:creationId xmlns:a16="http://schemas.microsoft.com/office/drawing/2014/main" id="{9EB2BDDC-7BB3-4E21-78C8-106EB06D0FA5}"/>
                </a:ext>
              </a:extLst>
            </p:cNvPr>
            <p:cNvSpPr/>
            <p:nvPr/>
          </p:nvSpPr>
          <p:spPr>
            <a:xfrm>
              <a:off x="3248785" y="5634316"/>
              <a:ext cx="338622" cy="338622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타원 27">
              <a:extLst>
                <a:ext uri="{FF2B5EF4-FFF2-40B4-BE49-F238E27FC236}">
                  <a16:creationId xmlns:a16="http://schemas.microsoft.com/office/drawing/2014/main" id="{DB877413-4833-350A-78AB-747718A6B607}"/>
                </a:ext>
              </a:extLst>
            </p:cNvPr>
            <p:cNvSpPr/>
            <p:nvPr/>
          </p:nvSpPr>
          <p:spPr>
            <a:xfrm>
              <a:off x="2569678" y="5695678"/>
              <a:ext cx="338622" cy="338622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타원 28">
              <a:extLst>
                <a:ext uri="{FF2B5EF4-FFF2-40B4-BE49-F238E27FC236}">
                  <a16:creationId xmlns:a16="http://schemas.microsoft.com/office/drawing/2014/main" id="{857DC07A-AD84-B076-2F11-69ADE46B0B43}"/>
                </a:ext>
              </a:extLst>
            </p:cNvPr>
            <p:cNvSpPr/>
            <p:nvPr/>
          </p:nvSpPr>
          <p:spPr>
            <a:xfrm>
              <a:off x="2171700" y="5009808"/>
              <a:ext cx="338622" cy="338622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타원 29">
              <a:extLst>
                <a:ext uri="{FF2B5EF4-FFF2-40B4-BE49-F238E27FC236}">
                  <a16:creationId xmlns:a16="http://schemas.microsoft.com/office/drawing/2014/main" id="{1591FCEE-266F-CA1B-96F6-CD55FEE25785}"/>
                </a:ext>
              </a:extLst>
            </p:cNvPr>
            <p:cNvSpPr/>
            <p:nvPr/>
          </p:nvSpPr>
          <p:spPr>
            <a:xfrm>
              <a:off x="2869717" y="3742425"/>
              <a:ext cx="338622" cy="338622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0">
              <a:extLst>
                <a:ext uri="{FF2B5EF4-FFF2-40B4-BE49-F238E27FC236}">
                  <a16:creationId xmlns:a16="http://schemas.microsoft.com/office/drawing/2014/main" id="{108F1BD6-8140-F67B-1132-C09C83747DDD}"/>
                </a:ext>
              </a:extLst>
            </p:cNvPr>
            <p:cNvSpPr/>
            <p:nvPr/>
          </p:nvSpPr>
          <p:spPr>
            <a:xfrm>
              <a:off x="3617085" y="3742425"/>
              <a:ext cx="338622" cy="338622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타원 31">
              <a:extLst>
                <a:ext uri="{FF2B5EF4-FFF2-40B4-BE49-F238E27FC236}">
                  <a16:creationId xmlns:a16="http://schemas.microsoft.com/office/drawing/2014/main" id="{FC85A5D1-2687-0B70-4C03-DBDDCC47D35E}"/>
                </a:ext>
              </a:extLst>
            </p:cNvPr>
            <p:cNvSpPr/>
            <p:nvPr/>
          </p:nvSpPr>
          <p:spPr>
            <a:xfrm>
              <a:off x="3976203" y="4330631"/>
              <a:ext cx="338622" cy="338622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타원 32">
              <a:extLst>
                <a:ext uri="{FF2B5EF4-FFF2-40B4-BE49-F238E27FC236}">
                  <a16:creationId xmlns:a16="http://schemas.microsoft.com/office/drawing/2014/main" id="{7C50A453-2C87-CA3F-4D52-21E77E6F6E85}"/>
                </a:ext>
              </a:extLst>
            </p:cNvPr>
            <p:cNvSpPr/>
            <p:nvPr/>
          </p:nvSpPr>
          <p:spPr>
            <a:xfrm>
              <a:off x="4355548" y="4997381"/>
              <a:ext cx="338622" cy="338622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타원 33">
              <a:extLst>
                <a:ext uri="{FF2B5EF4-FFF2-40B4-BE49-F238E27FC236}">
                  <a16:creationId xmlns:a16="http://schemas.microsoft.com/office/drawing/2014/main" id="{DF6166A4-7718-244B-1DDD-6D9B0E5E7B02}"/>
                </a:ext>
              </a:extLst>
            </p:cNvPr>
            <p:cNvSpPr/>
            <p:nvPr/>
          </p:nvSpPr>
          <p:spPr>
            <a:xfrm>
              <a:off x="3944453" y="5657850"/>
              <a:ext cx="338622" cy="338622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타원 34">
              <a:extLst>
                <a:ext uri="{FF2B5EF4-FFF2-40B4-BE49-F238E27FC236}">
                  <a16:creationId xmlns:a16="http://schemas.microsoft.com/office/drawing/2014/main" id="{56E483CB-36C4-0F73-24CC-8B999B6B2317}"/>
                </a:ext>
              </a:extLst>
            </p:cNvPr>
            <p:cNvSpPr/>
            <p:nvPr/>
          </p:nvSpPr>
          <p:spPr>
            <a:xfrm>
              <a:off x="3526389" y="6317214"/>
              <a:ext cx="338622" cy="338622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타원 35">
              <a:extLst>
                <a:ext uri="{FF2B5EF4-FFF2-40B4-BE49-F238E27FC236}">
                  <a16:creationId xmlns:a16="http://schemas.microsoft.com/office/drawing/2014/main" id="{A77796D7-4F6B-36B7-8FCC-65ECAA7A4129}"/>
                </a:ext>
              </a:extLst>
            </p:cNvPr>
            <p:cNvSpPr/>
            <p:nvPr/>
          </p:nvSpPr>
          <p:spPr>
            <a:xfrm>
              <a:off x="2869717" y="6252678"/>
              <a:ext cx="338622" cy="338622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타원 36">
              <a:extLst>
                <a:ext uri="{FF2B5EF4-FFF2-40B4-BE49-F238E27FC236}">
                  <a16:creationId xmlns:a16="http://schemas.microsoft.com/office/drawing/2014/main" id="{3BCCDA7D-E747-BE1B-96F9-486B9393F8E0}"/>
                </a:ext>
              </a:extLst>
            </p:cNvPr>
            <p:cNvSpPr/>
            <p:nvPr/>
          </p:nvSpPr>
          <p:spPr>
            <a:xfrm>
              <a:off x="2171700" y="6302442"/>
              <a:ext cx="338622" cy="338622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타원 37">
              <a:extLst>
                <a:ext uri="{FF2B5EF4-FFF2-40B4-BE49-F238E27FC236}">
                  <a16:creationId xmlns:a16="http://schemas.microsoft.com/office/drawing/2014/main" id="{4E51BC4A-814B-6208-1A59-1A29A5EB624D}"/>
                </a:ext>
              </a:extLst>
            </p:cNvPr>
            <p:cNvSpPr/>
            <p:nvPr/>
          </p:nvSpPr>
          <p:spPr>
            <a:xfrm>
              <a:off x="1791803" y="5634316"/>
              <a:ext cx="338622" cy="338622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타원 38">
              <a:extLst>
                <a:ext uri="{FF2B5EF4-FFF2-40B4-BE49-F238E27FC236}">
                  <a16:creationId xmlns:a16="http://schemas.microsoft.com/office/drawing/2014/main" id="{EED6B532-38D4-442C-3EB6-BA1F22E3C059}"/>
                </a:ext>
              </a:extLst>
            </p:cNvPr>
            <p:cNvSpPr/>
            <p:nvPr/>
          </p:nvSpPr>
          <p:spPr>
            <a:xfrm>
              <a:off x="1479617" y="5034036"/>
              <a:ext cx="338622" cy="338622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타원 39">
              <a:extLst>
                <a:ext uri="{FF2B5EF4-FFF2-40B4-BE49-F238E27FC236}">
                  <a16:creationId xmlns:a16="http://schemas.microsoft.com/office/drawing/2014/main" id="{E74F20C1-7D3B-10C1-A74F-7F4967B4AFB5}"/>
                </a:ext>
              </a:extLst>
            </p:cNvPr>
            <p:cNvSpPr/>
            <p:nvPr/>
          </p:nvSpPr>
          <p:spPr>
            <a:xfrm>
              <a:off x="1818239" y="4383856"/>
              <a:ext cx="338622" cy="338622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타원 40">
              <a:extLst>
                <a:ext uri="{FF2B5EF4-FFF2-40B4-BE49-F238E27FC236}">
                  <a16:creationId xmlns:a16="http://schemas.microsoft.com/office/drawing/2014/main" id="{E23414A0-78B2-5A17-D14E-DD8F453BC256}"/>
                </a:ext>
              </a:extLst>
            </p:cNvPr>
            <p:cNvSpPr/>
            <p:nvPr/>
          </p:nvSpPr>
          <p:spPr>
            <a:xfrm>
              <a:off x="2237339" y="3759335"/>
              <a:ext cx="338622" cy="338622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3" name="사각형: 둥근 모서리 42">
            <a:extLst>
              <a:ext uri="{FF2B5EF4-FFF2-40B4-BE49-F238E27FC236}">
                <a16:creationId xmlns:a16="http://schemas.microsoft.com/office/drawing/2014/main" id="{5E79FD08-5218-6F10-192A-1ED76E9FC72E}"/>
              </a:ext>
            </a:extLst>
          </p:cNvPr>
          <p:cNvSpPr>
            <a:spLocks noGrp="1"/>
          </p:cNvSpPr>
          <p:nvPr/>
        </p:nvSpPr>
        <p:spPr>
          <a:xfrm>
            <a:off x="6201501" y="4380532"/>
            <a:ext cx="5589264" cy="1026283"/>
          </a:xfrm>
          <a:prstGeom prst="roundRect">
            <a:avLst>
              <a:gd name="adj" fmla="val 4138"/>
            </a:avLst>
          </a:prstGeom>
          <a:solidFill>
            <a:srgbClr val="F3F5F7"/>
          </a:solidFill>
          <a:ln w="9525">
            <a:solidFill>
              <a:srgbClr val="D9DEE3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7A25DCB-FC64-C26C-EEAD-004410C1690E}"/>
              </a:ext>
            </a:extLst>
          </p:cNvPr>
          <p:cNvSpPr>
            <a:spLocks noGrp="1"/>
          </p:cNvSpPr>
          <p:nvPr/>
        </p:nvSpPr>
        <p:spPr>
          <a:xfrm>
            <a:off x="6594511" y="4482423"/>
            <a:ext cx="682589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buNone/>
              <a:defRPr sz="285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defRPr>
            </a:pPr>
            <a:r>
              <a:rPr sz="285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rPr>
              <a:t>Δₓ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E54CAB14-BCD0-B084-B74F-9EE90711F440}"/>
              </a:ext>
            </a:extLst>
          </p:cNvPr>
          <p:cNvSpPr>
            <a:spLocks noGrp="1"/>
          </p:cNvSpPr>
          <p:nvPr/>
        </p:nvSpPr>
        <p:spPr>
          <a:xfrm>
            <a:off x="8512209" y="4703421"/>
            <a:ext cx="304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9924" lnSpcReduction="10000"/>
          </a:bodyPr>
          <a:lstStyle/>
          <a:p>
            <a:pPr algn="l">
              <a:buNone/>
              <a:defRPr sz="16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Transverse field</a:t>
            </a:r>
          </a:p>
        </p:txBody>
      </p:sp>
    </p:spTree>
    <p:extLst>
      <p:ext uri="{BB962C8B-B14F-4D97-AF65-F5344CB8AC3E}">
        <p14:creationId xmlns:p14="http://schemas.microsoft.com/office/powerpoint/2010/main" val="2579190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67FBBC-0F80-517E-D1AD-23A84BD198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직사각형 18">
            <a:extLst>
              <a:ext uri="{FF2B5EF4-FFF2-40B4-BE49-F238E27FC236}">
                <a16:creationId xmlns:a16="http://schemas.microsoft.com/office/drawing/2014/main" id="{1D618D4F-912B-F265-F966-34C94A91C140}"/>
              </a:ext>
            </a:extLst>
          </p:cNvPr>
          <p:cNvSpPr>
            <a:spLocks noGrp="1"/>
          </p:cNvSpPr>
          <p:nvPr/>
        </p:nvSpPr>
        <p:spPr>
          <a:xfrm>
            <a:off x="400050" y="22860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3214" lnSpcReduction="10000"/>
          </a:bodyPr>
          <a:lstStyle/>
          <a:p>
            <a:pPr algn="l">
              <a:buNone/>
              <a:defRPr sz="105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rPr>
              <a:t>THEORY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24ADA275-1FBA-8F5D-D301-AB7DB860E592}"/>
              </a:ext>
            </a:extLst>
          </p:cNvPr>
          <p:cNvSpPr>
            <a:spLocks noGrp="1"/>
          </p:cNvSpPr>
          <p:nvPr/>
        </p:nvSpPr>
        <p:spPr>
          <a:xfrm>
            <a:off x="400050" y="514350"/>
            <a:ext cx="10858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551"/>
          </a:bodyPr>
          <a:lstStyle/>
          <a:p>
            <a:pPr algn="l">
              <a:buNone/>
              <a:defRPr sz="34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lang="ko-KR" altLang="en-US" sz="34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왜 정삼각 격자를 사용할까</a:t>
            </a:r>
            <a:r>
              <a:rPr lang="en-US" altLang="ko-KR" sz="34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?</a:t>
            </a:r>
            <a:endParaRPr sz="3450" b="1">
              <a:solidFill>
                <a:srgbClr val="0B0D0F"/>
              </a:solidFill>
              <a:latin typeface="Malgun Gothic"/>
              <a:ea typeface="Malgun Gothic"/>
              <a:cs typeface="Malgun Gothic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66843E87-93FB-2066-54CE-697111D1D8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716" t="13842" r="25865" b="15788"/>
          <a:stretch>
            <a:fillRect/>
          </a:stretch>
        </p:blipFill>
        <p:spPr>
          <a:xfrm>
            <a:off x="400050" y="2253060"/>
            <a:ext cx="2519546" cy="2546350"/>
          </a:xfrm>
          <a:prstGeom prst="rect">
            <a:avLst/>
          </a:prstGeom>
        </p:spPr>
      </p:pic>
      <p:sp>
        <p:nvSpPr>
          <p:cNvPr id="14" name="직사각형 13">
            <a:extLst>
              <a:ext uri="{FF2B5EF4-FFF2-40B4-BE49-F238E27FC236}">
                <a16:creationId xmlns:a16="http://schemas.microsoft.com/office/drawing/2014/main" id="{0ACA8950-4E30-06AF-A1AC-776750F70BEA}"/>
              </a:ext>
            </a:extLst>
          </p:cNvPr>
          <p:cNvSpPr>
            <a:spLocks noGrp="1"/>
          </p:cNvSpPr>
          <p:nvPr/>
        </p:nvSpPr>
        <p:spPr>
          <a:xfrm>
            <a:off x="6197600" y="2209800"/>
            <a:ext cx="6162675" cy="39052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Autofit/>
          </a:bodyPr>
          <a:lstStyle/>
          <a:p>
            <a:pPr algn="l">
              <a:buNone/>
              <a:defRPr sz="1725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lang="ko-KR" altLang="en-US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최인접원자와 그다음 인접 원자의 정의가 용이하다</a:t>
            </a:r>
            <a:endParaRPr b="1">
              <a:solidFill>
                <a:srgbClr val="0B0D0F"/>
              </a:solidFill>
              <a:latin typeface="Malgun Gothic"/>
              <a:ea typeface="Malgun Gothic"/>
              <a:cs typeface="Malgun Gothic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433DB1B2-2965-23D3-1EB9-CA89719C26FD}"/>
              </a:ext>
            </a:extLst>
          </p:cNvPr>
          <p:cNvSpPr>
            <a:spLocks noGrp="1"/>
          </p:cNvSpPr>
          <p:nvPr/>
        </p:nvSpPr>
        <p:spPr>
          <a:xfrm>
            <a:off x="6197600" y="3526235"/>
            <a:ext cx="6162675" cy="63976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Autofit/>
          </a:bodyPr>
          <a:lstStyle/>
          <a:p>
            <a:pPr>
              <a:defRPr sz="1725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lang="ko-KR" altLang="en-US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그렇기 때문데  </a:t>
            </a:r>
            <a:r>
              <a:rPr lang="en-US" altLang="ko-KR"/>
              <a:t>Rydberg</a:t>
            </a:r>
            <a:r>
              <a:rPr lang="en-US" altLang="ko-KR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 blockade </a:t>
            </a:r>
            <a:r>
              <a:rPr lang="ko-KR" altLang="en-US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현상을 이용해 상호작용을 구현할때 일관적으로 구현할 수 있다</a:t>
            </a:r>
            <a:endParaRPr b="1">
              <a:solidFill>
                <a:srgbClr val="0B0D0F"/>
              </a:solidFill>
              <a:latin typeface="Malgun Gothic"/>
              <a:ea typeface="Malgun Gothic"/>
              <a:cs typeface="Malgun Gothic"/>
            </a:endParaRPr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B3243322-AF2D-A720-5323-6401A22893C1}"/>
              </a:ext>
            </a:extLst>
          </p:cNvPr>
          <p:cNvSpPr>
            <a:spLocks noGrp="1"/>
          </p:cNvSpPr>
          <p:nvPr/>
        </p:nvSpPr>
        <p:spPr>
          <a:xfrm>
            <a:off x="6197600" y="2793206"/>
            <a:ext cx="6162675" cy="39052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Autofit/>
          </a:bodyPr>
          <a:lstStyle/>
          <a:p>
            <a:pPr algn="l">
              <a:buNone/>
              <a:defRPr sz="1725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lang="ko-KR" altLang="en-US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무한평면에서 최인접 원자수가 </a:t>
            </a:r>
            <a:r>
              <a:rPr lang="en-US" altLang="ko-KR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6</a:t>
            </a:r>
            <a:r>
              <a:rPr lang="ko-KR" altLang="en-US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개로 일정하다</a:t>
            </a:r>
            <a:endParaRPr b="1">
              <a:solidFill>
                <a:srgbClr val="0B0D0F"/>
              </a:solidFill>
              <a:latin typeface="Malgun Gothic"/>
              <a:ea typeface="Malgun Gothic"/>
              <a:cs typeface="Malgun Gothic"/>
            </a:endParaRPr>
          </a:p>
        </p:txBody>
      </p: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52FFF77D-4DC3-A1EE-A5B9-C4E68A2D9B5E}"/>
              </a:ext>
            </a:extLst>
          </p:cNvPr>
          <p:cNvGrpSpPr/>
          <p:nvPr/>
        </p:nvGrpSpPr>
        <p:grpSpPr>
          <a:xfrm>
            <a:off x="3366696" y="2235200"/>
            <a:ext cx="2409872" cy="2387600"/>
            <a:chOff x="7004050" y="4470400"/>
            <a:chExt cx="2409872" cy="2387600"/>
          </a:xfrm>
        </p:grpSpPr>
        <p:grpSp>
          <p:nvGrpSpPr>
            <p:cNvPr id="62" name="그룹 61">
              <a:extLst>
                <a:ext uri="{FF2B5EF4-FFF2-40B4-BE49-F238E27FC236}">
                  <a16:creationId xmlns:a16="http://schemas.microsoft.com/office/drawing/2014/main" id="{F3729CF0-4ADA-EC36-D10A-68347F9F8909}"/>
                </a:ext>
              </a:extLst>
            </p:cNvPr>
            <p:cNvGrpSpPr/>
            <p:nvPr/>
          </p:nvGrpSpPr>
          <p:grpSpPr>
            <a:xfrm>
              <a:off x="7004050" y="4470400"/>
              <a:ext cx="2409872" cy="2387600"/>
              <a:chOff x="6737350" y="3365500"/>
              <a:chExt cx="3435350" cy="3403600"/>
            </a:xfrm>
          </p:grpSpPr>
          <p:sp>
            <p:nvSpPr>
              <p:cNvPr id="21" name="직사각형 20">
                <a:extLst>
                  <a:ext uri="{FF2B5EF4-FFF2-40B4-BE49-F238E27FC236}">
                    <a16:creationId xmlns:a16="http://schemas.microsoft.com/office/drawing/2014/main" id="{3732FE81-15E3-EEBA-BE84-68923A7AFD97}"/>
                  </a:ext>
                </a:extLst>
              </p:cNvPr>
              <p:cNvSpPr/>
              <p:nvPr/>
            </p:nvSpPr>
            <p:spPr>
              <a:xfrm>
                <a:off x="6743700" y="5067300"/>
                <a:ext cx="850900" cy="8509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4" name="직사각형 43">
                <a:extLst>
                  <a:ext uri="{FF2B5EF4-FFF2-40B4-BE49-F238E27FC236}">
                    <a16:creationId xmlns:a16="http://schemas.microsoft.com/office/drawing/2014/main" id="{49E998DC-A22D-AAAB-0ED0-D460D93BD7D2}"/>
                  </a:ext>
                </a:extLst>
              </p:cNvPr>
              <p:cNvSpPr/>
              <p:nvPr/>
            </p:nvSpPr>
            <p:spPr>
              <a:xfrm>
                <a:off x="7594600" y="5067300"/>
                <a:ext cx="850900" cy="8509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68A8F602-325C-FC73-C7E2-43F3D390A509}"/>
                  </a:ext>
                </a:extLst>
              </p:cNvPr>
              <p:cNvSpPr/>
              <p:nvPr/>
            </p:nvSpPr>
            <p:spPr>
              <a:xfrm>
                <a:off x="7594600" y="5918200"/>
                <a:ext cx="850900" cy="8509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AE46DBCD-CDE4-6127-B912-9F6E6841E766}"/>
                  </a:ext>
                </a:extLst>
              </p:cNvPr>
              <p:cNvSpPr/>
              <p:nvPr/>
            </p:nvSpPr>
            <p:spPr>
              <a:xfrm>
                <a:off x="6737350" y="5918200"/>
                <a:ext cx="850900" cy="8509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2265E8BD-3B1D-0579-E179-A2D85460BBDA}"/>
                  </a:ext>
                </a:extLst>
              </p:cNvPr>
              <p:cNvSpPr/>
              <p:nvPr/>
            </p:nvSpPr>
            <p:spPr>
              <a:xfrm>
                <a:off x="8470900" y="5067300"/>
                <a:ext cx="850900" cy="8509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C28413EE-FC18-97CF-D419-E349CF41D05A}"/>
                  </a:ext>
                </a:extLst>
              </p:cNvPr>
              <p:cNvSpPr/>
              <p:nvPr/>
            </p:nvSpPr>
            <p:spPr>
              <a:xfrm>
                <a:off x="9321800" y="5067300"/>
                <a:ext cx="850900" cy="8509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2" name="직사각형 51">
                <a:extLst>
                  <a:ext uri="{FF2B5EF4-FFF2-40B4-BE49-F238E27FC236}">
                    <a16:creationId xmlns:a16="http://schemas.microsoft.com/office/drawing/2014/main" id="{FD53F1B4-2282-97E6-50CF-956408B36FB0}"/>
                  </a:ext>
                </a:extLst>
              </p:cNvPr>
              <p:cNvSpPr/>
              <p:nvPr/>
            </p:nvSpPr>
            <p:spPr>
              <a:xfrm>
                <a:off x="9321800" y="5918200"/>
                <a:ext cx="850900" cy="8509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3" name="직사각형 52">
                <a:extLst>
                  <a:ext uri="{FF2B5EF4-FFF2-40B4-BE49-F238E27FC236}">
                    <a16:creationId xmlns:a16="http://schemas.microsoft.com/office/drawing/2014/main" id="{C6F55DD4-6CE5-0615-1975-C68E4540FB0D}"/>
                  </a:ext>
                </a:extLst>
              </p:cNvPr>
              <p:cNvSpPr/>
              <p:nvPr/>
            </p:nvSpPr>
            <p:spPr>
              <a:xfrm>
                <a:off x="8464550" y="5918200"/>
                <a:ext cx="850900" cy="8509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4" name="직사각형 53">
                <a:extLst>
                  <a:ext uri="{FF2B5EF4-FFF2-40B4-BE49-F238E27FC236}">
                    <a16:creationId xmlns:a16="http://schemas.microsoft.com/office/drawing/2014/main" id="{4A60A777-29CB-FBA6-F57E-60C1BAB7E2EC}"/>
                  </a:ext>
                </a:extLst>
              </p:cNvPr>
              <p:cNvSpPr/>
              <p:nvPr/>
            </p:nvSpPr>
            <p:spPr>
              <a:xfrm>
                <a:off x="6743700" y="3365500"/>
                <a:ext cx="850900" cy="8509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5" name="직사각형 54">
                <a:extLst>
                  <a:ext uri="{FF2B5EF4-FFF2-40B4-BE49-F238E27FC236}">
                    <a16:creationId xmlns:a16="http://schemas.microsoft.com/office/drawing/2014/main" id="{F9D8FC8C-1D41-6028-0722-46F68C055322}"/>
                  </a:ext>
                </a:extLst>
              </p:cNvPr>
              <p:cNvSpPr/>
              <p:nvPr/>
            </p:nvSpPr>
            <p:spPr>
              <a:xfrm>
                <a:off x="7594600" y="3365500"/>
                <a:ext cx="850900" cy="8509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6" name="직사각형 55">
                <a:extLst>
                  <a:ext uri="{FF2B5EF4-FFF2-40B4-BE49-F238E27FC236}">
                    <a16:creationId xmlns:a16="http://schemas.microsoft.com/office/drawing/2014/main" id="{D2759921-E77A-C732-5DC8-DF62CBF62B5C}"/>
                  </a:ext>
                </a:extLst>
              </p:cNvPr>
              <p:cNvSpPr/>
              <p:nvPr/>
            </p:nvSpPr>
            <p:spPr>
              <a:xfrm>
                <a:off x="7594600" y="4216400"/>
                <a:ext cx="850900" cy="8509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7" name="직사각형 56">
                <a:extLst>
                  <a:ext uri="{FF2B5EF4-FFF2-40B4-BE49-F238E27FC236}">
                    <a16:creationId xmlns:a16="http://schemas.microsoft.com/office/drawing/2014/main" id="{049B1B53-FE55-0F30-7B2A-17579DB3C991}"/>
                  </a:ext>
                </a:extLst>
              </p:cNvPr>
              <p:cNvSpPr/>
              <p:nvPr/>
            </p:nvSpPr>
            <p:spPr>
              <a:xfrm>
                <a:off x="6737350" y="4216400"/>
                <a:ext cx="850900" cy="8509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8" name="직사각형 57">
                <a:extLst>
                  <a:ext uri="{FF2B5EF4-FFF2-40B4-BE49-F238E27FC236}">
                    <a16:creationId xmlns:a16="http://schemas.microsoft.com/office/drawing/2014/main" id="{143F019A-2C4A-8816-D57E-22FE55FBA29C}"/>
                  </a:ext>
                </a:extLst>
              </p:cNvPr>
              <p:cNvSpPr/>
              <p:nvPr/>
            </p:nvSpPr>
            <p:spPr>
              <a:xfrm>
                <a:off x="8470900" y="3365500"/>
                <a:ext cx="850900" cy="8509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9" name="직사각형 58">
                <a:extLst>
                  <a:ext uri="{FF2B5EF4-FFF2-40B4-BE49-F238E27FC236}">
                    <a16:creationId xmlns:a16="http://schemas.microsoft.com/office/drawing/2014/main" id="{4F949B7F-FE72-893B-70A3-3824E8CF5633}"/>
                  </a:ext>
                </a:extLst>
              </p:cNvPr>
              <p:cNvSpPr/>
              <p:nvPr/>
            </p:nvSpPr>
            <p:spPr>
              <a:xfrm>
                <a:off x="9321800" y="3365500"/>
                <a:ext cx="850900" cy="8509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0" name="직사각형 59">
                <a:extLst>
                  <a:ext uri="{FF2B5EF4-FFF2-40B4-BE49-F238E27FC236}">
                    <a16:creationId xmlns:a16="http://schemas.microsoft.com/office/drawing/2014/main" id="{ED81209A-DF3B-1AC8-3F46-118705B4EF62}"/>
                  </a:ext>
                </a:extLst>
              </p:cNvPr>
              <p:cNvSpPr/>
              <p:nvPr/>
            </p:nvSpPr>
            <p:spPr>
              <a:xfrm>
                <a:off x="9321800" y="4216400"/>
                <a:ext cx="850900" cy="8509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1" name="직사각형 60">
                <a:extLst>
                  <a:ext uri="{FF2B5EF4-FFF2-40B4-BE49-F238E27FC236}">
                    <a16:creationId xmlns:a16="http://schemas.microsoft.com/office/drawing/2014/main" id="{13763255-23B5-3D01-52C8-A1A76AC49D5A}"/>
                  </a:ext>
                </a:extLst>
              </p:cNvPr>
              <p:cNvSpPr/>
              <p:nvPr/>
            </p:nvSpPr>
            <p:spPr>
              <a:xfrm>
                <a:off x="8464550" y="4216400"/>
                <a:ext cx="850900" cy="8509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63" name="타원 62">
              <a:extLst>
                <a:ext uri="{FF2B5EF4-FFF2-40B4-BE49-F238E27FC236}">
                  <a16:creationId xmlns:a16="http://schemas.microsoft.com/office/drawing/2014/main" id="{17B9505A-3F89-7656-1816-312576E07AC8}"/>
                </a:ext>
              </a:extLst>
            </p:cNvPr>
            <p:cNvSpPr/>
            <p:nvPr/>
          </p:nvSpPr>
          <p:spPr>
            <a:xfrm>
              <a:off x="8059145" y="5486400"/>
              <a:ext cx="317500" cy="3175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타원 63">
              <a:extLst>
                <a:ext uri="{FF2B5EF4-FFF2-40B4-BE49-F238E27FC236}">
                  <a16:creationId xmlns:a16="http://schemas.microsoft.com/office/drawing/2014/main" id="{C970FF84-1F8D-8DD3-89DB-96619A818FA5}"/>
                </a:ext>
              </a:extLst>
            </p:cNvPr>
            <p:cNvSpPr/>
            <p:nvPr/>
          </p:nvSpPr>
          <p:spPr>
            <a:xfrm>
              <a:off x="8671636" y="5486400"/>
              <a:ext cx="317500" cy="3175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>
              <a:extLst>
                <a:ext uri="{FF2B5EF4-FFF2-40B4-BE49-F238E27FC236}">
                  <a16:creationId xmlns:a16="http://schemas.microsoft.com/office/drawing/2014/main" id="{4D4D96CC-EEAD-6983-29A5-EBB0790CC3B7}"/>
                </a:ext>
              </a:extLst>
            </p:cNvPr>
            <p:cNvSpPr/>
            <p:nvPr/>
          </p:nvSpPr>
          <p:spPr>
            <a:xfrm>
              <a:off x="8059145" y="4908550"/>
              <a:ext cx="317500" cy="3175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타원 65">
              <a:extLst>
                <a:ext uri="{FF2B5EF4-FFF2-40B4-BE49-F238E27FC236}">
                  <a16:creationId xmlns:a16="http://schemas.microsoft.com/office/drawing/2014/main" id="{7419ECF8-3E0C-E7D2-CFC6-CF95A67FD508}"/>
                </a:ext>
              </a:extLst>
            </p:cNvPr>
            <p:cNvSpPr/>
            <p:nvPr/>
          </p:nvSpPr>
          <p:spPr>
            <a:xfrm>
              <a:off x="7460018" y="5524500"/>
              <a:ext cx="317500" cy="3175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타원 66">
              <a:extLst>
                <a:ext uri="{FF2B5EF4-FFF2-40B4-BE49-F238E27FC236}">
                  <a16:creationId xmlns:a16="http://schemas.microsoft.com/office/drawing/2014/main" id="{E0D1B791-67DE-FE9B-6101-6DB5BF40E90B}"/>
                </a:ext>
              </a:extLst>
            </p:cNvPr>
            <p:cNvSpPr/>
            <p:nvPr/>
          </p:nvSpPr>
          <p:spPr>
            <a:xfrm>
              <a:off x="8068717" y="6096000"/>
              <a:ext cx="317500" cy="3175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타원 68">
              <a:extLst>
                <a:ext uri="{FF2B5EF4-FFF2-40B4-BE49-F238E27FC236}">
                  <a16:creationId xmlns:a16="http://schemas.microsoft.com/office/drawing/2014/main" id="{66D5CFE2-8BFB-2437-3973-61D7B614D294}"/>
                </a:ext>
              </a:extLst>
            </p:cNvPr>
            <p:cNvSpPr/>
            <p:nvPr/>
          </p:nvSpPr>
          <p:spPr>
            <a:xfrm>
              <a:off x="8656045" y="4908550"/>
              <a:ext cx="317500" cy="317500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>
              <a:extLst>
                <a:ext uri="{FF2B5EF4-FFF2-40B4-BE49-F238E27FC236}">
                  <a16:creationId xmlns:a16="http://schemas.microsoft.com/office/drawing/2014/main" id="{35CD332B-EE55-CEC9-3F9D-DA77DEA8D0AE}"/>
                </a:ext>
              </a:extLst>
            </p:cNvPr>
            <p:cNvSpPr/>
            <p:nvPr/>
          </p:nvSpPr>
          <p:spPr>
            <a:xfrm>
              <a:off x="7457791" y="4889500"/>
              <a:ext cx="317500" cy="317500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>
              <a:extLst>
                <a:ext uri="{FF2B5EF4-FFF2-40B4-BE49-F238E27FC236}">
                  <a16:creationId xmlns:a16="http://schemas.microsoft.com/office/drawing/2014/main" id="{7FCCAB3B-8A47-08A5-17D0-4112E5C35BEE}"/>
                </a:ext>
              </a:extLst>
            </p:cNvPr>
            <p:cNvSpPr/>
            <p:nvPr/>
          </p:nvSpPr>
          <p:spPr>
            <a:xfrm>
              <a:off x="7457791" y="6096000"/>
              <a:ext cx="317500" cy="317500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>
              <a:extLst>
                <a:ext uri="{FF2B5EF4-FFF2-40B4-BE49-F238E27FC236}">
                  <a16:creationId xmlns:a16="http://schemas.microsoft.com/office/drawing/2014/main" id="{CD6BDC5D-C256-26DE-4CA9-34BE33CB20FD}"/>
                </a:ext>
              </a:extLst>
            </p:cNvPr>
            <p:cNvSpPr/>
            <p:nvPr/>
          </p:nvSpPr>
          <p:spPr>
            <a:xfrm>
              <a:off x="8679643" y="6096000"/>
              <a:ext cx="317500" cy="317500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D063FB24-36D3-DA3C-5640-FC706080D73F}"/>
              </a:ext>
            </a:extLst>
          </p:cNvPr>
          <p:cNvSpPr>
            <a:spLocks noGrp="1"/>
          </p:cNvSpPr>
          <p:nvPr/>
        </p:nvSpPr>
        <p:spPr>
          <a:xfrm>
            <a:off x="6197600" y="4324350"/>
            <a:ext cx="6162675" cy="63976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Autofit/>
          </a:bodyPr>
          <a:lstStyle/>
          <a:p>
            <a:pPr>
              <a:defRPr sz="1725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lang="ko-KR" altLang="en-US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사각 격자의 경우</a:t>
            </a:r>
            <a:r>
              <a:rPr lang="en-US" altLang="ko-KR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, </a:t>
            </a:r>
            <a:r>
              <a:rPr lang="en-US" altLang="ko-KR"/>
              <a:t>Rydberg</a:t>
            </a:r>
            <a:r>
              <a:rPr lang="en-US" altLang="ko-KR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 blockade</a:t>
            </a:r>
            <a:r>
              <a:rPr lang="ko-KR" altLang="en-US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를 이용해 상호작용을 고려하면</a:t>
            </a:r>
            <a:r>
              <a:rPr lang="en-US" altLang="ko-KR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, </a:t>
            </a:r>
            <a:r>
              <a:rPr lang="ko-KR" altLang="en-US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원자간 거리에 따라 영향을 받는 원자가 생긴다</a:t>
            </a:r>
            <a:r>
              <a:rPr lang="en-US" altLang="ko-KR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.</a:t>
            </a:r>
            <a:endParaRPr b="1">
              <a:solidFill>
                <a:srgbClr val="0B0D0F"/>
              </a:solidFill>
              <a:latin typeface="Malgun Gothic"/>
              <a:ea typeface="Malgun Gothic"/>
              <a:cs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3453653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>
            <a:extLst>
              <a:ext uri="{FF2B5EF4-FFF2-40B4-BE49-F238E27FC236}">
                <a16:creationId xmlns:a16="http://schemas.microsoft.com/office/drawing/2014/main" id="{75378BC3-3CEF-4F99-9F8E-C956CE9E7D98}"/>
              </a:ext>
            </a:extLst>
          </p:cNvPr>
          <p:cNvSpPr>
            <a:spLocks noGrp="1"/>
          </p:cNvSpPr>
          <p:nvPr/>
        </p:nvSpPr>
        <p:spPr>
          <a:xfrm>
            <a:off x="400050" y="22860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3214" lnSpcReduction="10000"/>
          </a:bodyPr>
          <a:lstStyle/>
          <a:p>
            <a:pPr algn="l">
              <a:buNone/>
              <a:defRPr sz="105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rPr>
              <a:t>THEORY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B368C032-E6E8-4B22-90A0-6B7E07B8E773}"/>
              </a:ext>
            </a:extLst>
          </p:cNvPr>
          <p:cNvSpPr>
            <a:spLocks noGrp="1"/>
          </p:cNvSpPr>
          <p:nvPr/>
        </p:nvSpPr>
        <p:spPr>
          <a:xfrm>
            <a:off x="400050" y="514350"/>
            <a:ext cx="10858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551"/>
          </a:bodyPr>
          <a:lstStyle/>
          <a:p>
            <a:pPr algn="l">
              <a:buNone/>
              <a:defRPr sz="34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lang="en-US" sz="34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Geometric Frustration</a:t>
            </a:r>
            <a:endParaRPr sz="3450" b="1">
              <a:solidFill>
                <a:srgbClr val="0B0D0F"/>
              </a:solidFill>
              <a:latin typeface="Malgun Gothic"/>
              <a:ea typeface="Malgun Gothic"/>
              <a:cs typeface="Malgun Gothic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CD354AB5-4782-4EC4-8F1C-E44BE252951F}"/>
              </a:ext>
            </a:extLst>
          </p:cNvPr>
          <p:cNvSpPr>
            <a:spLocks noGrp="1"/>
          </p:cNvSpPr>
          <p:nvPr/>
        </p:nvSpPr>
        <p:spPr>
          <a:xfrm>
            <a:off x="400050" y="1200150"/>
            <a:ext cx="11391900" cy="19050"/>
          </a:xfrm>
          <a:prstGeom prst="rect">
            <a:avLst/>
          </a:prstGeom>
          <a:solidFill>
            <a:srgbClr val="0B0D0F"/>
          </a:solidFill>
          <a:ln w="9525">
            <a:solidFill>
              <a:srgbClr val="0B0D0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D12D1E74-9E7D-B8FD-3105-96EB65FC4C1A}"/>
              </a:ext>
            </a:extLst>
          </p:cNvPr>
          <p:cNvGrpSpPr/>
          <p:nvPr/>
        </p:nvGrpSpPr>
        <p:grpSpPr>
          <a:xfrm>
            <a:off x="1922464" y="2154578"/>
            <a:ext cx="3343275" cy="3085803"/>
            <a:chOff x="1057275" y="2243166"/>
            <a:chExt cx="3343275" cy="3085803"/>
          </a:xfrm>
        </p:grpSpPr>
        <p:sp>
          <p:nvSpPr>
            <p:cNvPr id="29" name="이등변 삼각형 28">
              <a:extLst>
                <a:ext uri="{FF2B5EF4-FFF2-40B4-BE49-F238E27FC236}">
                  <a16:creationId xmlns:a16="http://schemas.microsoft.com/office/drawing/2014/main" id="{E4C1E209-C1F3-9B80-ECFB-2DEA20CE2917}"/>
                </a:ext>
              </a:extLst>
            </p:cNvPr>
            <p:cNvSpPr/>
            <p:nvPr/>
          </p:nvSpPr>
          <p:spPr>
            <a:xfrm>
              <a:off x="1308100" y="2749550"/>
              <a:ext cx="2224532" cy="1917700"/>
            </a:xfrm>
            <a:prstGeom prst="triangle">
              <a:avLst/>
            </a:prstGeom>
            <a:noFill/>
            <a:ln w="381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화살표: 오른쪽 29">
              <a:extLst>
                <a:ext uri="{FF2B5EF4-FFF2-40B4-BE49-F238E27FC236}">
                  <a16:creationId xmlns:a16="http://schemas.microsoft.com/office/drawing/2014/main" id="{5465FAF8-EDCF-26FA-4A05-D9DC029AB7E7}"/>
                </a:ext>
              </a:extLst>
            </p:cNvPr>
            <p:cNvSpPr/>
            <p:nvPr/>
          </p:nvSpPr>
          <p:spPr>
            <a:xfrm rot="16200000">
              <a:off x="1913984" y="2498724"/>
              <a:ext cx="1012765" cy="501650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화살표: 오른쪽 30">
              <a:extLst>
                <a:ext uri="{FF2B5EF4-FFF2-40B4-BE49-F238E27FC236}">
                  <a16:creationId xmlns:a16="http://schemas.microsoft.com/office/drawing/2014/main" id="{E85B514F-2E21-F479-D61B-E5B380F4A870}"/>
                </a:ext>
              </a:extLst>
            </p:cNvPr>
            <p:cNvSpPr/>
            <p:nvPr/>
          </p:nvSpPr>
          <p:spPr>
            <a:xfrm rot="5400000">
              <a:off x="801717" y="4416427"/>
              <a:ext cx="1012765" cy="501650"/>
            </a:xfrm>
            <a:prstGeom prst="rightArrow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FD282AA-22BD-0FCB-BE70-22B408634B85}"/>
                </a:ext>
              </a:extLst>
            </p:cNvPr>
            <p:cNvSpPr txBox="1"/>
            <p:nvPr/>
          </p:nvSpPr>
          <p:spPr>
            <a:xfrm>
              <a:off x="3346450" y="4005530"/>
              <a:ext cx="10541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8000"/>
                <a:t>?</a:t>
              </a:r>
              <a:endParaRPr lang="ko-KR" altLang="en-US" sz="8000"/>
            </a:p>
          </p:txBody>
        </p:sp>
      </p:grp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7C031906-A911-7AB0-EB55-C98E7CEC76FE}"/>
              </a:ext>
            </a:extLst>
          </p:cNvPr>
          <p:cNvSpPr>
            <a:spLocks noGrp="1"/>
          </p:cNvSpPr>
          <p:nvPr/>
        </p:nvSpPr>
        <p:spPr>
          <a:xfrm>
            <a:off x="6392862" y="5337576"/>
            <a:ext cx="4865688" cy="44782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5906"/>
          </a:bodyPr>
          <a:lstStyle/>
          <a:p>
            <a:pPr algn="ctr">
              <a:buNone/>
              <a:defRPr sz="1725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lang="en-US" sz="1725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Magnetic(Geometric)</a:t>
            </a:r>
            <a:r>
              <a:rPr lang="ko-KR" altLang="en-US" sz="1725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 </a:t>
            </a:r>
            <a:r>
              <a:rPr lang="en-US" altLang="ko-KR" sz="1725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Frustration(</a:t>
            </a:r>
            <a:r>
              <a:rPr lang="ko-KR" altLang="en-US" sz="1725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자기 쩔쩔맴</a:t>
            </a:r>
            <a:r>
              <a:rPr lang="en-US" altLang="ko-KR" sz="1725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)</a:t>
            </a:r>
            <a:endParaRPr sz="1725" b="1">
              <a:solidFill>
                <a:srgbClr val="0B0D0F"/>
              </a:solidFill>
              <a:latin typeface="Malgun Gothic"/>
              <a:ea typeface="Malgun Gothic"/>
              <a:cs typeface="Malgun Gothic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3B2817E8-464A-4AFD-7FBB-9BF2CD9C1C8C}"/>
              </a:ext>
            </a:extLst>
          </p:cNvPr>
          <p:cNvSpPr>
            <a:spLocks noGrp="1"/>
          </p:cNvSpPr>
          <p:nvPr/>
        </p:nvSpPr>
        <p:spPr>
          <a:xfrm>
            <a:off x="6326188" y="1998147"/>
            <a:ext cx="5465762" cy="258051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5906" lnSpcReduction="10000"/>
          </a:bodyPr>
          <a:lstStyle/>
          <a:p>
            <a:pPr>
              <a:buNone/>
              <a:defRPr sz="1725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lang="ko-KR" altLang="en-US" sz="2500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반자성 특징이 있을때</a:t>
            </a:r>
            <a:r>
              <a:rPr lang="en-US" altLang="ko-KR" sz="2500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,</a:t>
            </a:r>
            <a:br>
              <a:rPr lang="en-US" altLang="ko-KR" sz="2500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</a:br>
            <a:r>
              <a:rPr lang="ko-KR" altLang="en-US" sz="2500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정삼각형 격자에서 인접한 </a:t>
            </a:r>
            <a:r>
              <a:rPr lang="en-US" altLang="ko-KR" sz="2500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2</a:t>
            </a:r>
            <a:r>
              <a:rPr lang="ko-KR" altLang="en-US" sz="2500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개가 서로다른 스핀을 가지면 </a:t>
            </a:r>
            <a:endParaRPr lang="en-US" altLang="ko-KR" sz="2500">
              <a:solidFill>
                <a:srgbClr val="0B0D0F"/>
              </a:solidFill>
              <a:latin typeface="Malgun Gothic"/>
              <a:ea typeface="Malgun Gothic"/>
              <a:cs typeface="Malgun Gothic"/>
            </a:endParaRPr>
          </a:p>
          <a:p>
            <a:pPr>
              <a:buNone/>
              <a:defRPr sz="1725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endParaRPr lang="en-US" altLang="ko-KR" sz="2500">
              <a:solidFill>
                <a:srgbClr val="0B0D0F"/>
              </a:solidFill>
              <a:latin typeface="Malgun Gothic"/>
              <a:ea typeface="Malgun Gothic"/>
              <a:cs typeface="Malgun Gothic"/>
            </a:endParaRPr>
          </a:p>
          <a:p>
            <a:pPr>
              <a:buNone/>
              <a:defRPr sz="1725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lang="ko-KR" altLang="en-US" sz="2500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나머지 하나에</a:t>
            </a:r>
            <a:endParaRPr lang="en-US" altLang="ko-KR" sz="2500">
              <a:solidFill>
                <a:srgbClr val="0B0D0F"/>
              </a:solidFill>
              <a:latin typeface="Malgun Gothic"/>
              <a:ea typeface="Malgun Gothic"/>
              <a:cs typeface="Malgun Gothic"/>
            </a:endParaRPr>
          </a:p>
          <a:p>
            <a:pPr>
              <a:buNone/>
              <a:defRPr sz="1725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lang="ko-KR" altLang="en-US" sz="2500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어느 스핀을 넣어도 에너지가 더 낮아지지 않는다</a:t>
            </a:r>
            <a:endParaRPr sz="2500">
              <a:solidFill>
                <a:srgbClr val="0B0D0F"/>
              </a:solidFill>
              <a:latin typeface="Malgun Gothic"/>
              <a:ea typeface="Malgun Gothic"/>
              <a:cs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608964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직사각형 21">
            <a:extLst>
              <a:ext uri="{FF2B5EF4-FFF2-40B4-BE49-F238E27FC236}">
                <a16:creationId xmlns:a16="http://schemas.microsoft.com/office/drawing/2014/main" id="{3351E59A-56F5-47F9-BE92-F6D0CBC2088F}"/>
              </a:ext>
            </a:extLst>
          </p:cNvPr>
          <p:cNvSpPr>
            <a:spLocks noGrp="1"/>
          </p:cNvSpPr>
          <p:nvPr/>
        </p:nvSpPr>
        <p:spPr>
          <a:xfrm>
            <a:off x="400050" y="22860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3214" lnSpcReduction="10000"/>
          </a:bodyPr>
          <a:lstStyle/>
          <a:p>
            <a:pPr algn="l">
              <a:buNone/>
              <a:defRPr sz="105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rPr>
              <a:t>OBSERVABLES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D425BE18-B9E8-4710-A84C-E563568FFA06}"/>
              </a:ext>
            </a:extLst>
          </p:cNvPr>
          <p:cNvSpPr>
            <a:spLocks noGrp="1"/>
          </p:cNvSpPr>
          <p:nvPr/>
        </p:nvSpPr>
        <p:spPr>
          <a:xfrm>
            <a:off x="400050" y="514350"/>
            <a:ext cx="10858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551"/>
          </a:bodyPr>
          <a:lstStyle/>
          <a:p>
            <a:pPr algn="l">
              <a:buNone/>
              <a:defRPr sz="34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sz="34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Phase와 frustration을 구분하는 관측량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66A901F1-68DA-4539-BFCF-756207F167B2}"/>
              </a:ext>
            </a:extLst>
          </p:cNvPr>
          <p:cNvSpPr>
            <a:spLocks noGrp="1"/>
          </p:cNvSpPr>
          <p:nvPr/>
        </p:nvSpPr>
        <p:spPr>
          <a:xfrm>
            <a:off x="400050" y="1200150"/>
            <a:ext cx="11391900" cy="19050"/>
          </a:xfrm>
          <a:prstGeom prst="rect">
            <a:avLst/>
          </a:prstGeom>
          <a:solidFill>
            <a:srgbClr val="0B0D0F"/>
          </a:solidFill>
          <a:ln w="9525">
            <a:solidFill>
              <a:srgbClr val="0B0D0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9343868-83EF-43DD-A857-516A2EA21302}"/>
              </a:ext>
            </a:extLst>
          </p:cNvPr>
          <p:cNvSpPr>
            <a:spLocks noGrp="1"/>
          </p:cNvSpPr>
          <p:nvPr/>
        </p:nvSpPr>
        <p:spPr>
          <a:xfrm>
            <a:off x="11277600" y="6381750"/>
            <a:ext cx="5143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6987" lnSpcReduction="10000"/>
          </a:bodyPr>
          <a:lstStyle/>
          <a:p>
            <a:pPr algn="r">
              <a:buNone/>
              <a:defRPr sz="97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rPr>
              <a:t>07</a:t>
            </a: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532A85B3-6957-4D38-8CA5-F1A5E63634BD}"/>
              </a:ext>
            </a:extLst>
          </p:cNvPr>
          <p:cNvSpPr>
            <a:spLocks noGrp="1"/>
          </p:cNvSpPr>
          <p:nvPr/>
        </p:nvSpPr>
        <p:spPr>
          <a:xfrm>
            <a:off x="400050" y="2103863"/>
            <a:ext cx="5581650" cy="1752600"/>
          </a:xfrm>
          <a:prstGeom prst="roundRect">
            <a:avLst>
              <a:gd name="adj" fmla="val 6522"/>
            </a:avLst>
          </a:prstGeom>
          <a:solidFill>
            <a:srgbClr val="F3F5F7"/>
          </a:solidFill>
          <a:ln w="9525">
            <a:solidFill>
              <a:srgbClr val="D9DEE3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90BF43FF-10D0-474B-B141-86E0C909B6F4}"/>
              </a:ext>
            </a:extLst>
          </p:cNvPr>
          <p:cNvSpPr>
            <a:spLocks noGrp="1"/>
          </p:cNvSpPr>
          <p:nvPr/>
        </p:nvSpPr>
        <p:spPr>
          <a:xfrm>
            <a:off x="666750" y="2313413"/>
            <a:ext cx="1714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148"/>
          </a:bodyPr>
          <a:lstStyle/>
          <a:p>
            <a:pPr algn="l">
              <a:buNone/>
              <a:defRPr sz="270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defRPr>
            </a:pPr>
            <a:r>
              <a:rPr sz="2700">
                <a:solidFill>
                  <a:srgbClr val="1677B8"/>
                </a:solidFill>
                <a:latin typeface="Malgun Gothic"/>
                <a:ea typeface="Malgun Gothic"/>
                <a:cs typeface="Malgun Gothic"/>
              </a:rPr>
              <a:t>Mᶻ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직사각형 6">
                <a:extLst>
                  <a:ext uri="{FF2B5EF4-FFF2-40B4-BE49-F238E27FC236}">
                    <a16:creationId xmlns:a16="http://schemas.microsoft.com/office/drawing/2014/main" id="{A9CD9F42-2B75-4F72-87CE-3B53ADBC1A45}"/>
                  </a:ext>
                </a:extLst>
              </p:cNvPr>
              <p:cNvSpPr>
                <a:spLocks noGrp="1"/>
              </p:cNvSpPr>
              <p:nvPr/>
            </p:nvSpPr>
            <p:spPr>
              <a:xfrm>
                <a:off x="2476500" y="2189588"/>
                <a:ext cx="3143250" cy="1047750"/>
              </a:xfrm>
              <a:prstGeom prst="rect">
                <a:avLst/>
              </a:prstGeom>
              <a:noFill/>
              <a:ln w="0">
                <a:noFill/>
                <a:prstDash val="solid"/>
              </a:ln>
            </p:spPr>
            <p:txBody>
              <a:bodyPr anchor="t">
                <a:noAutofit/>
              </a:bodyPr>
              <a:lstStyle/>
              <a:p>
                <a:pPr algn="l">
                  <a:buNone/>
                  <a:defRPr sz="1575" b="1">
                    <a:solidFill>
                      <a:srgbClr val="0B0D0F"/>
                    </a:solidFill>
                    <a:latin typeface="Malgun Gothic"/>
                    <a:ea typeface="Malgun Gothic"/>
                    <a:cs typeface="Malgun Gothic"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solidFill>
                                <a:srgbClr val="0B0D0F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B0D0F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B0D0F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  <m:t>𝑁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sz="2800" b="0" i="0">
                          <a:solidFill>
                            <a:srgbClr val="0B0D0F"/>
                          </a:solidFill>
                          <a:latin typeface="Cambria Math" panose="02040503050406030204" pitchFamily="18" charset="0"/>
                          <a:ea typeface="Malgun Gothic"/>
                          <a:cs typeface="Malgun Gothic"/>
                        </a:rPr>
                        <m:t>Σ</m:t>
                      </m:r>
                      <m:r>
                        <a:rPr lang="en-US" sz="2800" b="0" i="1">
                          <a:solidFill>
                            <a:srgbClr val="0B0D0F"/>
                          </a:solidFill>
                          <a:latin typeface="Cambria Math" panose="02040503050406030204" pitchFamily="18" charset="0"/>
                          <a:ea typeface="Malgun Gothic"/>
                          <a:cs typeface="Malgun Gothic"/>
                        </a:rPr>
                        <m:t>ᵢ</m:t>
                      </m:r>
                      <m:d>
                        <m:dPr>
                          <m:begChr m:val="⟨"/>
                          <m:endChr m:val="⟩"/>
                          <m:ctrlPr>
                            <a:rPr lang="en-US" sz="2800" i="1">
                              <a:solidFill>
                                <a:srgbClr val="0B0D0F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</m:ctrlPr>
                        </m:dPr>
                        <m:e>
                          <m:r>
                            <a:rPr lang="en-US" sz="2800" b="0" i="1">
                              <a:solidFill>
                                <a:srgbClr val="0B0D0F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  <m:t>𝜎</m:t>
                          </m:r>
                          <m:r>
                            <a:rPr lang="en-US" sz="2800" b="0" i="1">
                              <a:solidFill>
                                <a:srgbClr val="0B0D0F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  <m:t>ᶻ</m:t>
                          </m:r>
                          <m:r>
                            <a:rPr lang="en-US" sz="2800" b="0" i="1">
                              <a:solidFill>
                                <a:srgbClr val="0B0D0F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  <m:t>ᵢ</m:t>
                          </m:r>
                        </m:e>
                      </m:d>
                    </m:oMath>
                  </m:oMathPara>
                </a14:m>
              </a:p>
            </p:txBody>
          </p:sp>
        </mc:Choice>
        <mc:Fallback>
          <p:sp>
            <p:nvSpPr>
              <p:cNvPr id="7" name="직사각형 6">
                <a:extLst>
                  <a:ext uri="{FF2B5EF4-FFF2-40B4-BE49-F238E27FC236}">
                    <a16:creationId xmlns:a16="http://schemas.microsoft.com/office/drawing/2014/main" id="{A9CD9F42-2B75-4F72-87CE-3B53ADBC1A4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6500" y="2189588"/>
                <a:ext cx="3143250" cy="10477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0">
                <a:noFill/>
                <a:prstDash val="solid"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직사각형 7">
            <a:extLst>
              <a:ext uri="{FF2B5EF4-FFF2-40B4-BE49-F238E27FC236}">
                <a16:creationId xmlns:a16="http://schemas.microsoft.com/office/drawing/2014/main" id="{50384E00-84AC-44D8-98BF-71B68BB10D55}"/>
              </a:ext>
            </a:extLst>
          </p:cNvPr>
          <p:cNvSpPr>
            <a:spLocks noGrp="1"/>
          </p:cNvSpPr>
          <p:nvPr/>
        </p:nvSpPr>
        <p:spPr>
          <a:xfrm>
            <a:off x="666750" y="3018263"/>
            <a:ext cx="4953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buNone/>
              <a:defRPr sz="1500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defRPr>
            </a:pPr>
            <a:r>
              <a:rPr lang="ko-KR" altLang="en-US" sz="1500">
                <a:solidFill>
                  <a:srgbClr val="5B6570"/>
                </a:solidFill>
                <a:latin typeface="Malgun Gothic"/>
                <a:ea typeface="Malgun Gothic"/>
                <a:cs typeface="Malgun Gothic"/>
              </a:rPr>
              <a:t>자화수</a:t>
            </a:r>
            <a:r>
              <a:rPr lang="en-US" altLang="ko-KR" sz="1500">
                <a:solidFill>
                  <a:srgbClr val="5B6570"/>
                </a:solidFill>
                <a:latin typeface="Malgun Gothic"/>
                <a:ea typeface="Malgun Gothic"/>
                <a:cs typeface="Malgun Gothic"/>
              </a:rPr>
              <a:t>(</a:t>
            </a:r>
            <a:r>
              <a:rPr lang="en-US" sz="1500">
                <a:solidFill>
                  <a:srgbClr val="5B6570"/>
                </a:solidFill>
                <a:latin typeface="Malgun Gothic"/>
                <a:ea typeface="Malgun Gothic"/>
                <a:cs typeface="Malgun Gothic"/>
              </a:rPr>
              <a:t>Magnetization)</a:t>
            </a:r>
            <a:endParaRPr sz="1500" b="0">
              <a:solidFill>
                <a:srgbClr val="5B6570"/>
              </a:solidFill>
              <a:latin typeface="Malgun Gothic"/>
              <a:ea typeface="Malgun Gothic"/>
              <a:cs typeface="Malgun Gothic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1B0E9210-A5BB-4747-905E-0B3F379EDE13}"/>
              </a:ext>
            </a:extLst>
          </p:cNvPr>
          <p:cNvSpPr>
            <a:spLocks noGrp="1"/>
          </p:cNvSpPr>
          <p:nvPr/>
        </p:nvSpPr>
        <p:spPr>
          <a:xfrm>
            <a:off x="6210300" y="2103863"/>
            <a:ext cx="5581650" cy="1752600"/>
          </a:xfrm>
          <a:prstGeom prst="roundRect">
            <a:avLst>
              <a:gd name="adj" fmla="val 6522"/>
            </a:avLst>
          </a:prstGeom>
          <a:solidFill>
            <a:srgbClr val="F3F5F7"/>
          </a:solidFill>
          <a:ln w="9525">
            <a:solidFill>
              <a:srgbClr val="D9DEE3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18C3E451-B9C9-4449-B638-577FE19B6693}"/>
              </a:ext>
            </a:extLst>
          </p:cNvPr>
          <p:cNvSpPr>
            <a:spLocks noGrp="1"/>
          </p:cNvSpPr>
          <p:nvPr/>
        </p:nvSpPr>
        <p:spPr>
          <a:xfrm>
            <a:off x="6477000" y="2313413"/>
            <a:ext cx="1714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148"/>
          </a:bodyPr>
          <a:lstStyle/>
          <a:p>
            <a:pPr algn="l">
              <a:buNone/>
              <a:defRPr sz="2700" b="1">
                <a:solidFill>
                  <a:srgbClr val="CC79A7"/>
                </a:solidFill>
                <a:latin typeface="Malgun Gothic"/>
                <a:ea typeface="Malgun Gothic"/>
                <a:cs typeface="Malgun Gothic"/>
              </a:defRPr>
            </a:pPr>
            <a:r>
              <a:rPr sz="2700" b="1">
                <a:solidFill>
                  <a:srgbClr val="CC79A7"/>
                </a:solidFill>
                <a:latin typeface="Malgun Gothic"/>
                <a:ea typeface="Malgun Gothic"/>
                <a:cs typeface="Malgun Gothic"/>
              </a:rPr>
              <a:t>Var(Mᶻ)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직사각형 10">
                <a:extLst>
                  <a:ext uri="{FF2B5EF4-FFF2-40B4-BE49-F238E27FC236}">
                    <a16:creationId xmlns:a16="http://schemas.microsoft.com/office/drawing/2014/main" id="{8DEEA1B3-245A-4C4E-A49F-3ABA28E3A65E}"/>
                  </a:ext>
                </a:extLst>
              </p:cNvPr>
              <p:cNvSpPr>
                <a:spLocks noGrp="1"/>
              </p:cNvSpPr>
              <p:nvPr/>
            </p:nvSpPr>
            <p:spPr>
              <a:xfrm>
                <a:off x="8305800" y="2370563"/>
                <a:ext cx="3352800" cy="1047750"/>
              </a:xfrm>
              <a:prstGeom prst="rect">
                <a:avLst/>
              </a:prstGeom>
              <a:noFill/>
              <a:ln w="0">
                <a:noFill/>
                <a:prstDash val="solid"/>
              </a:ln>
            </p:spPr>
            <p:txBody>
              <a:bodyPr anchor="t">
                <a:normAutofit/>
              </a:bodyPr>
              <a:lstStyle/>
              <a:p>
                <a:pPr algn="l">
                  <a:buNone/>
                  <a:defRPr sz="1575" b="1">
                    <a:solidFill>
                      <a:srgbClr val="0B0D0F"/>
                    </a:solidFill>
                    <a:latin typeface="Malgun Gothic"/>
                    <a:ea typeface="Malgun Gothic"/>
                    <a:cs typeface="Malgun Gothic"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lang="en-US" i="1" smtClean="0">
                              <a:solidFill>
                                <a:srgbClr val="0B0D0F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i="1" smtClean="0">
                                  <a:solidFill>
                                    <a:srgbClr val="0B0D0F"/>
                                  </a:solidFill>
                                  <a:latin typeface="Cambria Math" panose="02040503050406030204" pitchFamily="18" charset="0"/>
                                  <a:ea typeface="Malgun Gothic"/>
                                  <a:cs typeface="Malgun Gothic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 smtClean="0">
                                      <a:solidFill>
                                        <a:srgbClr val="0B0D0F"/>
                                      </a:solidFill>
                                      <a:latin typeface="Cambria Math" panose="02040503050406030204" pitchFamily="18" charset="0"/>
                                      <a:ea typeface="Malgun Gothic"/>
                                      <a:cs typeface="Malgun Gothic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solidFill>
                                        <a:srgbClr val="0B0D0F"/>
                                      </a:solidFill>
                                      <a:latin typeface="Cambria Math" panose="02040503050406030204" pitchFamily="18" charset="0"/>
                                      <a:ea typeface="Malgun Gothic"/>
                                      <a:cs typeface="Malgun Gothic"/>
                                    </a:rPr>
                                    <m:t>𝑀</m:t>
                                  </m:r>
                                  <m:r>
                                    <a:rPr lang="en-US" b="0" i="1" smtClean="0">
                                      <a:solidFill>
                                        <a:srgbClr val="0B0D0F"/>
                                      </a:solidFill>
                                      <a:latin typeface="Cambria Math" panose="02040503050406030204" pitchFamily="18" charset="0"/>
                                      <a:ea typeface="Malgun Gothic"/>
                                      <a:cs typeface="Malgun Gothic"/>
                                    </a:rPr>
                                    <m:t>ᶻ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solidFill>
                                    <a:srgbClr val="0B0D0F"/>
                                  </a:solidFill>
                                  <a:latin typeface="Cambria Math" panose="02040503050406030204" pitchFamily="18" charset="0"/>
                                  <a:ea typeface="Malgun Gothic"/>
                                  <a:cs typeface="Malgun Gothic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b="0" i="1" smtClean="0">
                          <a:solidFill>
                            <a:srgbClr val="0B0D0F"/>
                          </a:solidFill>
                          <a:latin typeface="Cambria Math" panose="02040503050406030204" pitchFamily="18" charset="0"/>
                          <a:ea typeface="Malgun Gothic"/>
                          <a:cs typeface="Malgun Gothic"/>
                        </a:rPr>
                        <m:t>−</m:t>
                      </m:r>
                      <m:sSup>
                        <m:sSupPr>
                          <m:ctrlPr>
                            <a:rPr lang="en-US" i="1" smtClean="0">
                              <a:solidFill>
                                <a:srgbClr val="0B0D0F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</m:ctrlPr>
                        </m:sSupPr>
                        <m:e>
                          <m:d>
                            <m:dPr>
                              <m:begChr m:val="⟨"/>
                              <m:endChr m:val="⟩"/>
                              <m:ctrlPr>
                                <a:rPr lang="en-US" i="1" smtClean="0">
                                  <a:solidFill>
                                    <a:srgbClr val="0B0D0F"/>
                                  </a:solidFill>
                                  <a:latin typeface="Cambria Math" panose="02040503050406030204" pitchFamily="18" charset="0"/>
                                  <a:ea typeface="Malgun Gothic"/>
                                  <a:cs typeface="Malgun Gothic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solidFill>
                                    <a:srgbClr val="0B0D0F"/>
                                  </a:solidFill>
                                  <a:latin typeface="Cambria Math" panose="02040503050406030204" pitchFamily="18" charset="0"/>
                                  <a:ea typeface="Malgun Gothic"/>
                                  <a:cs typeface="Malgun Gothic"/>
                                </a:rPr>
                                <m:t>𝑀</m:t>
                              </m:r>
                              <m:r>
                                <a:rPr lang="en-US" b="0" i="1" smtClean="0">
                                  <a:solidFill>
                                    <a:srgbClr val="0B0D0F"/>
                                  </a:solidFill>
                                  <a:latin typeface="Cambria Math" panose="02040503050406030204" pitchFamily="18" charset="0"/>
                                  <a:ea typeface="Malgun Gothic"/>
                                  <a:cs typeface="Malgun Gothic"/>
                                </a:rPr>
                                <m:t>ᶻ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solidFill>
                                <a:srgbClr val="0B0D0F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</a:p>
            </p:txBody>
          </p:sp>
        </mc:Choice>
        <mc:Fallback>
          <p:sp>
            <p:nvSpPr>
              <p:cNvPr id="11" name="직사각형 10">
                <a:extLst>
                  <a:ext uri="{FF2B5EF4-FFF2-40B4-BE49-F238E27FC236}">
                    <a16:creationId xmlns:a16="http://schemas.microsoft.com/office/drawing/2014/main" id="{8DEEA1B3-245A-4C4E-A49F-3ABA28E3A65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5800" y="2370563"/>
                <a:ext cx="3352800" cy="1047750"/>
              </a:xfrm>
              <a:prstGeom prst="rect">
                <a:avLst/>
              </a:prstGeom>
              <a:blipFill>
                <a:blip r:embed="rId4"/>
                <a:stretch>
                  <a:fillRect t="-2326"/>
                </a:stretch>
              </a:blipFill>
              <a:ln w="0">
                <a:noFill/>
                <a:prstDash val="solid"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직사각형 11">
            <a:extLst>
              <a:ext uri="{FF2B5EF4-FFF2-40B4-BE49-F238E27FC236}">
                <a16:creationId xmlns:a16="http://schemas.microsoft.com/office/drawing/2014/main" id="{E9EBA60D-E216-4507-AB6E-E46FC67EE20C}"/>
              </a:ext>
            </a:extLst>
          </p:cNvPr>
          <p:cNvSpPr>
            <a:spLocks noGrp="1"/>
          </p:cNvSpPr>
          <p:nvPr/>
        </p:nvSpPr>
        <p:spPr>
          <a:xfrm>
            <a:off x="6477000" y="3018263"/>
            <a:ext cx="4953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buNone/>
              <a:defRPr sz="1500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rPr>
              <a:t>collective fluctuation</a:t>
            </a: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EC8235D1-44ED-4D29-AAEC-D3884529E035}"/>
              </a:ext>
            </a:extLst>
          </p:cNvPr>
          <p:cNvSpPr>
            <a:spLocks noGrp="1"/>
          </p:cNvSpPr>
          <p:nvPr/>
        </p:nvSpPr>
        <p:spPr>
          <a:xfrm>
            <a:off x="3305175" y="4180313"/>
            <a:ext cx="5581650" cy="1752600"/>
          </a:xfrm>
          <a:prstGeom prst="roundRect">
            <a:avLst>
              <a:gd name="adj" fmla="val 6522"/>
            </a:avLst>
          </a:prstGeom>
          <a:solidFill>
            <a:srgbClr val="F3F5F7"/>
          </a:solidFill>
          <a:ln w="9525">
            <a:solidFill>
              <a:srgbClr val="D9DEE3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직사각형 13">
                <a:extLst>
                  <a:ext uri="{FF2B5EF4-FFF2-40B4-BE49-F238E27FC236}">
                    <a16:creationId xmlns:a16="http://schemas.microsoft.com/office/drawing/2014/main" id="{7CFF246E-513A-45FC-8D3B-AB03338D118A}"/>
                  </a:ext>
                </a:extLst>
              </p:cNvPr>
              <p:cNvSpPr>
                <a:spLocks noGrp="1"/>
              </p:cNvSpPr>
              <p:nvPr/>
            </p:nvSpPr>
            <p:spPr>
              <a:xfrm>
                <a:off x="3571875" y="4389863"/>
                <a:ext cx="1839790" cy="835854"/>
              </a:xfrm>
              <a:prstGeom prst="rect">
                <a:avLst/>
              </a:prstGeom>
              <a:noFill/>
              <a:ln w="0">
                <a:noFill/>
                <a:prstDash val="solid"/>
              </a:ln>
            </p:spPr>
            <p:txBody>
              <a:bodyPr anchor="t">
                <a:normAutofit fontScale="98148"/>
              </a:bodyPr>
              <a:lstStyle/>
              <a:p>
                <a:pPr algn="l">
                  <a:buNone/>
                  <a:defRPr sz="2700" b="1">
                    <a:solidFill>
                      <a:srgbClr val="009E73"/>
                    </a:solidFill>
                    <a:latin typeface="Malgun Gothic"/>
                    <a:ea typeface="Malgun Gothic"/>
                    <a:cs typeface="Malgun Gothic"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i="1" smtClean="0">
                              <a:solidFill>
                                <a:srgbClr val="009E73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rgbClr val="009E73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  <m:t>𝑆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rgbClr val="009E73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  <m:t>𝑧𝑧</m:t>
                          </m:r>
                        </m:sup>
                      </m:sSup>
                      <m:r>
                        <a:rPr lang="en-US" sz="2800" b="0" i="1" smtClean="0">
                          <a:solidFill>
                            <a:srgbClr val="009E73"/>
                          </a:solidFill>
                          <a:latin typeface="Cambria Math" panose="02040503050406030204" pitchFamily="18" charset="0"/>
                          <a:ea typeface="Malgun Gothic"/>
                          <a:cs typeface="Malgun Gothic"/>
                        </a:rPr>
                        <m:t>(</m:t>
                      </m:r>
                      <m:r>
                        <a:rPr lang="en-US" sz="2800" b="0" i="1" smtClean="0">
                          <a:solidFill>
                            <a:srgbClr val="009E73"/>
                          </a:solidFill>
                          <a:latin typeface="Cambria Math" panose="02040503050406030204" pitchFamily="18" charset="0"/>
                          <a:ea typeface="Malgun Gothic"/>
                          <a:cs typeface="Malgun Gothic"/>
                        </a:rPr>
                        <m:t>𝑘</m:t>
                      </m:r>
                      <m:r>
                        <a:rPr lang="en-US" sz="2800" b="0" i="1" smtClean="0">
                          <a:solidFill>
                            <a:srgbClr val="009E73"/>
                          </a:solidFill>
                          <a:latin typeface="Cambria Math" panose="02040503050406030204" pitchFamily="18" charset="0"/>
                          <a:ea typeface="Malgun Gothic"/>
                          <a:cs typeface="Malgun Gothic"/>
                        </a:rPr>
                        <m:t>)</m:t>
                      </m:r>
                    </m:oMath>
                  </m:oMathPara>
                </a14:m>
              </a:p>
            </p:txBody>
          </p:sp>
        </mc:Choice>
        <mc:Fallback>
          <p:sp>
            <p:nvSpPr>
              <p:cNvPr id="14" name="직사각형 13">
                <a:extLst>
                  <a:ext uri="{FF2B5EF4-FFF2-40B4-BE49-F238E27FC236}">
                    <a16:creationId xmlns:a16="http://schemas.microsoft.com/office/drawing/2014/main" id="{7CFF246E-513A-45FC-8D3B-AB03338D118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1875" y="4389863"/>
                <a:ext cx="1839790" cy="83585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0">
                <a:noFill/>
                <a:prstDash val="solid"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직사각형 14">
                <a:extLst>
                  <a:ext uri="{FF2B5EF4-FFF2-40B4-BE49-F238E27FC236}">
                    <a16:creationId xmlns:a16="http://schemas.microsoft.com/office/drawing/2014/main" id="{A553D60F-D4AD-49DC-A356-152238B17433}"/>
                  </a:ext>
                </a:extLst>
              </p:cNvPr>
              <p:cNvSpPr>
                <a:spLocks noGrp="1"/>
              </p:cNvSpPr>
              <p:nvPr/>
            </p:nvSpPr>
            <p:spPr>
              <a:xfrm>
                <a:off x="5247358" y="4395804"/>
                <a:ext cx="3372949" cy="578668"/>
              </a:xfrm>
              <a:prstGeom prst="rect">
                <a:avLst/>
              </a:prstGeom>
              <a:noFill/>
              <a:ln w="0">
                <a:noFill/>
                <a:prstDash val="solid"/>
              </a:ln>
            </p:spPr>
            <p:txBody>
              <a:bodyPr anchor="t">
                <a:normAutofit/>
              </a:bodyPr>
              <a:lstStyle/>
              <a:p>
                <a:pPr algn="l">
                  <a:buNone/>
                  <a:defRPr sz="1575" b="1">
                    <a:solidFill>
                      <a:srgbClr val="0B0D0F"/>
                    </a:solidFill>
                    <a:latin typeface="Malgun Gothic"/>
                    <a:ea typeface="Malgun Gothic"/>
                    <a:cs typeface="Malgun Gothic"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solidFill>
                                <a:srgbClr val="0B0D0F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rgbClr val="0B0D0F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  <m:t>𝑵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rgbClr val="0B0D0F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  <m:t>-1</m:t>
                          </m:r>
                        </m:sup>
                      </m:sSup>
                      <m:r>
                        <a:rPr lang="en-US" b="1" i="0">
                          <a:solidFill>
                            <a:srgbClr val="0B0D0F"/>
                          </a:solidFill>
                          <a:latin typeface="Cambria Math" panose="02040503050406030204" pitchFamily="18" charset="0"/>
                          <a:ea typeface="Malgun Gothic"/>
                          <a:cs typeface="Malgun Gothic"/>
                        </a:rPr>
                        <m:t>𝚺</m:t>
                      </m:r>
                      <m:r>
                        <a:rPr lang="en-US" b="1" i="1">
                          <a:solidFill>
                            <a:srgbClr val="0B0D0F"/>
                          </a:solidFill>
                          <a:latin typeface="Cambria Math" panose="02040503050406030204" pitchFamily="18" charset="0"/>
                          <a:ea typeface="Malgun Gothic"/>
                          <a:cs typeface="Malgun Gothic"/>
                        </a:rPr>
                        <m:t>ᵢ</m:t>
                      </m:r>
                      <m:r>
                        <a:rPr lang="en-US" b="1" i="1">
                          <a:solidFill>
                            <a:srgbClr val="0B0D0F"/>
                          </a:solidFill>
                          <a:latin typeface="Cambria Math" panose="02040503050406030204" pitchFamily="18" charset="0"/>
                          <a:ea typeface="Malgun Gothic"/>
                          <a:cs typeface="Malgun Gothic"/>
                        </a:rPr>
                        <m:t>ⱼ</m:t>
                      </m:r>
                      <m:r>
                        <a:rPr lang="en-US" b="1" i="1">
                          <a:solidFill>
                            <a:srgbClr val="0B0D0F"/>
                          </a:solidFill>
                          <a:latin typeface="Cambria Math" panose="02040503050406030204" pitchFamily="18" charset="0"/>
                          <a:ea typeface="Malgun Gothic"/>
                          <a:cs typeface="Malgun Gothic"/>
                        </a:rPr>
                        <m:t> </m:t>
                      </m:r>
                      <m:r>
                        <a:rPr lang="en-US" b="1" i="1">
                          <a:solidFill>
                            <a:srgbClr val="0B0D0F"/>
                          </a:solidFill>
                          <a:latin typeface="Cambria Math" panose="02040503050406030204" pitchFamily="18" charset="0"/>
                          <a:ea typeface="Malgun Gothic"/>
                          <a:cs typeface="Malgun Gothic"/>
                        </a:rPr>
                        <m:t>𝒆</m:t>
                      </m:r>
                      <m:r>
                        <a:rPr lang="en-US" b="1" i="1">
                          <a:solidFill>
                            <a:srgbClr val="0B0D0F"/>
                          </a:solidFill>
                          <a:latin typeface="Cambria Math" panose="02040503050406030204" pitchFamily="18" charset="0"/>
                          <a:ea typeface="Malgun Gothic"/>
                          <a:cs typeface="Malgun Gothic"/>
                        </a:rPr>
                        <m:t>ⁱᴷ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rgbClr val="0B0D0F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</m:ctrlPr>
                        </m:sSupPr>
                        <m:e>
                          <m:r>
                            <a:rPr lang="en-US" b="1" i="1">
                              <a:solidFill>
                                <a:srgbClr val="0B0D0F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  <m:t>·</m:t>
                          </m:r>
                        </m:e>
                        <m:sup>
                          <m:r>
                            <a:rPr lang="en-US" b="1" i="1">
                              <a:solidFill>
                                <a:srgbClr val="0B0D0F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  <m:t>(</m:t>
                          </m:r>
                        </m:sup>
                      </m:sSup>
                      <m:r>
                        <a:rPr lang="en-US" b="1" i="1">
                          <a:solidFill>
                            <a:srgbClr val="0B0D0F"/>
                          </a:solidFill>
                          <a:latin typeface="Cambria Math" panose="02040503050406030204" pitchFamily="18" charset="0"/>
                          <a:ea typeface="Malgun Gothic"/>
                          <a:cs typeface="Malgun Gothic"/>
                        </a:rPr>
                        <m:t>ʳ</m:t>
                      </m:r>
                      <m:sSup>
                        <m:sSupPr>
                          <m:ctrlPr>
                            <a:rPr lang="en-US" b="1" i="1">
                              <a:solidFill>
                                <a:srgbClr val="0B0D0F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</m:ctrlPr>
                        </m:sSupPr>
                        <m:e>
                          <m:r>
                            <a:rPr lang="en-US" b="1" i="1">
                              <a:solidFill>
                                <a:srgbClr val="0B0D0F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  <m:t>ⁱ</m:t>
                          </m:r>
                        </m:e>
                        <m:sup>
                          <m:r>
                            <a:rPr lang="en-US" b="1" i="1">
                              <a:solidFill>
                                <a:srgbClr val="0B0D0F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  <m:t>-</m:t>
                          </m:r>
                        </m:sup>
                      </m:sSup>
                      <m:r>
                        <a:rPr lang="en-US" b="1" i="1">
                          <a:solidFill>
                            <a:srgbClr val="0B0D0F"/>
                          </a:solidFill>
                          <a:latin typeface="Cambria Math" panose="02040503050406030204" pitchFamily="18" charset="0"/>
                          <a:ea typeface="Malgun Gothic"/>
                          <a:cs typeface="Malgun Gothic"/>
                        </a:rPr>
                        <m:t>ʳ</m:t>
                      </m:r>
                      <m:sSup>
                        <m:sSupPr>
                          <m:ctrlPr>
                            <a:rPr lang="en-US" b="1" i="1">
                              <a:solidFill>
                                <a:srgbClr val="0B0D0F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</m:ctrlPr>
                        </m:sSupPr>
                        <m:e>
                          <m:r>
                            <a:rPr lang="en-US" b="1" i="1">
                              <a:solidFill>
                                <a:srgbClr val="0B0D0F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  <m:t>ʲ</m:t>
                          </m:r>
                        </m:e>
                        <m:sup>
                          <m:r>
                            <a:rPr lang="en-US" b="1" i="1">
                              <a:solidFill>
                                <a:srgbClr val="0B0D0F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  <m:t>)</m:t>
                          </m:r>
                        </m:sup>
                      </m:sSup>
                      <m:r>
                        <a:rPr lang="en-US" b="1" i="1">
                          <a:solidFill>
                            <a:srgbClr val="0B0D0F"/>
                          </a:solidFill>
                          <a:latin typeface="Cambria Math" panose="02040503050406030204" pitchFamily="18" charset="0"/>
                          <a:ea typeface="Malgun Gothic"/>
                          <a:cs typeface="Malgun Gothic"/>
                        </a:rPr>
                        <m:t>𝑪</m:t>
                      </m:r>
                      <m:r>
                        <a:rPr lang="en-US" b="1" i="1">
                          <a:solidFill>
                            <a:srgbClr val="0B0D0F"/>
                          </a:solidFill>
                          <a:latin typeface="Cambria Math" panose="02040503050406030204" pitchFamily="18" charset="0"/>
                          <a:ea typeface="Malgun Gothic"/>
                          <a:cs typeface="Malgun Gothic"/>
                        </a:rPr>
                        <m:t>ᵢ</m:t>
                      </m:r>
                      <m:r>
                        <a:rPr lang="en-US" b="1" i="1">
                          <a:solidFill>
                            <a:srgbClr val="0B0D0F"/>
                          </a:solidFill>
                          <a:latin typeface="Cambria Math" panose="02040503050406030204" pitchFamily="18" charset="0"/>
                          <a:ea typeface="Malgun Gothic"/>
                          <a:cs typeface="Malgun Gothic"/>
                        </a:rPr>
                        <m:t>ⱼ</m:t>
                      </m:r>
                    </m:oMath>
                  </m:oMathPara>
                </a14:m>
              </a:p>
            </p:txBody>
          </p:sp>
        </mc:Choice>
        <mc:Fallback>
          <p:sp>
            <p:nvSpPr>
              <p:cNvPr id="15" name="직사각형 14">
                <a:extLst>
                  <a:ext uri="{FF2B5EF4-FFF2-40B4-BE49-F238E27FC236}">
                    <a16:creationId xmlns:a16="http://schemas.microsoft.com/office/drawing/2014/main" id="{A553D60F-D4AD-49DC-A356-152238B1743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7358" y="4395804"/>
                <a:ext cx="3372949" cy="578668"/>
              </a:xfrm>
              <a:prstGeom prst="rect">
                <a:avLst/>
              </a:prstGeom>
              <a:blipFill>
                <a:blip r:embed="rId6"/>
                <a:stretch>
                  <a:fillRect t="-2105"/>
                </a:stretch>
              </a:blipFill>
              <a:ln w="0">
                <a:noFill/>
                <a:prstDash val="solid"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직사각형 15">
                <a:extLst>
                  <a:ext uri="{FF2B5EF4-FFF2-40B4-BE49-F238E27FC236}">
                    <a16:creationId xmlns:a16="http://schemas.microsoft.com/office/drawing/2014/main" id="{0DA1F536-BB7D-4FCE-B8D1-2A3CDD8BEB8E}"/>
                  </a:ext>
                </a:extLst>
              </p:cNvPr>
              <p:cNvSpPr>
                <a:spLocks noGrp="1"/>
              </p:cNvSpPr>
              <p:nvPr/>
            </p:nvSpPr>
            <p:spPr>
              <a:xfrm>
                <a:off x="3571875" y="5094712"/>
                <a:ext cx="5314950" cy="675113"/>
              </a:xfrm>
              <a:prstGeom prst="rect">
                <a:avLst/>
              </a:prstGeom>
              <a:noFill/>
              <a:ln w="0">
                <a:noFill/>
                <a:prstDash val="solid"/>
              </a:ln>
            </p:spPr>
            <p:txBody>
              <a:bodyPr anchor="t">
                <a:normAutofit/>
              </a:bodyPr>
              <a:lstStyle/>
              <a:p>
                <a:pPr algn="l">
                  <a:buNone/>
                  <a:defRPr sz="1500" b="0">
                    <a:solidFill>
                      <a:srgbClr val="5B6570"/>
                    </a:solidFill>
                    <a:latin typeface="Malgun Gothic"/>
                    <a:ea typeface="Malgun Gothic"/>
                    <a:cs typeface="Malgun Gothic"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5B6570"/>
                          </a:solidFill>
                          <a:latin typeface="Cambria Math" panose="02040503050406030204" pitchFamily="18" charset="0"/>
                          <a:ea typeface="Malgun Gothic"/>
                          <a:cs typeface="Malgun Gothic"/>
                        </a:rPr>
                        <m:t>𝐶</m:t>
                      </m:r>
                      <m:r>
                        <a:rPr lang="en-US" sz="1600" b="0" i="1" smtClean="0">
                          <a:solidFill>
                            <a:srgbClr val="5B6570"/>
                          </a:solidFill>
                          <a:latin typeface="Cambria Math" panose="02040503050406030204" pitchFamily="18" charset="0"/>
                          <a:ea typeface="Malgun Gothic"/>
                          <a:cs typeface="Malgun Gothic"/>
                        </a:rPr>
                        <m:t>ᵢ</m:t>
                      </m:r>
                      <m:r>
                        <a:rPr lang="en-US" sz="1600" b="0" i="1" smtClean="0">
                          <a:solidFill>
                            <a:srgbClr val="5B6570"/>
                          </a:solidFill>
                          <a:latin typeface="Cambria Math" panose="02040503050406030204" pitchFamily="18" charset="0"/>
                          <a:ea typeface="Malgun Gothic"/>
                          <a:cs typeface="Malgun Gothic"/>
                        </a:rPr>
                        <m:t>ⱼ</m:t>
                      </m:r>
                      <m:r>
                        <a:rPr lang="en-US" sz="1600" b="0" i="1" smtClean="0">
                          <a:solidFill>
                            <a:srgbClr val="5B6570"/>
                          </a:solidFill>
                          <a:latin typeface="Cambria Math" panose="02040503050406030204" pitchFamily="18" charset="0"/>
                          <a:ea typeface="Malgun Gothic"/>
                          <a:cs typeface="Malgun Gothic"/>
                        </a:rPr>
                        <m:t> = </m:t>
                      </m:r>
                      <m:d>
                        <m:dPr>
                          <m:begChr m:val="⟨"/>
                          <m:endChr m:val="⟩"/>
                          <m:ctrlPr>
                            <a:rPr lang="en-US" sz="1600" b="0" i="1" smtClean="0">
                              <a:solidFill>
                                <a:srgbClr val="5B6570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solidFill>
                                <a:srgbClr val="5B6570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  <m:t>𝑍</m:t>
                          </m:r>
                          <m:r>
                            <a:rPr lang="en-US" sz="1600" b="0" i="1" smtClean="0">
                              <a:solidFill>
                                <a:srgbClr val="5B6570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  <m:t>ᵢ</m:t>
                          </m:r>
                          <m:r>
                            <a:rPr lang="en-US" sz="1600" b="0" i="1" smtClean="0">
                              <a:solidFill>
                                <a:srgbClr val="5B6570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  <m:t>𝑍</m:t>
                          </m:r>
                          <m:r>
                            <a:rPr lang="en-US" sz="1600" b="0" i="1" smtClean="0">
                              <a:solidFill>
                                <a:srgbClr val="5B6570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  <m:t>ⱼ</m:t>
                          </m:r>
                        </m:e>
                      </m:d>
                      <m:r>
                        <a:rPr lang="en-US" sz="1600" b="0" i="1" smtClean="0">
                          <a:solidFill>
                            <a:srgbClr val="5B6570"/>
                          </a:solidFill>
                          <a:latin typeface="Cambria Math" panose="02040503050406030204" pitchFamily="18" charset="0"/>
                          <a:ea typeface="Malgun Gothic"/>
                          <a:cs typeface="Malgun Gothic"/>
                        </a:rPr>
                        <m:t>− </m:t>
                      </m:r>
                      <m:d>
                        <m:dPr>
                          <m:begChr m:val="⟨"/>
                          <m:endChr m:val="⟩"/>
                          <m:ctrlPr>
                            <a:rPr lang="en-US" sz="1600" b="0" i="1" smtClean="0">
                              <a:solidFill>
                                <a:srgbClr val="5B6570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solidFill>
                                <a:srgbClr val="5B6570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  <m:t>𝑍</m:t>
                          </m:r>
                          <m:r>
                            <a:rPr lang="en-US" sz="1600" b="0" i="1" smtClean="0">
                              <a:solidFill>
                                <a:srgbClr val="5B6570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  <m:t>ᵢ</m:t>
                          </m:r>
                        </m:e>
                      </m:d>
                      <m:d>
                        <m:dPr>
                          <m:begChr m:val="⟨"/>
                          <m:endChr m:val="⟩"/>
                          <m:ctrlPr>
                            <a:rPr lang="en-US" sz="1600" b="0" i="1" smtClean="0">
                              <a:solidFill>
                                <a:srgbClr val="5B6570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solidFill>
                                <a:srgbClr val="5B6570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  <m:t>𝑍</m:t>
                          </m:r>
                          <m:r>
                            <a:rPr lang="en-US" sz="1600" b="0" i="1" smtClean="0">
                              <a:solidFill>
                                <a:srgbClr val="5B6570"/>
                              </a:solidFill>
                              <a:latin typeface="Cambria Math" panose="02040503050406030204" pitchFamily="18" charset="0"/>
                              <a:ea typeface="Malgun Gothic"/>
                              <a:cs typeface="Malgun Gothic"/>
                            </a:rPr>
                            <m:t>ⱼ</m:t>
                          </m:r>
                        </m:e>
                      </m:d>
                    </m:oMath>
                  </m:oMathPara>
                </a14:m>
              </a:p>
            </p:txBody>
          </p:sp>
        </mc:Choice>
        <mc:Fallback>
          <p:sp>
            <p:nvSpPr>
              <p:cNvPr id="16" name="직사각형 15">
                <a:extLst>
                  <a:ext uri="{FF2B5EF4-FFF2-40B4-BE49-F238E27FC236}">
                    <a16:creationId xmlns:a16="http://schemas.microsoft.com/office/drawing/2014/main" id="{0DA1F536-BB7D-4FCE-B8D1-2A3CDD8BEB8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1875" y="5094712"/>
                <a:ext cx="5314950" cy="675113"/>
              </a:xfrm>
              <a:prstGeom prst="rect">
                <a:avLst/>
              </a:prstGeom>
              <a:blipFill>
                <a:blip r:embed="rId7"/>
                <a:stretch>
                  <a:fillRect t="-3636"/>
                </a:stretch>
              </a:blipFill>
              <a:ln w="0">
                <a:noFill/>
                <a:prstDash val="solid"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29188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>
            <a:extLst>
              <a:ext uri="{FF2B5EF4-FFF2-40B4-BE49-F238E27FC236}">
                <a16:creationId xmlns:a16="http://schemas.microsoft.com/office/drawing/2014/main" id="{EAE05BB0-FA1B-4D01-ABFE-60D51D20C0AD}"/>
              </a:ext>
            </a:extLst>
          </p:cNvPr>
          <p:cNvSpPr>
            <a:spLocks noGrp="1"/>
          </p:cNvSpPr>
          <p:nvPr/>
        </p:nvSpPr>
        <p:spPr>
          <a:xfrm>
            <a:off x="400050" y="22860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3214" lnSpcReduction="10000"/>
          </a:bodyPr>
          <a:lstStyle/>
          <a:p>
            <a:pPr algn="l">
              <a:buNone/>
              <a:defRPr sz="105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rPr>
              <a:t>PROBLEM 1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B1262EB0-CF09-484F-83AF-F4A178411B87}"/>
              </a:ext>
            </a:extLst>
          </p:cNvPr>
          <p:cNvSpPr>
            <a:spLocks noGrp="1"/>
          </p:cNvSpPr>
          <p:nvPr/>
        </p:nvSpPr>
        <p:spPr>
          <a:xfrm>
            <a:off x="400050" y="514350"/>
            <a:ext cx="10858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551"/>
          </a:bodyPr>
          <a:lstStyle/>
          <a:p>
            <a:pPr algn="l">
              <a:buNone/>
              <a:defRPr sz="34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lang="en-US" sz="34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Frustration rate</a:t>
            </a:r>
            <a:endParaRPr sz="3450" b="1">
              <a:solidFill>
                <a:srgbClr val="0B0D0F"/>
              </a:solidFill>
              <a:latin typeface="Malgun Gothic"/>
              <a:ea typeface="Malgun Gothic"/>
              <a:cs typeface="Malgun Gothic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0C29D553-DE6B-4A03-B2EE-9C4CC8ABF4AF}"/>
              </a:ext>
            </a:extLst>
          </p:cNvPr>
          <p:cNvSpPr>
            <a:spLocks noGrp="1"/>
          </p:cNvSpPr>
          <p:nvPr/>
        </p:nvSpPr>
        <p:spPr>
          <a:xfrm>
            <a:off x="400050" y="1200150"/>
            <a:ext cx="11391900" cy="19050"/>
          </a:xfrm>
          <a:prstGeom prst="rect">
            <a:avLst/>
          </a:prstGeom>
          <a:solidFill>
            <a:srgbClr val="0B0D0F"/>
          </a:solidFill>
          <a:ln w="9525">
            <a:solidFill>
              <a:srgbClr val="0B0D0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D190C514-A24A-481E-A080-5F0BFBD4D1E4}"/>
              </a:ext>
            </a:extLst>
          </p:cNvPr>
          <p:cNvSpPr>
            <a:spLocks noGrp="1"/>
          </p:cNvSpPr>
          <p:nvPr/>
        </p:nvSpPr>
        <p:spPr>
          <a:xfrm>
            <a:off x="11277600" y="6381750"/>
            <a:ext cx="5143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6987" lnSpcReduction="10000"/>
          </a:bodyPr>
          <a:lstStyle/>
          <a:p>
            <a:pPr algn="r">
              <a:buNone/>
              <a:defRPr sz="97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rPr>
              <a:t>08</a:t>
            </a: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C9930FA2-27A9-4A25-8869-3B50703767E1}"/>
              </a:ext>
            </a:extLst>
          </p:cNvPr>
          <p:cNvSpPr>
            <a:spLocks noGrp="1"/>
          </p:cNvSpPr>
          <p:nvPr/>
        </p:nvSpPr>
        <p:spPr>
          <a:xfrm>
            <a:off x="400050" y="1428750"/>
            <a:ext cx="8286750" cy="4762500"/>
          </a:xfrm>
          <a:prstGeom prst="roundRect">
            <a:avLst>
              <a:gd name="adj" fmla="val 2400"/>
            </a:avLst>
          </a:prstGeom>
          <a:solidFill>
            <a:srgbClr val="FFFFFF"/>
          </a:solidFill>
          <a:ln w="9525">
            <a:solidFill>
              <a:srgbClr val="D9DEE3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8" name="그림 17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2903850" y="1333500"/>
            <a:ext cx="6384300" cy="3515922"/>
          </a:xfrm>
          <a:prstGeom prst="roundRect">
            <a:avLst>
              <a:gd name="adj" fmla="val 2419"/>
            </a:avLst>
          </a:prstGeom>
        </p:spPr>
      </p:pic>
      <p:pic>
        <p:nvPicPr>
          <p:cNvPr id="6" name="그림 5" descr="노트북 출력 2">
            <a:extLst>
              <a:ext uri="{FF2B5EF4-FFF2-40B4-BE49-F238E27FC236}">
                <a16:creationId xmlns:a16="http://schemas.microsoft.com/office/drawing/2014/main" id="{CC93E44B-FDE6-3AA4-A5D9-E38B543812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1662" y="4688253"/>
            <a:ext cx="5948675" cy="1941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7875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직사각형 23">
            <a:extLst>
              <a:ext uri="{FF2B5EF4-FFF2-40B4-BE49-F238E27FC236}">
                <a16:creationId xmlns:a16="http://schemas.microsoft.com/office/drawing/2014/main" id="{6E640C7D-7DF0-4D8E-8AE3-C67E4D3FF853}"/>
              </a:ext>
            </a:extLst>
          </p:cNvPr>
          <p:cNvSpPr>
            <a:spLocks noGrp="1"/>
          </p:cNvSpPr>
          <p:nvPr/>
        </p:nvSpPr>
        <p:spPr>
          <a:xfrm>
            <a:off x="400050" y="22860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3214" lnSpcReduction="10000"/>
          </a:bodyPr>
          <a:lstStyle/>
          <a:p>
            <a:pPr algn="l">
              <a:buNone/>
              <a:defRPr sz="105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rPr>
              <a:t>PROBLEMS 2 &amp; 3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EB4AF30E-1752-4D80-BD80-54A85B8ABD81}"/>
              </a:ext>
            </a:extLst>
          </p:cNvPr>
          <p:cNvSpPr>
            <a:spLocks noGrp="1"/>
          </p:cNvSpPr>
          <p:nvPr/>
        </p:nvSpPr>
        <p:spPr>
          <a:xfrm>
            <a:off x="400050" y="514350"/>
            <a:ext cx="10858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551"/>
          </a:bodyPr>
          <a:lstStyle/>
          <a:p>
            <a:pPr algn="l">
              <a:buNone/>
              <a:defRPr sz="34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sz="34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N=4 → 9 field sweep: order에서 polarization으로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5E41A594-8695-4A94-A2FF-A10AF08E98D1}"/>
              </a:ext>
            </a:extLst>
          </p:cNvPr>
          <p:cNvSpPr>
            <a:spLocks noGrp="1"/>
          </p:cNvSpPr>
          <p:nvPr/>
        </p:nvSpPr>
        <p:spPr>
          <a:xfrm>
            <a:off x="400050" y="1200150"/>
            <a:ext cx="11391900" cy="19050"/>
          </a:xfrm>
          <a:prstGeom prst="rect">
            <a:avLst/>
          </a:prstGeom>
          <a:solidFill>
            <a:srgbClr val="0B0D0F"/>
          </a:solidFill>
          <a:ln w="9525">
            <a:solidFill>
              <a:srgbClr val="0B0D0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90F12AB5-AAF9-41DF-9DB8-91F47379D092}"/>
              </a:ext>
            </a:extLst>
          </p:cNvPr>
          <p:cNvSpPr>
            <a:spLocks noGrp="1"/>
          </p:cNvSpPr>
          <p:nvPr/>
        </p:nvSpPr>
        <p:spPr>
          <a:xfrm>
            <a:off x="11277600" y="6381750"/>
            <a:ext cx="5143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6987" lnSpcReduction="10000"/>
          </a:bodyPr>
          <a:lstStyle/>
          <a:p>
            <a:pPr algn="r">
              <a:buNone/>
              <a:defRPr sz="97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rPr>
              <a:t>09</a:t>
            </a: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90EE47F2-76C1-4152-AAF8-6E51BBB867E2}"/>
              </a:ext>
            </a:extLst>
          </p:cNvPr>
          <p:cNvSpPr>
            <a:spLocks noGrp="1"/>
          </p:cNvSpPr>
          <p:nvPr/>
        </p:nvSpPr>
        <p:spPr>
          <a:xfrm>
            <a:off x="400050" y="1409700"/>
            <a:ext cx="8763000" cy="4857750"/>
          </a:xfrm>
          <a:prstGeom prst="roundRect">
            <a:avLst>
              <a:gd name="adj" fmla="val 2353"/>
            </a:avLst>
          </a:prstGeom>
          <a:solidFill>
            <a:srgbClr val="FFFFFF"/>
          </a:solidFill>
          <a:ln w="9525">
            <a:solidFill>
              <a:srgbClr val="D9DEE3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31" name="그림 30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354683" y="1428750"/>
            <a:ext cx="6853734" cy="4819650"/>
          </a:xfrm>
          <a:prstGeom prst="roundRect">
            <a:avLst>
              <a:gd name="adj" fmla="val 2372"/>
            </a:avLst>
          </a:prstGeom>
        </p:spPr>
      </p:pic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8C45216C-E771-437F-9317-EFE3DFC63615}"/>
              </a:ext>
            </a:extLst>
          </p:cNvPr>
          <p:cNvSpPr>
            <a:spLocks noGrp="1"/>
          </p:cNvSpPr>
          <p:nvPr/>
        </p:nvSpPr>
        <p:spPr>
          <a:xfrm>
            <a:off x="9410700" y="2028825"/>
            <a:ext cx="2381250" cy="742950"/>
          </a:xfrm>
          <a:prstGeom prst="roundRect">
            <a:avLst>
              <a:gd name="adj" fmla="val 15385"/>
            </a:avLst>
          </a:prstGeom>
          <a:solidFill>
            <a:srgbClr val="FFFFFF"/>
          </a:solidFill>
          <a:ln w="9525">
            <a:solidFill>
              <a:srgbClr val="D9DEE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699A7EEE-7D74-41A9-B4AE-112F3CE23BA4}"/>
              </a:ext>
            </a:extLst>
          </p:cNvPr>
          <p:cNvSpPr>
            <a:spLocks noGrp="1"/>
          </p:cNvSpPr>
          <p:nvPr/>
        </p:nvSpPr>
        <p:spPr>
          <a:xfrm>
            <a:off x="9410700" y="2028825"/>
            <a:ext cx="66675" cy="742950"/>
          </a:xfrm>
          <a:prstGeom prst="roundRect">
            <a:avLst>
              <a:gd name="adj" fmla="val 50000"/>
            </a:avLst>
          </a:prstGeom>
          <a:solidFill>
            <a:srgbClr val="1677B8"/>
          </a:solidFill>
          <a:ln w="9525">
            <a:solidFill>
              <a:srgbClr val="1677B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AAEEE845-DC8D-404F-BE23-3747FC75519E}"/>
              </a:ext>
            </a:extLst>
          </p:cNvPr>
          <p:cNvSpPr>
            <a:spLocks noGrp="1"/>
          </p:cNvSpPr>
          <p:nvPr/>
        </p:nvSpPr>
        <p:spPr>
          <a:xfrm>
            <a:off x="9620250" y="2124075"/>
            <a:ext cx="20574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0119" lnSpcReduction="20000"/>
          </a:bodyPr>
          <a:lstStyle/>
          <a:p>
            <a:pPr algn="l">
              <a:buNone/>
              <a:defRPr sz="210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rPr>
              <a:t>0.094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A21DD156-F2AA-4FE3-B66C-44C57B44FF7B}"/>
              </a:ext>
            </a:extLst>
          </p:cNvPr>
          <p:cNvSpPr>
            <a:spLocks noGrp="1"/>
          </p:cNvSpPr>
          <p:nvPr/>
        </p:nvSpPr>
        <p:spPr>
          <a:xfrm>
            <a:off x="9620250" y="2466975"/>
            <a:ext cx="20574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3889" lnSpcReduction="20000"/>
          </a:bodyPr>
          <a:lstStyle/>
          <a:p>
            <a:pPr algn="l">
              <a:buNone/>
              <a:defRPr sz="112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defRPr>
            </a:pPr>
            <a:r>
              <a:rPr sz="112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rPr>
              <a:t>exact Mᶻ at h=1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893B9D45-A7AD-4D08-BC1A-A288EDBA4CFB}"/>
              </a:ext>
            </a:extLst>
          </p:cNvPr>
          <p:cNvSpPr>
            <a:spLocks noGrp="1"/>
          </p:cNvSpPr>
          <p:nvPr/>
        </p:nvSpPr>
        <p:spPr>
          <a:xfrm>
            <a:off x="9410700" y="2962275"/>
            <a:ext cx="2381250" cy="742950"/>
          </a:xfrm>
          <a:prstGeom prst="roundRect">
            <a:avLst>
              <a:gd name="adj" fmla="val 15385"/>
            </a:avLst>
          </a:prstGeom>
          <a:solidFill>
            <a:srgbClr val="FFFFFF"/>
          </a:solidFill>
          <a:ln w="9525">
            <a:solidFill>
              <a:srgbClr val="D9DEE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07965D3B-B346-4B8A-8C44-D6E12C76C0C2}"/>
              </a:ext>
            </a:extLst>
          </p:cNvPr>
          <p:cNvSpPr>
            <a:spLocks noGrp="1"/>
          </p:cNvSpPr>
          <p:nvPr/>
        </p:nvSpPr>
        <p:spPr>
          <a:xfrm>
            <a:off x="9410700" y="2962275"/>
            <a:ext cx="66675" cy="742950"/>
          </a:xfrm>
          <a:prstGeom prst="roundRect">
            <a:avLst>
              <a:gd name="adj" fmla="val 50000"/>
            </a:avLst>
          </a:prstGeom>
          <a:solidFill>
            <a:srgbClr val="1677B8"/>
          </a:solidFill>
          <a:ln w="9525">
            <a:solidFill>
              <a:srgbClr val="1677B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047E6A25-79C0-49DA-AF38-E27300875E83}"/>
              </a:ext>
            </a:extLst>
          </p:cNvPr>
          <p:cNvSpPr>
            <a:spLocks noGrp="1"/>
          </p:cNvSpPr>
          <p:nvPr/>
        </p:nvSpPr>
        <p:spPr>
          <a:xfrm>
            <a:off x="9620250" y="3057525"/>
            <a:ext cx="20574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0119" lnSpcReduction="20000"/>
          </a:bodyPr>
          <a:lstStyle/>
          <a:p>
            <a:pPr algn="l">
              <a:buNone/>
              <a:defRPr sz="210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rPr>
              <a:t>0.608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4B227260-03D5-40F1-8D03-CB147BEF58F0}"/>
              </a:ext>
            </a:extLst>
          </p:cNvPr>
          <p:cNvSpPr>
            <a:spLocks noGrp="1"/>
          </p:cNvSpPr>
          <p:nvPr/>
        </p:nvSpPr>
        <p:spPr>
          <a:xfrm>
            <a:off x="9620250" y="3400425"/>
            <a:ext cx="20574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3889" lnSpcReduction="20000"/>
          </a:bodyPr>
          <a:lstStyle/>
          <a:p>
            <a:pPr algn="l">
              <a:buNone/>
              <a:defRPr sz="112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defRPr>
            </a:pPr>
            <a:r>
              <a:rPr sz="112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rPr>
              <a:t>exact Mᶻ at h=4</a:t>
            </a: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C406E1D3-8F12-4E8B-B677-C985F3BE89E5}"/>
              </a:ext>
            </a:extLst>
          </p:cNvPr>
          <p:cNvSpPr>
            <a:spLocks noGrp="1"/>
          </p:cNvSpPr>
          <p:nvPr/>
        </p:nvSpPr>
        <p:spPr>
          <a:xfrm>
            <a:off x="9410700" y="3895725"/>
            <a:ext cx="2381250" cy="742950"/>
          </a:xfrm>
          <a:prstGeom prst="roundRect">
            <a:avLst>
              <a:gd name="adj" fmla="val 15385"/>
            </a:avLst>
          </a:prstGeom>
          <a:solidFill>
            <a:srgbClr val="FFFFFF"/>
          </a:solidFill>
          <a:ln w="9525">
            <a:solidFill>
              <a:srgbClr val="D9DEE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AEAD2CA8-CAD3-45F2-A6B0-B9627173DB31}"/>
              </a:ext>
            </a:extLst>
          </p:cNvPr>
          <p:cNvSpPr>
            <a:spLocks noGrp="1"/>
          </p:cNvSpPr>
          <p:nvPr/>
        </p:nvSpPr>
        <p:spPr>
          <a:xfrm>
            <a:off x="9410700" y="3895725"/>
            <a:ext cx="66675" cy="742950"/>
          </a:xfrm>
          <a:prstGeom prst="roundRect">
            <a:avLst>
              <a:gd name="adj" fmla="val 50000"/>
            </a:avLst>
          </a:prstGeom>
          <a:solidFill>
            <a:srgbClr val="1677B8"/>
          </a:solidFill>
          <a:ln w="9525">
            <a:solidFill>
              <a:srgbClr val="1677B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0F73EF71-8C72-4DA8-B17B-BBAF8E01DDDE}"/>
              </a:ext>
            </a:extLst>
          </p:cNvPr>
          <p:cNvSpPr>
            <a:spLocks noGrp="1"/>
          </p:cNvSpPr>
          <p:nvPr/>
        </p:nvSpPr>
        <p:spPr>
          <a:xfrm>
            <a:off x="9620250" y="3990975"/>
            <a:ext cx="20574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0119" lnSpcReduction="20000"/>
          </a:bodyPr>
          <a:lstStyle/>
          <a:p>
            <a:pPr algn="l">
              <a:buNone/>
              <a:defRPr sz="210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rPr>
              <a:t>0.963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EB3A3C60-A365-49BF-9A1F-B1B8D4F89342}"/>
              </a:ext>
            </a:extLst>
          </p:cNvPr>
          <p:cNvSpPr>
            <a:spLocks noGrp="1"/>
          </p:cNvSpPr>
          <p:nvPr/>
        </p:nvSpPr>
        <p:spPr>
          <a:xfrm>
            <a:off x="9620250" y="4333875"/>
            <a:ext cx="20574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3889" lnSpcReduction="20000"/>
          </a:bodyPr>
          <a:lstStyle/>
          <a:p>
            <a:pPr algn="l">
              <a:buNone/>
              <a:defRPr sz="112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defRPr>
            </a:pPr>
            <a:r>
              <a:rPr sz="112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rPr>
              <a:t>exact Mᶻ at h=9</a:t>
            </a: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50CAB789-598A-4736-86B3-94AADEB87EA1}"/>
              </a:ext>
            </a:extLst>
          </p:cNvPr>
          <p:cNvSpPr>
            <a:spLocks noGrp="1"/>
          </p:cNvSpPr>
          <p:nvPr/>
        </p:nvSpPr>
        <p:spPr>
          <a:xfrm>
            <a:off x="9410700" y="4829175"/>
            <a:ext cx="2381250" cy="742950"/>
          </a:xfrm>
          <a:prstGeom prst="roundRect">
            <a:avLst>
              <a:gd name="adj" fmla="val 15385"/>
            </a:avLst>
          </a:prstGeom>
          <a:solidFill>
            <a:srgbClr val="FFFFFF"/>
          </a:solidFill>
          <a:ln w="9525">
            <a:solidFill>
              <a:srgbClr val="D9DEE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7571ABC7-DD52-4BA5-898E-A35C51AE146F}"/>
              </a:ext>
            </a:extLst>
          </p:cNvPr>
          <p:cNvSpPr>
            <a:spLocks noGrp="1"/>
          </p:cNvSpPr>
          <p:nvPr/>
        </p:nvSpPr>
        <p:spPr>
          <a:xfrm>
            <a:off x="9410700" y="4829175"/>
            <a:ext cx="66675" cy="742950"/>
          </a:xfrm>
          <a:prstGeom prst="roundRect">
            <a:avLst>
              <a:gd name="adj" fmla="val 50000"/>
            </a:avLst>
          </a:prstGeom>
          <a:solidFill>
            <a:srgbClr val="009E73"/>
          </a:solidFill>
          <a:ln w="9525">
            <a:solidFill>
              <a:srgbClr val="009E7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1613E4EF-B845-4E95-B280-33D35067ABBC}"/>
              </a:ext>
            </a:extLst>
          </p:cNvPr>
          <p:cNvSpPr>
            <a:spLocks noGrp="1"/>
          </p:cNvSpPr>
          <p:nvPr/>
        </p:nvSpPr>
        <p:spPr>
          <a:xfrm>
            <a:off x="9620250" y="4924425"/>
            <a:ext cx="20574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0119" lnSpcReduction="20000"/>
          </a:bodyPr>
          <a:lstStyle/>
          <a:p>
            <a:pPr algn="l">
              <a:buNone/>
              <a:defRPr sz="2100" b="1">
                <a:solidFill>
                  <a:srgbClr val="009E73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009E73"/>
                </a:solidFill>
                <a:latin typeface="Malgun Gothic"/>
                <a:ea typeface="Malgun Gothic"/>
                <a:cs typeface="Malgun Gothic"/>
              </a:rPr>
              <a:t>0.147 → 0.008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AEFF72E-9A57-4803-908E-D30530E41DA7}"/>
              </a:ext>
            </a:extLst>
          </p:cNvPr>
          <p:cNvSpPr>
            <a:spLocks noGrp="1"/>
          </p:cNvSpPr>
          <p:nvPr/>
        </p:nvSpPr>
        <p:spPr>
          <a:xfrm>
            <a:off x="9620250" y="5267325"/>
            <a:ext cx="20574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3889" lnSpcReduction="20000"/>
          </a:bodyPr>
          <a:lstStyle/>
          <a:p>
            <a:pPr algn="l">
              <a:buNone/>
              <a:defRPr sz="112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defRPr>
            </a:pPr>
            <a:r>
              <a:rPr sz="112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rPr>
              <a:t>Sᶻᶻ_c(K)/N: h=1 → 9</a:t>
            </a:r>
          </a:p>
        </p:txBody>
      </p:sp>
    </p:spTree>
    <p:extLst>
      <p:ext uri="{BB962C8B-B14F-4D97-AF65-F5344CB8AC3E}">
        <p14:creationId xmlns:p14="http://schemas.microsoft.com/office/powerpoint/2010/main" val="4657652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>
            <a:extLst>
              <a:ext uri="{FF2B5EF4-FFF2-40B4-BE49-F238E27FC236}">
                <a16:creationId xmlns:a16="http://schemas.microsoft.com/office/drawing/2014/main" id="{18A2865D-B261-4EDF-9ABE-B8B7E15D8F02}"/>
              </a:ext>
            </a:extLst>
          </p:cNvPr>
          <p:cNvSpPr>
            <a:spLocks noGrp="1"/>
          </p:cNvSpPr>
          <p:nvPr/>
        </p:nvSpPr>
        <p:spPr>
          <a:xfrm>
            <a:off x="400050" y="22860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3214" lnSpcReduction="10000"/>
          </a:bodyPr>
          <a:lstStyle/>
          <a:p>
            <a:pPr algn="l">
              <a:buNone/>
              <a:defRPr sz="105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rPr>
              <a:t>PROBLEM 4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FC6B7E75-453E-46CE-A96C-87BC81228FD9}"/>
              </a:ext>
            </a:extLst>
          </p:cNvPr>
          <p:cNvSpPr>
            <a:spLocks noGrp="1"/>
          </p:cNvSpPr>
          <p:nvPr/>
        </p:nvSpPr>
        <p:spPr>
          <a:xfrm>
            <a:off x="400050" y="514350"/>
            <a:ext cx="10858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2681"/>
          </a:bodyPr>
          <a:lstStyle/>
          <a:p>
            <a:pPr algn="l">
              <a:buNone/>
              <a:defRPr sz="34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defRPr>
            </a:pPr>
            <a:r>
              <a:rPr sz="3450" b="1">
                <a:solidFill>
                  <a:srgbClr val="0B0D0F"/>
                </a:solidFill>
                <a:latin typeface="Malgun Gothic"/>
                <a:ea typeface="Malgun Gothic"/>
                <a:cs typeface="Malgun Gothic"/>
              </a:rPr>
              <a:t>Quench hold에서 collective K-order가 더 늦게 누적된다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F0C47798-B57C-4C1F-A680-5DF59B60B54E}"/>
              </a:ext>
            </a:extLst>
          </p:cNvPr>
          <p:cNvSpPr>
            <a:spLocks noGrp="1"/>
          </p:cNvSpPr>
          <p:nvPr/>
        </p:nvSpPr>
        <p:spPr>
          <a:xfrm>
            <a:off x="400050" y="1200150"/>
            <a:ext cx="11391900" cy="19050"/>
          </a:xfrm>
          <a:prstGeom prst="rect">
            <a:avLst/>
          </a:prstGeom>
          <a:solidFill>
            <a:srgbClr val="0B0D0F"/>
          </a:solidFill>
          <a:ln w="9525">
            <a:solidFill>
              <a:srgbClr val="0B0D0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87328FF7-E439-4302-9C65-010CCD81AB71}"/>
              </a:ext>
            </a:extLst>
          </p:cNvPr>
          <p:cNvSpPr>
            <a:spLocks noGrp="1"/>
          </p:cNvSpPr>
          <p:nvPr/>
        </p:nvSpPr>
        <p:spPr>
          <a:xfrm>
            <a:off x="11277600" y="6381750"/>
            <a:ext cx="5143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6987" lnSpcReduction="10000"/>
          </a:bodyPr>
          <a:lstStyle/>
          <a:p>
            <a:pPr algn="r">
              <a:buNone/>
              <a:defRPr sz="97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rPr>
              <a:t>11</a:t>
            </a:r>
          </a:p>
        </p:txBody>
      </p:sp>
      <p:pic>
        <p:nvPicPr>
          <p:cNvPr id="28" name="그림 27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00050" y="3167388"/>
            <a:ext cx="8820150" cy="3023862"/>
          </a:xfrm>
          <a:prstGeom prst="roundRect">
            <a:avLst>
              <a:gd name="adj" fmla="val 2419"/>
            </a:avLst>
          </a:prstGeom>
        </p:spPr>
      </p:pic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24BC1605-333D-4838-A5E1-CA6DE41893C3}"/>
              </a:ext>
            </a:extLst>
          </p:cNvPr>
          <p:cNvSpPr>
            <a:spLocks noGrp="1"/>
          </p:cNvSpPr>
          <p:nvPr/>
        </p:nvSpPr>
        <p:spPr>
          <a:xfrm>
            <a:off x="9505950" y="1676400"/>
            <a:ext cx="2286000" cy="742950"/>
          </a:xfrm>
          <a:prstGeom prst="roundRect">
            <a:avLst>
              <a:gd name="adj" fmla="val 15385"/>
            </a:avLst>
          </a:prstGeom>
          <a:solidFill>
            <a:srgbClr val="FFFFFF"/>
          </a:solidFill>
          <a:ln w="9525">
            <a:solidFill>
              <a:srgbClr val="D9DEE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05ECF4F5-A413-494C-8465-63669DF64B51}"/>
              </a:ext>
            </a:extLst>
          </p:cNvPr>
          <p:cNvSpPr>
            <a:spLocks noGrp="1"/>
          </p:cNvSpPr>
          <p:nvPr/>
        </p:nvSpPr>
        <p:spPr>
          <a:xfrm>
            <a:off x="9505950" y="1676400"/>
            <a:ext cx="66675" cy="742950"/>
          </a:xfrm>
          <a:prstGeom prst="roundRect">
            <a:avLst>
              <a:gd name="adj" fmla="val 50000"/>
            </a:avLst>
          </a:prstGeom>
          <a:solidFill>
            <a:srgbClr val="1677B8"/>
          </a:solidFill>
          <a:ln w="9525">
            <a:solidFill>
              <a:srgbClr val="1677B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F35EA8D7-5863-4DF2-8E52-C6BBDD5BF0FE}"/>
              </a:ext>
            </a:extLst>
          </p:cNvPr>
          <p:cNvSpPr>
            <a:spLocks noGrp="1"/>
          </p:cNvSpPr>
          <p:nvPr/>
        </p:nvSpPr>
        <p:spPr>
          <a:xfrm>
            <a:off x="9715500" y="1771650"/>
            <a:ext cx="19621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0119" lnSpcReduction="20000"/>
          </a:bodyPr>
          <a:lstStyle/>
          <a:p>
            <a:pPr algn="l">
              <a:buNone/>
              <a:defRPr sz="210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1677B8"/>
                </a:solidFill>
                <a:latin typeface="Malgun Gothic"/>
                <a:ea typeface="Malgun Gothic"/>
                <a:cs typeface="Malgun Gothic"/>
              </a:rPr>
              <a:t>0.329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0F07AD03-427C-4597-8816-1DB6A88AAAFB}"/>
              </a:ext>
            </a:extLst>
          </p:cNvPr>
          <p:cNvSpPr>
            <a:spLocks noGrp="1"/>
          </p:cNvSpPr>
          <p:nvPr/>
        </p:nvSpPr>
        <p:spPr>
          <a:xfrm>
            <a:off x="9715500" y="2114550"/>
            <a:ext cx="19621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3889" lnSpcReduction="20000"/>
          </a:bodyPr>
          <a:lstStyle/>
          <a:p>
            <a:pPr algn="l">
              <a:buNone/>
              <a:defRPr sz="112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defRPr>
            </a:pPr>
            <a:r>
              <a:rPr sz="112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rPr>
              <a:t>minimum exact Mᶻ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C3F625FD-F24C-4910-9D12-AE13C92F2BD9}"/>
              </a:ext>
            </a:extLst>
          </p:cNvPr>
          <p:cNvSpPr>
            <a:spLocks noGrp="1"/>
          </p:cNvSpPr>
          <p:nvPr/>
        </p:nvSpPr>
        <p:spPr>
          <a:xfrm>
            <a:off x="9505950" y="2647950"/>
            <a:ext cx="2286000" cy="742950"/>
          </a:xfrm>
          <a:prstGeom prst="roundRect">
            <a:avLst>
              <a:gd name="adj" fmla="val 15385"/>
            </a:avLst>
          </a:prstGeom>
          <a:solidFill>
            <a:srgbClr val="FFFFFF"/>
          </a:solidFill>
          <a:ln w="9525">
            <a:solidFill>
              <a:srgbClr val="D9DEE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DA87E0AB-FC5B-40E3-B240-DC39FCF1516D}"/>
              </a:ext>
            </a:extLst>
          </p:cNvPr>
          <p:cNvSpPr>
            <a:spLocks noGrp="1"/>
          </p:cNvSpPr>
          <p:nvPr/>
        </p:nvSpPr>
        <p:spPr>
          <a:xfrm>
            <a:off x="9505950" y="2647950"/>
            <a:ext cx="66675" cy="742950"/>
          </a:xfrm>
          <a:prstGeom prst="roundRect">
            <a:avLst>
              <a:gd name="adj" fmla="val 50000"/>
            </a:avLst>
          </a:prstGeom>
          <a:solidFill>
            <a:srgbClr val="D95F02"/>
          </a:solidFill>
          <a:ln w="9525">
            <a:solidFill>
              <a:srgbClr val="D95F02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39E5BF10-E23D-478A-89DC-F944F3CCEB56}"/>
              </a:ext>
            </a:extLst>
          </p:cNvPr>
          <p:cNvSpPr>
            <a:spLocks noGrp="1"/>
          </p:cNvSpPr>
          <p:nvPr/>
        </p:nvSpPr>
        <p:spPr>
          <a:xfrm>
            <a:off x="9715500" y="2743200"/>
            <a:ext cx="19621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0119" lnSpcReduction="20000"/>
          </a:bodyPr>
          <a:lstStyle/>
          <a:p>
            <a:pPr algn="l">
              <a:buNone/>
              <a:defRPr sz="2100" b="1">
                <a:solidFill>
                  <a:srgbClr val="D95F02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D95F02"/>
                </a:solidFill>
                <a:latin typeface="Malgun Gothic"/>
                <a:ea typeface="Malgun Gothic"/>
                <a:cs typeface="Malgun Gothic"/>
              </a:rPr>
              <a:t>2.00 μs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42554C89-E369-4265-9DDB-BB8F61AD5A18}"/>
              </a:ext>
            </a:extLst>
          </p:cNvPr>
          <p:cNvSpPr>
            <a:spLocks noGrp="1"/>
          </p:cNvSpPr>
          <p:nvPr/>
        </p:nvSpPr>
        <p:spPr>
          <a:xfrm>
            <a:off x="9715500" y="3086100"/>
            <a:ext cx="19621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3889" lnSpcReduction="20000"/>
          </a:bodyPr>
          <a:lstStyle/>
          <a:p>
            <a:pPr algn="l">
              <a:buNone/>
              <a:defRPr sz="112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defRPr>
            </a:pPr>
            <a:r>
              <a:rPr sz="112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rPr>
              <a:t>hold time</a:t>
            </a: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C5FAFF8B-A55D-477A-B1AC-887E8BE21608}"/>
              </a:ext>
            </a:extLst>
          </p:cNvPr>
          <p:cNvSpPr>
            <a:spLocks noGrp="1"/>
          </p:cNvSpPr>
          <p:nvPr/>
        </p:nvSpPr>
        <p:spPr>
          <a:xfrm>
            <a:off x="9505950" y="3619500"/>
            <a:ext cx="2286000" cy="742950"/>
          </a:xfrm>
          <a:prstGeom prst="roundRect">
            <a:avLst>
              <a:gd name="adj" fmla="val 15385"/>
            </a:avLst>
          </a:prstGeom>
          <a:solidFill>
            <a:srgbClr val="FFFFFF"/>
          </a:solidFill>
          <a:ln w="9525">
            <a:solidFill>
              <a:srgbClr val="D9DEE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61A99D5A-19E8-467D-A2F0-E32BF358C16E}"/>
              </a:ext>
            </a:extLst>
          </p:cNvPr>
          <p:cNvSpPr>
            <a:spLocks noGrp="1"/>
          </p:cNvSpPr>
          <p:nvPr/>
        </p:nvSpPr>
        <p:spPr>
          <a:xfrm>
            <a:off x="9505950" y="3619500"/>
            <a:ext cx="66675" cy="742950"/>
          </a:xfrm>
          <a:prstGeom prst="roundRect">
            <a:avLst>
              <a:gd name="adj" fmla="val 50000"/>
            </a:avLst>
          </a:prstGeom>
          <a:solidFill>
            <a:srgbClr val="CC79A7"/>
          </a:solidFill>
          <a:ln w="9525">
            <a:solidFill>
              <a:srgbClr val="CC79A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09D10EEF-A4AE-4446-837C-945D171219E8}"/>
              </a:ext>
            </a:extLst>
          </p:cNvPr>
          <p:cNvSpPr>
            <a:spLocks noGrp="1"/>
          </p:cNvSpPr>
          <p:nvPr/>
        </p:nvSpPr>
        <p:spPr>
          <a:xfrm>
            <a:off x="9715500" y="3714750"/>
            <a:ext cx="19621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0119" lnSpcReduction="20000"/>
          </a:bodyPr>
          <a:lstStyle/>
          <a:p>
            <a:pPr algn="l">
              <a:buNone/>
              <a:defRPr sz="2100" b="1">
                <a:solidFill>
                  <a:srgbClr val="CC79A7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CC79A7"/>
                </a:solidFill>
                <a:latin typeface="Malgun Gothic"/>
                <a:ea typeface="Malgun Gothic"/>
                <a:cs typeface="Malgun Gothic"/>
              </a:rPr>
              <a:t>2.08 μs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02724CC8-76A2-4F1D-9714-4D5F644EC948}"/>
              </a:ext>
            </a:extLst>
          </p:cNvPr>
          <p:cNvSpPr>
            <a:spLocks noGrp="1"/>
          </p:cNvSpPr>
          <p:nvPr/>
        </p:nvSpPr>
        <p:spPr>
          <a:xfrm>
            <a:off x="9715500" y="4057650"/>
            <a:ext cx="19621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3889" lnSpcReduction="20000"/>
          </a:bodyPr>
          <a:lstStyle/>
          <a:p>
            <a:pPr algn="l">
              <a:buNone/>
              <a:defRPr sz="112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defRPr>
            </a:pPr>
            <a:r>
              <a:rPr sz="112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rPr>
              <a:t>total pulse</a:t>
            </a:r>
          </a:p>
        </p:txBody>
      </p:sp>
      <p:sp>
        <p:nvSpPr>
          <p:cNvPr id="6" name="화살표: 아래쪽 5">
            <a:extLst>
              <a:ext uri="{FF2B5EF4-FFF2-40B4-BE49-F238E27FC236}">
                <a16:creationId xmlns:a16="http://schemas.microsoft.com/office/drawing/2014/main" id="{41FD15B6-7C56-57E7-F54A-FA07B5F4DB55}"/>
              </a:ext>
            </a:extLst>
          </p:cNvPr>
          <p:cNvSpPr/>
          <p:nvPr/>
        </p:nvSpPr>
        <p:spPr>
          <a:xfrm rot="10800000">
            <a:off x="1466850" y="1885950"/>
            <a:ext cx="377439" cy="762000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화살표: 아래쪽 21">
            <a:extLst>
              <a:ext uri="{FF2B5EF4-FFF2-40B4-BE49-F238E27FC236}">
                <a16:creationId xmlns:a16="http://schemas.microsoft.com/office/drawing/2014/main" id="{C42DD91C-20CD-A9E4-3420-72B06F87261C}"/>
              </a:ext>
            </a:extLst>
          </p:cNvPr>
          <p:cNvSpPr/>
          <p:nvPr/>
        </p:nvSpPr>
        <p:spPr>
          <a:xfrm rot="10800000">
            <a:off x="1867522" y="1885950"/>
            <a:ext cx="377439" cy="762000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화살표: 아래쪽 22">
            <a:extLst>
              <a:ext uri="{FF2B5EF4-FFF2-40B4-BE49-F238E27FC236}">
                <a16:creationId xmlns:a16="http://schemas.microsoft.com/office/drawing/2014/main" id="{58118A74-5F9C-68AF-C543-E0D0222B8349}"/>
              </a:ext>
            </a:extLst>
          </p:cNvPr>
          <p:cNvSpPr/>
          <p:nvPr/>
        </p:nvSpPr>
        <p:spPr>
          <a:xfrm rot="10800000">
            <a:off x="2275316" y="1885950"/>
            <a:ext cx="377439" cy="762000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화살표: 아래쪽 23">
            <a:extLst>
              <a:ext uri="{FF2B5EF4-FFF2-40B4-BE49-F238E27FC236}">
                <a16:creationId xmlns:a16="http://schemas.microsoft.com/office/drawing/2014/main" id="{F5C7E63E-429E-7092-A75E-B4F583A99841}"/>
              </a:ext>
            </a:extLst>
          </p:cNvPr>
          <p:cNvSpPr/>
          <p:nvPr/>
        </p:nvSpPr>
        <p:spPr>
          <a:xfrm rot="10800000">
            <a:off x="7454429" y="1866900"/>
            <a:ext cx="377439" cy="762000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화살표: 아래쪽 24">
            <a:extLst>
              <a:ext uri="{FF2B5EF4-FFF2-40B4-BE49-F238E27FC236}">
                <a16:creationId xmlns:a16="http://schemas.microsoft.com/office/drawing/2014/main" id="{39A17285-782F-4752-0A0E-657A4958271D}"/>
              </a:ext>
            </a:extLst>
          </p:cNvPr>
          <p:cNvSpPr/>
          <p:nvPr/>
        </p:nvSpPr>
        <p:spPr>
          <a:xfrm>
            <a:off x="7855101" y="1866900"/>
            <a:ext cx="377439" cy="762000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화살표: 아래쪽 25">
            <a:extLst>
              <a:ext uri="{FF2B5EF4-FFF2-40B4-BE49-F238E27FC236}">
                <a16:creationId xmlns:a16="http://schemas.microsoft.com/office/drawing/2014/main" id="{96F03703-64FA-C26D-017B-EDF6853F2ED4}"/>
              </a:ext>
            </a:extLst>
          </p:cNvPr>
          <p:cNvSpPr/>
          <p:nvPr/>
        </p:nvSpPr>
        <p:spPr>
          <a:xfrm rot="10800000">
            <a:off x="8262895" y="1866900"/>
            <a:ext cx="377439" cy="762000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A81872C7-B805-E8F5-69D9-8074AACA67EB}"/>
              </a:ext>
            </a:extLst>
          </p:cNvPr>
          <p:cNvSpPr>
            <a:spLocks noGrp="1"/>
          </p:cNvSpPr>
          <p:nvPr/>
        </p:nvSpPr>
        <p:spPr>
          <a:xfrm>
            <a:off x="9667875" y="5657850"/>
            <a:ext cx="19621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3889" lnSpcReduction="20000"/>
          </a:bodyPr>
          <a:lstStyle/>
          <a:p>
            <a:pPr algn="l">
              <a:buNone/>
              <a:defRPr sz="112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defRPr>
            </a:pPr>
            <a:r>
              <a:rPr lang="en-US" sz="1125" b="0">
                <a:solidFill>
                  <a:srgbClr val="5B6570"/>
                </a:solidFill>
                <a:latin typeface="Malgun Gothic"/>
                <a:ea typeface="Malgun Gothic"/>
                <a:cs typeface="Malgun Gothic"/>
              </a:rPr>
              <a:t>9 qubit</a:t>
            </a:r>
            <a:endParaRPr sz="1125" b="0">
              <a:solidFill>
                <a:srgbClr val="5B6570"/>
              </a:solidFill>
              <a:latin typeface="Malgun Gothic"/>
              <a:ea typeface="Malgun Gothic"/>
              <a:cs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29815403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3362</Words>
  <Application>Microsoft Office PowerPoint</Application>
  <DocSecurity>0</DocSecurity>
  <PresentationFormat>와이드스크린</PresentationFormat>
  <Paragraphs>322</Paragraphs>
  <Slides>18</Slides>
  <Notes>18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22" baseType="lpstr">
      <vt:lpstr>Malgun Gothic</vt:lpstr>
      <vt:lpstr>Calibri</vt:lpstr>
      <vt:lpstr>Cambria Math</vt:lpstr>
      <vt:lpstr>ChatGPT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Q-KHAI Triangular-Lattice TFIM: Solution First, Physics Clarified</dc:title>
  <dc:subject>Emulator-only challenge solution followed by controlled TFIM extensions</dc:subject>
  <dc:creator>Q-KHAI Simulation Team</dc:creator>
  <cp:keywords>TFIM, triangular lattice, frustration, neutral atom, emulator, finite N, DTWA, torus</cp:keywords>
  <dc:description>Problem solution first; extensions second. Emulator-only evidence with explicit claim boundaries.</dc:description>
  <cp:lastModifiedBy>서지우</cp:lastModifiedBy>
  <cp:revision>2</cp:revision>
  <dcterms:created xsi:type="dcterms:W3CDTF">2026-08-05T03:34:59Z</dcterms:created>
  <dcterms:modified xsi:type="dcterms:W3CDTF">2026-08-05T05:57:48Z</dcterms:modified>
</cp:coreProperties>
</file>