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126" autoAdjust="0"/>
  </p:normalViewPr>
  <p:slideViewPr>
    <p:cSldViewPr snapToGrid="0" snapToObjects="1">
      <p:cViewPr>
        <p:scale>
          <a:sx n="55" d="100"/>
          <a:sy n="55" d="100"/>
        </p:scale>
        <p:origin x="1488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509FF-AA40-4A0F-A37E-F0DB176C2CF1}" type="datetimeFigureOut">
              <a:rPr lang="ko-KR" altLang="en-US" smtClean="0"/>
              <a:t>2026-08-05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0B3CC-2312-42A2-A241-3A8FAB344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5735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안녕하세요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이번 프로젝트의 목표는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HAWC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감마선 관측소에서 사용하는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shower detector simulation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빠르게 근사하는 생성 모델을 만드는 것입니다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고에너지 감마선이 대기와 상호작용하면 많은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차 입자가 만들어지는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extensive air shower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발생합니다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입자들이 지상 검출기에 도착하면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HAWC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PMT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들이 빛을 측정하고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각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PMT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도착 시간과 전하량을 기록합니다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전통적인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 Carlo simulation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shower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발생부터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detector response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까지 물리 과정을 자세히 계산하므로 정확하지만 계산 비용이 큽니다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따라서 이 프로젝트에서는 이미 생성된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HAWC simulation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학습해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주어진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shower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조건에서 전체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detector response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더 빠르게 생성하는 것을 목표로 했습니다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0B3CC-2312-42A2-A241-3A8FAB3449B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4181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각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event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하나의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simulated gamma-ray air shower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입니다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HAWC detector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에는 고정된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1,200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PMT channel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있고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각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PMT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arrival time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charge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주어집니다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오른쪽 그래프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Charge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PMT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받은 광전자 수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관련됩니다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중심위치와 가까운 곳에는 보통 더 많은 입자가 도착하기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떄문에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charge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커지는 경향이 있습니다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Arrival time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shower front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detector array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통과하는 시공간 구조를 담고 있습니다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조건으로 사용하는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Monte Carlo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값은 고도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방위각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shower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지면과 만나는 중심위치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(x, y),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총 에너지 입니다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0B3CC-2312-42A2-A241-3A8FAB3449B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6385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426721"/>
            <a:ext cx="10789920" cy="438912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3100" b="1">
                <a:solidFill>
                  <a:srgbClr val="0F172A"/>
                </a:solidFill>
                <a:latin typeface="Apple SD Gothic Neo"/>
              </a:rPr>
              <a:t>HAWC Air Shower Fast Simulation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039369"/>
            <a:ext cx="10607040" cy="329184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900" b="0" dirty="0">
                <a:solidFill>
                  <a:srgbClr val="475569"/>
                </a:solidFill>
                <a:latin typeface="Apple SD Gothic Neo"/>
              </a:rPr>
              <a:t>Feature-level test evaluation for Conditional Flow Matching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735650" y="1816469"/>
            <a:ext cx="5393852" cy="1531205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7103225" y="2393998"/>
            <a:ext cx="4555375" cy="701731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lang="en-US" altLang="ko-KR" sz="2100" dirty="0">
                <a:solidFill>
                  <a:srgbClr val="0F172A"/>
                </a:solidFill>
                <a:latin typeface="Apple SD Gothic Neo"/>
              </a:rPr>
              <a:t>Extensive air shower event </a:t>
            </a:r>
            <a:r>
              <a:rPr lang="ko-KR" altLang="en-US" sz="2100" dirty="0">
                <a:solidFill>
                  <a:srgbClr val="0F172A"/>
                </a:solidFill>
                <a:latin typeface="Apple SD Gothic Neo"/>
              </a:rPr>
              <a:t>별로</a:t>
            </a:r>
            <a:endParaRPr lang="en-US" altLang="ko-KR" sz="2100" dirty="0">
              <a:solidFill>
                <a:srgbClr val="0F172A"/>
              </a:solidFill>
              <a:latin typeface="Apple SD Gothic Neo"/>
            </a:endParaRPr>
          </a:p>
          <a:p>
            <a:pPr algn="l"/>
            <a:r>
              <a:rPr sz="2100" dirty="0">
                <a:solidFill>
                  <a:srgbClr val="0F172A"/>
                </a:solidFill>
                <a:latin typeface="Apple SD Gothic Neo"/>
              </a:rPr>
              <a:t>time/charge </a:t>
            </a:r>
            <a:r>
              <a:rPr lang="af-ZA" sz="2100" dirty="0">
                <a:solidFill>
                  <a:srgbClr val="0F172A"/>
                </a:solidFill>
                <a:latin typeface="Apple SD Gothic Neo"/>
              </a:rPr>
              <a:t>response</a:t>
            </a:r>
            <a:r>
              <a:rPr lang="ko-KR" altLang="en-US" sz="2100" dirty="0">
                <a:solidFill>
                  <a:srgbClr val="0F172A"/>
                </a:solidFill>
                <a:latin typeface="Apple SD Gothic Neo"/>
              </a:rPr>
              <a:t>를</a:t>
            </a:r>
            <a:r>
              <a:rPr sz="2100" dirty="0">
                <a:solidFill>
                  <a:srgbClr val="0F172A"/>
                </a:solidFill>
                <a:latin typeface="Apple SD Gothic Neo"/>
              </a:rPr>
              <a:t> </a:t>
            </a:r>
            <a:r>
              <a:rPr lang="en-US" sz="2100" dirty="0">
                <a:solidFill>
                  <a:srgbClr val="0F172A"/>
                </a:solidFill>
                <a:latin typeface="Apple SD Gothic Neo"/>
              </a:rPr>
              <a:t> </a:t>
            </a:r>
            <a:r>
              <a:rPr lang="ko-KR" altLang="en-US" sz="2100" dirty="0">
                <a:solidFill>
                  <a:srgbClr val="0F172A"/>
                </a:solidFill>
                <a:latin typeface="Apple SD Gothic Neo"/>
              </a:rPr>
              <a:t>빠르게 생성함</a:t>
            </a:r>
            <a:endParaRPr sz="2100" dirty="0">
              <a:solidFill>
                <a:srgbClr val="0F172A"/>
              </a:solidFill>
              <a:latin typeface="Apple SD Gothic Ne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1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D98232D-34B2-00D4-8309-7970FA7CC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89" y="1632874"/>
            <a:ext cx="5960225" cy="4464589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8DD6272-1F89-3B0F-2E7C-4589010F5049}"/>
              </a:ext>
            </a:extLst>
          </p:cNvPr>
          <p:cNvSpPr/>
          <p:nvPr/>
        </p:nvSpPr>
        <p:spPr>
          <a:xfrm>
            <a:off x="8660525" y="1892987"/>
            <a:ext cx="1438344" cy="4110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/>
          <a:lstStyle/>
          <a:p>
            <a:pPr algn="ctr"/>
            <a:r>
              <a:rPr lang="en-US" altLang="ko-KR" sz="2400" b="1">
                <a:solidFill>
                  <a:schemeClr val="tx1"/>
                </a:solidFill>
                <a:latin typeface="Apple SD Gothic Neo"/>
                <a:ea typeface="맑은 고딕"/>
              </a:rPr>
              <a:t>Goal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63E5F62-A61F-801C-67A1-78DEBF0A6B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29184"/>
            <a:ext cx="10972800" cy="420624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450" b="1">
                <a:solidFill>
                  <a:srgbClr val="0F172A"/>
                </a:solidFill>
                <a:latin typeface="Apple SD Gothic Neo"/>
              </a:rPr>
              <a:t>9. Event-to-Event Fluctuations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792" y="932688"/>
            <a:ext cx="1097280" cy="36576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014984"/>
            <a:ext cx="10972800" cy="29260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280" b="0">
                <a:solidFill>
                  <a:srgbClr val="475569"/>
                </a:solidFill>
                <a:latin typeface="Apple SD Gothic Neo"/>
              </a:rPr>
              <a:t>같은 조건 근처에서도 event별 response 분산을 재현해야 합니다.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" y="1261872"/>
            <a:ext cx="10927080" cy="443484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flow_test_eval_event_fluctua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990" y="1308527"/>
            <a:ext cx="8670337" cy="429901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10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4E943CE-B861-CFBD-6146-E3B4A2140E28}"/>
              </a:ext>
            </a:extLst>
          </p:cNvPr>
          <p:cNvSpPr/>
          <p:nvPr/>
        </p:nvSpPr>
        <p:spPr>
          <a:xfrm>
            <a:off x="5973636" y="3574473"/>
            <a:ext cx="2477637" cy="21220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598603C-9350-9ACD-EA3A-6BF163B78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057" y="6312920"/>
            <a:ext cx="12319926" cy="654942"/>
          </a:xfrm>
          <a:prstGeom prst="rect">
            <a:avLst/>
          </a:prstGeom>
        </p:spPr>
      </p:pic>
      <p:pic>
        <p:nvPicPr>
          <p:cNvPr id="15" name="그림 14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1B3FB96-8E51-EEE5-EA07-9082B0C46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29184"/>
            <a:ext cx="10972800" cy="420624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450" b="1">
                <a:solidFill>
                  <a:srgbClr val="0F172A"/>
                </a:solidFill>
                <a:latin typeface="Apple SD Gothic Neo"/>
              </a:rPr>
              <a:t>10. Lateral Charge Profile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792" y="932688"/>
            <a:ext cx="1097280" cy="36576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014984"/>
            <a:ext cx="10972800" cy="29260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280" b="0">
                <a:solidFill>
                  <a:srgbClr val="475569"/>
                </a:solidFill>
                <a:latin typeface="Apple SD Gothic Neo"/>
              </a:rPr>
              <a:t>true core로부터 거리별 charge 감소 패턴을 비교합니다.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389888"/>
            <a:ext cx="10927080" cy="43708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flow_test_eval_lateral_profi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457" y="1664208"/>
            <a:ext cx="8696325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11</a:t>
            </a:r>
          </a:p>
        </p:txBody>
      </p:sp>
      <p:pic>
        <p:nvPicPr>
          <p:cNvPr id="12" name="그림 11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7A3589-8357-AA78-40BC-1C2DA92EA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057" y="6312920"/>
            <a:ext cx="12319926" cy="65494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542CC7D-A0B1-9FA1-B5CF-BF6F6C8BE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29184"/>
            <a:ext cx="10972800" cy="432426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lang="en-US" sz="2450" b="1">
                <a:solidFill>
                  <a:srgbClr val="0F172A"/>
                </a:solidFill>
                <a:latin typeface="Apple SD Gothic Neo"/>
              </a:rPr>
              <a:t>11</a:t>
            </a:r>
            <a:r>
              <a:rPr sz="2450" b="1">
                <a:solidFill>
                  <a:srgbClr val="0F172A"/>
                </a:solidFill>
                <a:latin typeface="Apple SD Gothic Neo"/>
              </a:rPr>
              <a:t>. Final Interpretation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792" y="932688"/>
            <a:ext cx="1097280" cy="36576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014984"/>
            <a:ext cx="10972800" cy="29260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280" b="0">
                <a:solidFill>
                  <a:srgbClr val="475569"/>
                </a:solidFill>
                <a:latin typeface="Apple SD Gothic Neo"/>
              </a:rPr>
              <a:t>이번 feature 결과는 목표 fidelity를 판단할 수 있는 구조를 갖췄습니다.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08760"/>
            <a:ext cx="5166360" cy="3977639"/>
          </a:xfrm>
          <a:prstGeom prst="roundRect">
            <a:avLst/>
          </a:prstGeom>
          <a:solidFill>
            <a:srgbClr val="F0FDF4"/>
          </a:solidFill>
          <a:ln w="8890">
            <a:solidFill>
              <a:srgbClr val="BBF7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05840" y="1810512"/>
            <a:ext cx="4572000" cy="34778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lang="ko-KR" altLang="en-US" sz="1900" b="1">
                <a:solidFill>
                  <a:srgbClr val="16A34A"/>
                </a:solidFill>
                <a:latin typeface="Apple SD Gothic Neo"/>
              </a:rPr>
              <a:t>개선된</a:t>
            </a:r>
            <a:r>
              <a:rPr sz="1900" b="1">
                <a:solidFill>
                  <a:srgbClr val="16A34A"/>
                </a:solidFill>
                <a:latin typeface="Apple SD Gothic Neo"/>
              </a:rPr>
              <a:t> 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331720"/>
            <a:ext cx="4526280" cy="2057400"/>
          </a:xfrm>
          <a:prstGeom prst="rect">
            <a:avLst/>
          </a:prstGeom>
          <a:noFill/>
        </p:spPr>
        <p:txBody>
          <a:bodyPr wrap="square" lIns="54864" tIns="18288" rIns="27432" bIns="18288">
            <a:spAutoFit/>
          </a:bodyPr>
          <a:lstStyle/>
          <a:p>
            <a:pPr>
              <a:spcAft>
                <a:spcPts val="400"/>
              </a:spcAft>
              <a:defRPr sz="1450">
                <a:solidFill>
                  <a:srgbClr val="0F172A"/>
                </a:solidFill>
                <a:latin typeface="Apple SD Gothic Neo"/>
              </a:defRPr>
            </a:pPr>
            <a:r>
              <a:t>• 기본 marginal test 포함</a:t>
            </a:r>
          </a:p>
          <a:p>
            <a:pPr>
              <a:spcAft>
                <a:spcPts val="400"/>
              </a:spcAft>
              <a:defRPr sz="1450">
                <a:solidFill>
                  <a:srgbClr val="0F172A"/>
                </a:solidFill>
                <a:latin typeface="Apple SD Gothic Neo"/>
              </a:defRPr>
            </a:pPr>
            <a:r>
              <a:t>• hit score로 hit modeling 확인</a:t>
            </a:r>
          </a:p>
          <a:p>
            <a:pPr>
              <a:spcAft>
                <a:spcPts val="400"/>
              </a:spcAft>
              <a:defRPr sz="1450">
                <a:solidFill>
                  <a:srgbClr val="0F172A"/>
                </a:solidFill>
                <a:latin typeface="Apple SD Gothic Neo"/>
              </a:defRPr>
            </a:pPr>
            <a:r>
              <a:t>• event fluctuation figure 추가</a:t>
            </a:r>
          </a:p>
          <a:p>
            <a:pPr>
              <a:spcAft>
                <a:spcPts val="400"/>
              </a:spcAft>
              <a:defRPr sz="1450">
                <a:solidFill>
                  <a:srgbClr val="0F172A"/>
                </a:solidFill>
                <a:latin typeface="Apple SD Gothic Neo"/>
              </a:defRPr>
            </a:pPr>
            <a:r>
              <a:t>• lateral/neighbor correlation figure 추가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508760"/>
            <a:ext cx="5166360" cy="3977639"/>
          </a:xfrm>
          <a:prstGeom prst="roundRect">
            <a:avLst/>
          </a:prstGeom>
          <a:solidFill>
            <a:srgbClr val="EFF6FF"/>
          </a:solidFill>
          <a:ln w="8890">
            <a:solidFill>
              <a:srgbClr val="BFDB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37960" y="1810512"/>
            <a:ext cx="4572000" cy="34778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900" b="1">
                <a:solidFill>
                  <a:srgbClr val="2563EB"/>
                </a:solidFill>
                <a:latin typeface="Apple SD Gothic Neo"/>
              </a:rPr>
              <a:t> </a:t>
            </a:r>
            <a:r>
              <a:rPr lang="ko-KR" altLang="en-US" sz="1900" b="1" err="1">
                <a:solidFill>
                  <a:srgbClr val="2563EB"/>
                </a:solidFill>
                <a:latin typeface="Apple SD Gothic Neo"/>
                <a:ea typeface="맑은 고딕"/>
              </a:rPr>
              <a:t>결론</a:t>
            </a:r>
            <a:r>
              <a:rPr sz="1900" b="1">
                <a:solidFill>
                  <a:srgbClr val="2563EB"/>
                </a:solidFill>
                <a:latin typeface="Apple SD Gothic Neo"/>
              </a:rPr>
              <a:t> </a:t>
            </a:r>
            <a:r>
              <a:rPr lang="ko-KR" altLang="en-US" sz="1900" b="1" err="1">
                <a:solidFill>
                  <a:srgbClr val="2563EB"/>
                </a:solidFill>
                <a:latin typeface="Apple SD Gothic Neo"/>
                <a:ea typeface="맑은 고딕"/>
              </a:rPr>
              <a:t>문장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2331720"/>
            <a:ext cx="4526280" cy="2057400"/>
          </a:xfrm>
          <a:prstGeom prst="rect">
            <a:avLst/>
          </a:prstGeom>
          <a:noFill/>
        </p:spPr>
        <p:txBody>
          <a:bodyPr wrap="square" lIns="54864" tIns="18288" rIns="27432" bIns="18288">
            <a:spAutoFit/>
          </a:bodyPr>
          <a:lstStyle/>
          <a:p>
            <a:pPr>
              <a:spcAft>
                <a:spcPts val="400"/>
              </a:spcAft>
              <a:defRPr sz="1450">
                <a:solidFill>
                  <a:srgbClr val="0F172A"/>
                </a:solidFill>
                <a:latin typeface="Apple SD Gothic Neo"/>
              </a:defRPr>
            </a:pPr>
            <a:r>
              <a:t>• CFM은 y 조건부 detector response를 생성한다</a:t>
            </a:r>
          </a:p>
          <a:p>
            <a:pPr>
              <a:spcAft>
                <a:spcPts val="400"/>
              </a:spcAft>
              <a:defRPr sz="1450">
                <a:solidFill>
                  <a:srgbClr val="0F172A"/>
                </a:solidFill>
                <a:latin typeface="Apple SD Gothic Neo"/>
              </a:defRPr>
            </a:pPr>
            <a:r>
              <a:t>• test split에서 주요 물리 feature를 비교했다</a:t>
            </a:r>
          </a:p>
          <a:p>
            <a:pPr>
              <a:spcAft>
                <a:spcPts val="400"/>
              </a:spcAft>
              <a:defRPr sz="1450">
                <a:solidFill>
                  <a:srgbClr val="0F172A"/>
                </a:solidFill>
                <a:latin typeface="Apple SD Gothic Neo"/>
              </a:defRPr>
            </a:pPr>
            <a:r>
              <a:t>• 최종 surrogate 여부는 neighbor/fluctuation이 real과 얼마나 가까운지로 판단한다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13</a:t>
            </a:r>
          </a:p>
        </p:txBody>
      </p:sp>
      <p:pic>
        <p:nvPicPr>
          <p:cNvPr id="13" name="그림 12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B3818B5-9AC1-283E-0324-6C049E5AF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057" y="6312920"/>
            <a:ext cx="12319926" cy="65494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4ABD7E7-495C-F005-7B74-E1F241042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29184"/>
            <a:ext cx="10972800" cy="420624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450" b="1">
                <a:solidFill>
                  <a:srgbClr val="0F172A"/>
                </a:solidFill>
                <a:latin typeface="Apple SD Gothic Neo"/>
              </a:rPr>
              <a:t>1. Target Definition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792" y="932688"/>
            <a:ext cx="1097280" cy="36576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2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9496D00A-FC6C-52E3-D4DA-125FB1AC9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1" y="1416776"/>
            <a:ext cx="5960225" cy="4464589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632A1084-8E89-0EA6-11FF-C2467153C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7943" y="1263285"/>
            <a:ext cx="2817827" cy="2465599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9E126140-CB55-B045-B206-89E5037CB1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942" y="3818911"/>
            <a:ext cx="2817827" cy="2465599"/>
          </a:xfrm>
          <a:prstGeom prst="rect">
            <a:avLst/>
          </a:prstGeom>
        </p:spPr>
      </p:pic>
      <p:sp>
        <p:nvSpPr>
          <p:cNvPr id="36" name="타원 35">
            <a:extLst>
              <a:ext uri="{FF2B5EF4-FFF2-40B4-BE49-F238E27FC236}">
                <a16:creationId xmlns:a16="http://schemas.microsoft.com/office/drawing/2014/main" id="{AA3C6B86-3711-7C93-A874-F3DD9305D5C5}"/>
              </a:ext>
            </a:extLst>
          </p:cNvPr>
          <p:cNvSpPr/>
          <p:nvPr/>
        </p:nvSpPr>
        <p:spPr>
          <a:xfrm rot="21329673">
            <a:off x="905847" y="4844243"/>
            <a:ext cx="4468761" cy="671052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062A6728-1377-E72D-ED73-C0F305014CAA}"/>
              </a:ext>
            </a:extLst>
          </p:cNvPr>
          <p:cNvCxnSpPr/>
          <p:nvPr/>
        </p:nvCxnSpPr>
        <p:spPr>
          <a:xfrm flipV="1">
            <a:off x="3451123" y="2698955"/>
            <a:ext cx="2455606" cy="225650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원호 38">
            <a:extLst>
              <a:ext uri="{FF2B5EF4-FFF2-40B4-BE49-F238E27FC236}">
                <a16:creationId xmlns:a16="http://schemas.microsoft.com/office/drawing/2014/main" id="{0E8A6295-7344-4006-7D6B-AA3687EA8DB6}"/>
              </a:ext>
            </a:extLst>
          </p:cNvPr>
          <p:cNvSpPr/>
          <p:nvPr/>
        </p:nvSpPr>
        <p:spPr>
          <a:xfrm>
            <a:off x="3399035" y="4741298"/>
            <a:ext cx="589936" cy="389911"/>
          </a:xfrm>
          <a:prstGeom prst="arc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736536F-0A43-D98F-4C16-24C32F076EF6}"/>
              </a:ext>
            </a:extLst>
          </p:cNvPr>
          <p:cNvSpPr txBox="1"/>
          <p:nvPr/>
        </p:nvSpPr>
        <p:spPr>
          <a:xfrm>
            <a:off x="3953663" y="4479880"/>
            <a:ext cx="1450525" cy="252377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lang="ko-KR" altLang="en-US" sz="1280" b="0">
                <a:solidFill>
                  <a:schemeClr val="bg1"/>
                </a:solidFill>
                <a:latin typeface="Apple SD Gothic Neo"/>
              </a:rPr>
              <a:t>고도</a:t>
            </a:r>
            <a:r>
              <a:rPr lang="en-US" altLang="ko-KR" sz="1280" b="0" dirty="0">
                <a:solidFill>
                  <a:schemeClr val="bg1"/>
                </a:solidFill>
                <a:latin typeface="Apple SD Gothic Neo"/>
              </a:rPr>
              <a:t>, </a:t>
            </a:r>
            <a:r>
              <a:rPr lang="ko-KR" altLang="en-US" sz="1280" b="0" dirty="0">
                <a:solidFill>
                  <a:schemeClr val="bg1"/>
                </a:solidFill>
                <a:latin typeface="Apple SD Gothic Neo"/>
              </a:rPr>
              <a:t>방위각</a:t>
            </a:r>
            <a:endParaRPr sz="1280" b="0" dirty="0">
              <a:solidFill>
                <a:schemeClr val="bg1"/>
              </a:solidFill>
              <a:latin typeface="Apple SD Gothic Neo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E170F84-9C17-E7FF-80DD-2D8A38CE9DEC}"/>
              </a:ext>
            </a:extLst>
          </p:cNvPr>
          <p:cNvSpPr txBox="1"/>
          <p:nvPr/>
        </p:nvSpPr>
        <p:spPr>
          <a:xfrm>
            <a:off x="2725860" y="5014061"/>
            <a:ext cx="1450525" cy="252377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lang="ko-KR" altLang="en-US" sz="1280" b="1" dirty="0">
                <a:latin typeface="Apple SD Gothic Neo"/>
              </a:rPr>
              <a:t>중심 위치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99A023-7D52-024A-88C8-47C8E04BFF17}"/>
              </a:ext>
            </a:extLst>
          </p:cNvPr>
          <p:cNvSpPr txBox="1"/>
          <p:nvPr/>
        </p:nvSpPr>
        <p:spPr>
          <a:xfrm>
            <a:off x="5829453" y="2783025"/>
            <a:ext cx="1450525" cy="252377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lang="en-US" altLang="ko-KR" sz="1280" b="1" dirty="0">
                <a:latin typeface="Apple SD Gothic Neo"/>
              </a:rPr>
              <a:t>energy</a:t>
            </a:r>
            <a:endParaRPr lang="ko-KR" altLang="en-US" sz="1280" b="1" dirty="0">
              <a:latin typeface="Apple SD Gothic Neo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FDDC150-DE49-4617-CDA6-132DB1FE66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0057" y="6312920"/>
            <a:ext cx="12319926" cy="65494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2D0EE3F-1E7E-AD1E-C898-88C074FF63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29184"/>
            <a:ext cx="10972800" cy="420624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450" b="1">
                <a:solidFill>
                  <a:srgbClr val="0F172A"/>
                </a:solidFill>
                <a:latin typeface="Apple SD Gothic Neo"/>
              </a:rPr>
              <a:t>2. Evaluation Protocol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792" y="932688"/>
            <a:ext cx="1097280" cy="36576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014984"/>
            <a:ext cx="10972800" cy="29260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280" b="0">
                <a:solidFill>
                  <a:srgbClr val="475569"/>
                </a:solidFill>
                <a:latin typeface="Apple SD Gothic Neo"/>
              </a:rPr>
              <a:t>Validation과 test의 역할을 분리해 data leakage를 피합니다.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" y="1874519"/>
            <a:ext cx="3063240" cy="22860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1179576" y="2148840"/>
            <a:ext cx="1371600" cy="310896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ple SD Gothic Neo"/>
              </a:rPr>
              <a:t>TRAIN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79576" y="2679192"/>
            <a:ext cx="2423160" cy="31701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700" b="1">
                <a:solidFill>
                  <a:srgbClr val="0F172A"/>
                </a:solidFill>
                <a:latin typeface="Aptos"/>
              </a:rPr>
              <a:t>model update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9576" y="3154680"/>
            <a:ext cx="2423160" cy="267766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380" b="0">
                <a:solidFill>
                  <a:srgbClr val="475569"/>
                </a:solidFill>
                <a:latin typeface="Apple SD Gothic Neo"/>
              </a:rPr>
              <a:t>학습 loss로 parameter를 바꿈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95928" y="2816352"/>
            <a:ext cx="502920" cy="27432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ctr"/>
            <a:r>
              <a:rPr sz="2700" b="1">
                <a:solidFill>
                  <a:srgbClr val="475569"/>
                </a:solidFill>
                <a:latin typeface="Apple SD Gothic Neo"/>
              </a:rPr>
              <a:t>→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7720" y="1874519"/>
            <a:ext cx="3063240" cy="22860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4928616" y="2148840"/>
            <a:ext cx="1371600" cy="310896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ple SD Gothic Neo"/>
              </a:rPr>
              <a:t>VALIDATION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28616" y="2679192"/>
            <a:ext cx="2423160" cy="31701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700" b="1">
                <a:solidFill>
                  <a:srgbClr val="0F172A"/>
                </a:solidFill>
                <a:latin typeface="Aptos"/>
              </a:rPr>
              <a:t>during training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28616" y="3154680"/>
            <a:ext cx="2423160" cy="480131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380" b="0">
                <a:solidFill>
                  <a:srgbClr val="475569"/>
                </a:solidFill>
                <a:latin typeface="Apple SD Gothic Neo"/>
              </a:rPr>
              <a:t>학습 중 확인, best checkpoint 선택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44967" y="2816352"/>
            <a:ext cx="502920" cy="27432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ctr"/>
            <a:r>
              <a:rPr sz="2700" b="1">
                <a:solidFill>
                  <a:srgbClr val="475569"/>
                </a:solidFill>
                <a:latin typeface="Apple SD Gothic Neo"/>
              </a:rP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366759" y="1874519"/>
            <a:ext cx="3063240" cy="22860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8677655" y="2148840"/>
            <a:ext cx="1371600" cy="310896"/>
          </a:xfrm>
          <a:prstGeom prst="round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ple SD Gothic Neo"/>
              </a:rPr>
              <a:t>TEST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77655" y="2679192"/>
            <a:ext cx="2423160" cy="31701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700" b="1">
                <a:solidFill>
                  <a:srgbClr val="0F172A"/>
                </a:solidFill>
                <a:latin typeface="Aptos"/>
              </a:rPr>
              <a:t>after training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77655" y="3154680"/>
            <a:ext cx="2423160" cy="480131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380" b="0">
                <a:solidFill>
                  <a:srgbClr val="475569"/>
                </a:solidFill>
                <a:latin typeface="Apple SD Gothic Neo"/>
              </a:rPr>
              <a:t>고정된 모델로 최종 held-out 평가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3</a:t>
            </a:r>
          </a:p>
        </p:txBody>
      </p:sp>
      <p:pic>
        <p:nvPicPr>
          <p:cNvPr id="26" name="그림 25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C01820-8E2E-7AD3-1AC1-26C0B3C4C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057" y="6312920"/>
            <a:ext cx="12319926" cy="654942"/>
          </a:xfrm>
          <a:prstGeom prst="rect">
            <a:avLst/>
          </a:prstGeom>
        </p:spPr>
      </p:pic>
      <p:pic>
        <p:nvPicPr>
          <p:cNvPr id="28" name="그림 27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8B85B75-8383-42CB-33FA-7DB89A63D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/>
          </a:p>
          <a:p>
            <a:pPr algn="ctr"/>
            <a:endParaRPr lang="ko-KR"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329184"/>
            <a:ext cx="10972800" cy="420624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450" b="1">
                <a:solidFill>
                  <a:srgbClr val="0F172A"/>
                </a:solidFill>
                <a:latin typeface="Apple SD Gothic Neo"/>
              </a:rPr>
              <a:t>3. Model and Feature-Level Checks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792" y="932688"/>
            <a:ext cx="1097280" cy="36576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014984"/>
            <a:ext cx="10972800" cy="29260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280" b="0">
                <a:solidFill>
                  <a:srgbClr val="475569"/>
                </a:solidFill>
                <a:latin typeface="Apple SD Gothic Neo"/>
              </a:rPr>
              <a:t>CFM 생성 모델에 대해 marginal, spatial, correlation 검증을 함께 봅니다.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1627632"/>
            <a:ext cx="4800600" cy="333756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42415" y="1892807"/>
            <a:ext cx="4297680" cy="27432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000" b="1">
                <a:solidFill>
                  <a:srgbClr val="0F172A"/>
                </a:solidFill>
                <a:latin typeface="Aptos"/>
              </a:rPr>
              <a:t>Conditional Flow Matching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5" y="2450592"/>
            <a:ext cx="4160520" cy="1855893"/>
          </a:xfrm>
          <a:prstGeom prst="rect">
            <a:avLst/>
          </a:prstGeom>
          <a:noFill/>
        </p:spPr>
        <p:txBody>
          <a:bodyPr wrap="square" lIns="54864" tIns="18288" rIns="27432" bIns="18288" anchor="t">
            <a:spAutoFit/>
          </a:bodyPr>
          <a:lstStyle/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r>
              <a:rPr sz="1400"/>
              <a:t>• </a:t>
            </a:r>
            <a:r>
              <a:rPr sz="1400" err="1"/>
              <a:t>noise에서</a:t>
            </a:r>
            <a:r>
              <a:rPr sz="1400"/>
              <a:t> detector </a:t>
            </a:r>
            <a:r>
              <a:rPr sz="1400" err="1"/>
              <a:t>response로</a:t>
            </a:r>
            <a:r>
              <a:rPr sz="1400"/>
              <a:t> </a:t>
            </a:r>
            <a:r>
              <a:rPr sz="1400" err="1"/>
              <a:t>이동</a:t>
            </a:r>
            <a:endParaRPr lang="ko-KR" altLang="en-US" sz="1400"/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endParaRPr lang="ko-KR" sz="1400"/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r>
              <a:rPr sz="1400"/>
              <a:t>• velocity </a:t>
            </a:r>
            <a:r>
              <a:rPr sz="1400" err="1"/>
              <a:t>field를</a:t>
            </a:r>
            <a:r>
              <a:rPr sz="1400"/>
              <a:t> </a:t>
            </a:r>
            <a:r>
              <a:rPr sz="1400" err="1"/>
              <a:t>학습</a:t>
            </a:r>
            <a:endParaRPr sz="1400"/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endParaRPr lang="ko-KR" sz="1400"/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r>
              <a:rPr sz="1400"/>
              <a:t>• few ODE </a:t>
            </a:r>
            <a:r>
              <a:rPr sz="1400" err="1"/>
              <a:t>steps로</a:t>
            </a:r>
            <a:r>
              <a:rPr sz="1400"/>
              <a:t> sample </a:t>
            </a:r>
            <a:r>
              <a:rPr sz="1400" err="1"/>
              <a:t>생성</a:t>
            </a:r>
            <a:endParaRPr sz="1400"/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endParaRPr lang="ko-KR" sz="1400"/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r>
              <a:rPr sz="1400"/>
              <a:t>• </a:t>
            </a:r>
            <a:r>
              <a:rPr sz="1400" err="1"/>
              <a:t>같은</a:t>
            </a:r>
            <a:r>
              <a:rPr sz="1400"/>
              <a:t> </a:t>
            </a:r>
            <a:r>
              <a:rPr sz="1400" err="1"/>
              <a:t>y에서도</a:t>
            </a:r>
            <a:r>
              <a:rPr sz="1400"/>
              <a:t> stochastic event </a:t>
            </a:r>
            <a:r>
              <a:rPr sz="1400" err="1"/>
              <a:t>생성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1627632"/>
            <a:ext cx="5212080" cy="3337560"/>
          </a:xfrm>
          <a:prstGeom prst="roundRect">
            <a:avLst/>
          </a:prstGeom>
          <a:solidFill>
            <a:srgbClr val="F5F3FF"/>
          </a:solidFill>
          <a:ln w="8890">
            <a:solidFill>
              <a:srgbClr val="DDD6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46520" y="1892807"/>
            <a:ext cx="4663440" cy="27432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000" b="1">
                <a:solidFill>
                  <a:srgbClr val="7C3AED"/>
                </a:solidFill>
                <a:latin typeface="Apple SD Gothic Neo"/>
              </a:rPr>
              <a:t>이번 feature 결과에 추가된 검증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450592"/>
            <a:ext cx="4617720" cy="1852815"/>
          </a:xfrm>
          <a:prstGeom prst="rect">
            <a:avLst/>
          </a:prstGeom>
          <a:noFill/>
        </p:spPr>
        <p:txBody>
          <a:bodyPr wrap="square" lIns="54864" tIns="18288" rIns="27432" bIns="18288" anchor="t">
            <a:spAutoFit/>
          </a:bodyPr>
          <a:lstStyle/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r>
              <a:rPr sz="1400"/>
              <a:t>• hit score: hit/no-hit </a:t>
            </a:r>
            <a:r>
              <a:rPr sz="1400" err="1"/>
              <a:t>표현</a:t>
            </a:r>
            <a:r>
              <a:rPr sz="1400"/>
              <a:t> </a:t>
            </a:r>
            <a:r>
              <a:rPr sz="1400" err="1"/>
              <a:t>점검</a:t>
            </a:r>
            <a:endParaRPr lang="ko-KR" altLang="en-US" sz="1400"/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endParaRPr lang="ko-KR" sz="1400"/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r>
              <a:rPr sz="1400"/>
              <a:t>• event fluctuation: </a:t>
            </a:r>
            <a:r>
              <a:rPr sz="1400" err="1"/>
              <a:t>event별</a:t>
            </a:r>
            <a:r>
              <a:rPr sz="1400"/>
              <a:t> </a:t>
            </a:r>
            <a:r>
              <a:rPr sz="1400" err="1"/>
              <a:t>분산</a:t>
            </a:r>
            <a:r>
              <a:rPr sz="1400"/>
              <a:t> </a:t>
            </a:r>
            <a:r>
              <a:rPr sz="1400" err="1"/>
              <a:t>확인</a:t>
            </a:r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endParaRPr lang="ko-KR" sz="1400"/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r>
              <a:rPr sz="1400"/>
              <a:t>• lateral profile: core </a:t>
            </a:r>
            <a:r>
              <a:rPr sz="1400" err="1"/>
              <a:t>거리별</a:t>
            </a:r>
            <a:r>
              <a:rPr sz="1400"/>
              <a:t> charge </a:t>
            </a:r>
            <a:r>
              <a:rPr sz="1400" err="1"/>
              <a:t>패턴</a:t>
            </a:r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endParaRPr lang="ko-KR" sz="1400"/>
          </a:p>
          <a:p>
            <a:pPr>
              <a:spcAft>
                <a:spcPts val="400"/>
              </a:spcAft>
              <a:defRPr sz="1420">
                <a:solidFill>
                  <a:srgbClr val="0F172A"/>
                </a:solidFill>
                <a:latin typeface="Apple SD Gothic Neo"/>
              </a:defRPr>
            </a:pPr>
            <a:r>
              <a:rPr sz="1400"/>
              <a:t>• neighbor metrics: </a:t>
            </a:r>
            <a:r>
              <a:rPr sz="1400" err="1"/>
              <a:t>인접</a:t>
            </a:r>
            <a:r>
              <a:rPr sz="1400"/>
              <a:t> PMT </a:t>
            </a:r>
            <a:r>
              <a:rPr sz="1400" err="1"/>
              <a:t>상관</a:t>
            </a:r>
            <a:r>
              <a:rPr sz="1400"/>
              <a:t> </a:t>
            </a:r>
            <a:r>
              <a:rPr sz="1400" err="1"/>
              <a:t>확인</a:t>
            </a:r>
            <a:endParaRPr lang="ko-KR" altLang="en-US" sz="1400"/>
          </a:p>
        </p:txBody>
      </p:sp>
      <p:sp>
        <p:nvSpPr>
          <p:cNvPr id="14" name="TextBox 13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4</a:t>
            </a:r>
          </a:p>
        </p:txBody>
      </p:sp>
      <p:pic>
        <p:nvPicPr>
          <p:cNvPr id="16" name="그림 15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B0B02D9-DD4A-18F6-EFD0-D07945EA3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057" y="6312920"/>
            <a:ext cx="12319926" cy="65494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061254D-BD6B-326B-3371-7A753A1D0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29184"/>
            <a:ext cx="10972800" cy="420624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450" b="1">
                <a:solidFill>
                  <a:srgbClr val="0F172A"/>
                </a:solidFill>
                <a:latin typeface="Apple SD Gothic Neo"/>
              </a:rPr>
              <a:t>4. Test Figure Set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792" y="932688"/>
            <a:ext cx="1097280" cy="36576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014984"/>
            <a:ext cx="10972800" cy="29260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280" b="0">
                <a:solidFill>
                  <a:srgbClr val="475569"/>
                </a:solidFill>
                <a:latin typeface="Apple SD Gothic Neo"/>
              </a:rPr>
              <a:t>feature 결과 폴더의 test figure를 다음 순서로 발표합니다.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554480"/>
            <a:ext cx="3246120" cy="84124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86968" y="1700784"/>
            <a:ext cx="2816352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520" b="1">
                <a:solidFill>
                  <a:srgbClr val="0F172A"/>
                </a:solidFill>
                <a:latin typeface="Aptos"/>
              </a:rPr>
              <a:t>Hit score / fraction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2029967"/>
            <a:ext cx="2816352" cy="164592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50" b="0">
                <a:solidFill>
                  <a:srgbClr val="475569"/>
                </a:solidFill>
                <a:latin typeface="Aptos"/>
              </a:rPr>
              <a:t>hit modeling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554480"/>
            <a:ext cx="3246120" cy="84124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681728" y="1700784"/>
            <a:ext cx="2816352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520" b="1">
                <a:solidFill>
                  <a:srgbClr val="0F172A"/>
                </a:solidFill>
                <a:latin typeface="Aptos"/>
              </a:rPr>
              <a:t>Charge / time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81728" y="2029967"/>
            <a:ext cx="2816352" cy="164592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50" b="0">
                <a:solidFill>
                  <a:srgbClr val="475569"/>
                </a:solidFill>
                <a:latin typeface="Aptos"/>
              </a:rPr>
              <a:t>marginal response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75320" y="1554480"/>
            <a:ext cx="3246120" cy="84124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476488" y="1700784"/>
            <a:ext cx="2816352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520" b="1">
                <a:solidFill>
                  <a:srgbClr val="0F172A"/>
                </a:solidFill>
                <a:latin typeface="Aptos"/>
              </a:rPr>
              <a:t>Total charge / nHit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76488" y="2029967"/>
            <a:ext cx="2816352" cy="164592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50" b="0">
                <a:solidFill>
                  <a:srgbClr val="475569"/>
                </a:solidFill>
                <a:latin typeface="Aptos"/>
              </a:rPr>
              <a:t>event scale + condition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2761488"/>
            <a:ext cx="3246120" cy="84124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86968" y="2907792"/>
            <a:ext cx="2816352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520" b="1">
                <a:solidFill>
                  <a:srgbClr val="0F172A"/>
                </a:solidFill>
                <a:latin typeface="Aptos"/>
              </a:rPr>
              <a:t>Event map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6968" y="3236976"/>
            <a:ext cx="2816352" cy="164592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50" b="0">
                <a:solidFill>
                  <a:srgbClr val="475569"/>
                </a:solidFill>
                <a:latin typeface="Aptos"/>
              </a:rPr>
              <a:t>spatial sanity check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80560" y="2761488"/>
            <a:ext cx="3246120" cy="84124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681728" y="2907792"/>
            <a:ext cx="2816352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520" b="1">
                <a:solidFill>
                  <a:srgbClr val="0F172A"/>
                </a:solidFill>
                <a:latin typeface="Aptos"/>
              </a:rPr>
              <a:t>Event fluctuation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1728" y="3236976"/>
            <a:ext cx="2816352" cy="164592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50" b="0">
                <a:solidFill>
                  <a:srgbClr val="475569"/>
                </a:solidFill>
                <a:latin typeface="Aptos"/>
              </a:rPr>
              <a:t>sample variability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75320" y="2761488"/>
            <a:ext cx="3246120" cy="84124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476488" y="2907792"/>
            <a:ext cx="2816352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520" b="1">
                <a:solidFill>
                  <a:srgbClr val="0F172A"/>
                </a:solidFill>
                <a:latin typeface="Aptos"/>
              </a:rPr>
              <a:t>Lateral profile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76488" y="3236976"/>
            <a:ext cx="2816352" cy="164592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50" b="0">
                <a:solidFill>
                  <a:srgbClr val="475569"/>
                </a:solidFill>
                <a:latin typeface="Aptos"/>
              </a:rPr>
              <a:t>core-distance physics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480560" y="3968496"/>
            <a:ext cx="3246120" cy="84124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681728" y="4114800"/>
            <a:ext cx="2816352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520" b="1">
                <a:solidFill>
                  <a:srgbClr val="0F172A"/>
                </a:solidFill>
                <a:latin typeface="Aptos"/>
              </a:rPr>
              <a:t>Neighbor metrics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81728" y="4443983"/>
            <a:ext cx="2816352" cy="164592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50" b="0">
                <a:solidFill>
                  <a:srgbClr val="475569"/>
                </a:solidFill>
                <a:latin typeface="Aptos"/>
              </a:rPr>
              <a:t>channel correlation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5</a:t>
            </a:r>
          </a:p>
        </p:txBody>
      </p:sp>
      <p:pic>
        <p:nvPicPr>
          <p:cNvPr id="31" name="그림 30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1594BF-450A-79AB-9D3A-1B17DD9C7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057" y="6312920"/>
            <a:ext cx="12319926" cy="654942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2A6AFFB3-EA35-8201-F3AA-19D1A420E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29184"/>
            <a:ext cx="10972800" cy="420624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450" b="1">
                <a:solidFill>
                  <a:srgbClr val="0F172A"/>
                </a:solidFill>
                <a:latin typeface="Apple SD Gothic Neo"/>
              </a:rPr>
              <a:t>5. Hit Modeling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792" y="932688"/>
            <a:ext cx="1097280" cy="36576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014984"/>
            <a:ext cx="10972800" cy="29260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280" b="0">
                <a:solidFill>
                  <a:srgbClr val="475569"/>
                </a:solidFill>
                <a:latin typeface="Apple SD Gothic Neo"/>
              </a:rPr>
              <a:t>hit fraction과 hit score로 PMT hit/no-hit 표현을 확인합니다.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5623560" cy="43708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flow_test_eval_hit_fra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74074"/>
            <a:ext cx="5257800" cy="375557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263640" y="1325880"/>
            <a:ext cx="5486400" cy="43708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flow_test_eval_hit_sco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520" y="1623060"/>
            <a:ext cx="5120640" cy="3657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7240" y="5797296"/>
            <a:ext cx="5029200" cy="18288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20" b="0">
                <a:solidFill>
                  <a:srgbClr val="475569"/>
                </a:solidFill>
                <a:latin typeface="Apple SD Gothic Neo"/>
              </a:rPr>
              <a:t>hit fraction: event별 hit PMT 비율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5797296"/>
            <a:ext cx="4846320" cy="18288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20" b="0">
                <a:solidFill>
                  <a:srgbClr val="475569"/>
                </a:solidFill>
                <a:latin typeface="Apple SD Gothic Neo"/>
              </a:rPr>
              <a:t>hit score: model hit confidence 분포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6</a:t>
            </a:r>
          </a:p>
        </p:txBody>
      </p:sp>
      <p:pic>
        <p:nvPicPr>
          <p:cNvPr id="14" name="그림 13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2790012-40BC-B13D-6E66-2ED719742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0057" y="6312920"/>
            <a:ext cx="12319926" cy="65494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78C111B-3BF1-D758-6058-BB570B296B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29184"/>
            <a:ext cx="10972800" cy="420624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450" b="1">
                <a:solidFill>
                  <a:srgbClr val="0F172A"/>
                </a:solidFill>
                <a:latin typeface="Apple SD Gothic Neo"/>
              </a:rPr>
              <a:t>6. Charge and Timing Marginals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792" y="932688"/>
            <a:ext cx="1097280" cy="36576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014984"/>
            <a:ext cx="10972800" cy="29260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280" b="0">
                <a:solidFill>
                  <a:srgbClr val="475569"/>
                </a:solidFill>
                <a:latin typeface="Apple SD Gothic Neo"/>
              </a:rPr>
              <a:t>hit PMT의 charge scale과 arrival-time 구조를 비교합니다.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5623560" cy="43708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flow_test_eval_log_char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74074"/>
            <a:ext cx="5257800" cy="375557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263640" y="1325880"/>
            <a:ext cx="5486400" cy="43708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flow_test_eval_centered_tim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520" y="1623060"/>
            <a:ext cx="5120640" cy="3657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7240" y="5797296"/>
            <a:ext cx="5029200" cy="18288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20" b="0">
                <a:solidFill>
                  <a:srgbClr val="475569"/>
                </a:solidFill>
                <a:latin typeface="Aptos"/>
              </a:rPr>
              <a:t>log charge: hit-channel signal scale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5797296"/>
            <a:ext cx="4846320" cy="18288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20" b="0">
                <a:solidFill>
                  <a:srgbClr val="475569"/>
                </a:solidFill>
                <a:latin typeface="Aptos"/>
              </a:rPr>
              <a:t>centered time: shower-front timing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7</a:t>
            </a:r>
          </a:p>
        </p:txBody>
      </p:sp>
      <p:pic>
        <p:nvPicPr>
          <p:cNvPr id="14" name="그림 13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18FD4BF-5F1A-2D76-88B6-1FE51496C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0057" y="6312920"/>
            <a:ext cx="12319926" cy="65494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365818D-9D07-C7B2-76D5-2549DD9F2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29184"/>
            <a:ext cx="10972800" cy="420624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450" b="1">
                <a:solidFill>
                  <a:srgbClr val="0F172A"/>
                </a:solidFill>
                <a:latin typeface="Apple SD Gothic Neo"/>
              </a:rPr>
              <a:t>7. Event Scale and Energy Conditioning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792" y="932688"/>
            <a:ext cx="1097280" cy="36576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014984"/>
            <a:ext cx="10972800" cy="29260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280" b="0">
                <a:solidFill>
                  <a:srgbClr val="475569"/>
                </a:solidFill>
                <a:latin typeface="Apple SD Gothic Neo"/>
              </a:rPr>
              <a:t>event 전체 response와 energy 조건 반영 여부를 함께 확인합니다.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5623560" cy="43708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flow_test_eval_total_char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74074"/>
            <a:ext cx="5257800" cy="375557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263640" y="1325880"/>
            <a:ext cx="5486400" cy="43708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flow_test_eval_nhit_vs_ener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520" y="1623060"/>
            <a:ext cx="5120640" cy="3657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7240" y="5797296"/>
            <a:ext cx="5029200" cy="18288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20" b="0">
                <a:solidFill>
                  <a:srgbClr val="475569"/>
                </a:solidFill>
                <a:latin typeface="Aptos"/>
              </a:rPr>
              <a:t>total charge: event energy proxy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5797296"/>
            <a:ext cx="4846320" cy="182880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120" b="0">
                <a:solidFill>
                  <a:srgbClr val="475569"/>
                </a:solidFill>
                <a:latin typeface="Aptos"/>
              </a:rPr>
              <a:t>nHit vs energy: condition response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8</a:t>
            </a:r>
          </a:p>
        </p:txBody>
      </p:sp>
      <p:pic>
        <p:nvPicPr>
          <p:cNvPr id="14" name="그림 13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B470BD5-5636-C874-B93E-65AAA31B9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0057" y="6312920"/>
            <a:ext cx="12319926" cy="65494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97D9DB5-BD61-B090-E657-D96405697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6928" y="329184"/>
            <a:ext cx="10972800" cy="420624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2450" b="1">
                <a:solidFill>
                  <a:srgbClr val="0F172A"/>
                </a:solidFill>
                <a:latin typeface="Apple SD Gothic Neo"/>
              </a:rPr>
              <a:t>8. Spatial Event Map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792" y="932688"/>
            <a:ext cx="1097280" cy="36576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014984"/>
            <a:ext cx="10972800" cy="29260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280" b="0">
                <a:solidFill>
                  <a:srgbClr val="475569"/>
                </a:solidFill>
                <a:latin typeface="Apple SD Gothic Neo"/>
              </a:rPr>
              <a:t>PMT geometry 위에서 real/generated response를 직접 비교합니다.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260566"/>
            <a:ext cx="7406640" cy="49834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flow_test_eval_event_000_map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595" y="1298448"/>
            <a:ext cx="5457305" cy="461772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247888" y="1645920"/>
            <a:ext cx="3246120" cy="36118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503920" y="1920240"/>
            <a:ext cx="2743200" cy="256032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l"/>
            <a:r>
              <a:rPr sz="1800" b="1">
                <a:solidFill>
                  <a:srgbClr val="0F172A"/>
                </a:solidFill>
                <a:latin typeface="Apple SD Gothic Neo"/>
              </a:rPr>
              <a:t>확인 포인트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0" y="2423160"/>
            <a:ext cx="2651760" cy="1737360"/>
          </a:xfrm>
          <a:prstGeom prst="rect">
            <a:avLst/>
          </a:prstGeom>
          <a:noFill/>
        </p:spPr>
        <p:txBody>
          <a:bodyPr wrap="square" lIns="54864" tIns="18288" rIns="27432" bIns="18288">
            <a:spAutoFit/>
          </a:bodyPr>
          <a:lstStyle/>
          <a:p>
            <a:pPr>
              <a:spcAft>
                <a:spcPts val="400"/>
              </a:spcAft>
              <a:defRPr sz="1380">
                <a:solidFill>
                  <a:srgbClr val="0F172A"/>
                </a:solidFill>
                <a:latin typeface="Apple SD Gothic Neo"/>
              </a:defRPr>
            </a:pPr>
            <a:r>
              <a:t>• core 주변 charge 집중</a:t>
            </a:r>
          </a:p>
          <a:p>
            <a:pPr>
              <a:spcAft>
                <a:spcPts val="400"/>
              </a:spcAft>
              <a:defRPr sz="1380">
                <a:solidFill>
                  <a:srgbClr val="0F172A"/>
                </a:solidFill>
                <a:latin typeface="Apple SD Gothic Neo"/>
              </a:defRPr>
            </a:pPr>
            <a:r>
              <a:t>• time map gradient</a:t>
            </a:r>
          </a:p>
          <a:p>
            <a:pPr>
              <a:spcAft>
                <a:spcPts val="400"/>
              </a:spcAft>
              <a:defRPr sz="1380">
                <a:solidFill>
                  <a:srgbClr val="0F172A"/>
                </a:solidFill>
                <a:latin typeface="Apple SD Gothic Neo"/>
              </a:defRPr>
            </a:pPr>
            <a:r>
              <a:t>• no-hit PMT 구조</a:t>
            </a:r>
          </a:p>
          <a:p>
            <a:pPr>
              <a:spcAft>
                <a:spcPts val="400"/>
              </a:spcAft>
              <a:defRPr sz="1380">
                <a:solidFill>
                  <a:srgbClr val="0F172A"/>
                </a:solidFill>
                <a:latin typeface="Apple SD Gothic Neo"/>
              </a:defRPr>
            </a:pPr>
            <a:r>
              <a:t>• 공간적 shower coherence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01400" y="6455664"/>
            <a:ext cx="457200" cy="201168"/>
          </a:xfrm>
          <a:prstGeom prst="rect">
            <a:avLst/>
          </a:prstGeom>
          <a:noFill/>
        </p:spPr>
        <p:txBody>
          <a:bodyPr wrap="square" lIns="54864" tIns="27432" rIns="54864" bIns="27432" anchor="t">
            <a:spAutoFit/>
          </a:bodyPr>
          <a:lstStyle/>
          <a:p>
            <a:pPr algn="r"/>
            <a:r>
              <a:rPr sz="800" b="0">
                <a:solidFill>
                  <a:srgbClr val="475569"/>
                </a:solidFill>
                <a:latin typeface="Aptos"/>
              </a:rPr>
              <a:t>9</a:t>
            </a:r>
          </a:p>
        </p:txBody>
      </p:sp>
      <p:pic>
        <p:nvPicPr>
          <p:cNvPr id="15" name="그림 14" descr="스크린샷, 직사각형, 레드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F561C38-80A9-EF4A-D6B6-B3AD36461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057" y="6312920"/>
            <a:ext cx="12319926" cy="65494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E43E73E-363F-A4CC-1B79-B5D5DC87F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620" y="6333076"/>
            <a:ext cx="12319927" cy="6549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656</Words>
  <Application>Microsoft Office PowerPoint</Application>
  <PresentationFormat>와이드스크린</PresentationFormat>
  <Paragraphs>116</Paragraphs>
  <Slides>12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8" baseType="lpstr">
      <vt:lpstr>Apple SD Gothic Neo</vt:lpstr>
      <vt:lpstr>맑은 고딕</vt:lpstr>
      <vt:lpstr>Aptos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김재현</dc:creator>
  <cp:keywords/>
  <dc:description>generated using python-pptx</dc:description>
  <cp:lastModifiedBy>재현 김</cp:lastModifiedBy>
  <cp:revision>2</cp:revision>
  <dcterms:created xsi:type="dcterms:W3CDTF">2013-01-27T09:14:16Z</dcterms:created>
  <dcterms:modified xsi:type="dcterms:W3CDTF">2026-08-05T06:02:19Z</dcterms:modified>
  <cp:category/>
</cp:coreProperties>
</file>