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83" r:id="rId2"/>
    <p:sldId id="284" r:id="rId3"/>
    <p:sldId id="285" r:id="rId4"/>
    <p:sldId id="258" r:id="rId5"/>
    <p:sldId id="259" r:id="rId6"/>
    <p:sldId id="261" r:id="rId7"/>
    <p:sldId id="281" r:id="rId8"/>
    <p:sldId id="264" r:id="rId9"/>
    <p:sldId id="265" r:id="rId10"/>
    <p:sldId id="286" r:id="rId11"/>
    <p:sldId id="287" r:id="rId12"/>
    <p:sldId id="289" r:id="rId13"/>
    <p:sldId id="291" r:id="rId14"/>
    <p:sldId id="292" r:id="rId15"/>
    <p:sldId id="290" r:id="rId16"/>
    <p:sldId id="293" r:id="rId17"/>
    <p:sldId id="260" r:id="rId18"/>
    <p:sldId id="294" r:id="rId19"/>
    <p:sldId id="295" r:id="rId20"/>
    <p:sldId id="296" r:id="rId21"/>
    <p:sldId id="297" r:id="rId22"/>
    <p:sldId id="262" r:id="rId23"/>
    <p:sldId id="288" r:id="rId24"/>
    <p:sldId id="298" r:id="rId25"/>
  </p:sldIdLst>
  <p:sldSz cx="11430000" cy="85725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E9E8"/>
    <a:srgbClr val="9E1915"/>
    <a:srgbClr val="B798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5262" autoAdjust="0"/>
  </p:normalViewPr>
  <p:slideViewPr>
    <p:cSldViewPr snapToGrid="0">
      <p:cViewPr varScale="1">
        <p:scale>
          <a:sx n="101" d="100"/>
          <a:sy n="101" d="100"/>
        </p:scale>
        <p:origin x="14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ko-KR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Transformer FM</c:v>
          </c:tx>
          <c:spPr>
            <a:solidFill>
              <a:srgbClr val="9E1915"/>
            </a:solidFill>
          </c:spPr>
          <c:invertIfNegative val="1"/>
          <c:dLbls>
            <c:spPr>
              <a:noFill/>
              <a:ln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4"/>
              <c:pt idx="0">
                <c:v>Overall</c:v>
              </c:pt>
              <c:pt idx="1">
                <c:v>pₓ</c:v>
              </c:pt>
              <c:pt idx="2">
                <c:v>pᵧ</c:v>
              </c:pt>
              <c:pt idx="3">
                <c:v>Longitudinal</c:v>
              </c:pt>
            </c:strLit>
          </c:cat>
          <c:val>
            <c:numLit>
              <c:formatCode>General</c:formatCode>
              <c:ptCount val="4"/>
              <c:pt idx="0">
                <c:v>59.700800000000001</c:v>
              </c:pt>
              <c:pt idx="1">
                <c:v>18.248000000000001</c:v>
              </c:pt>
              <c:pt idx="2">
                <c:v>18.202100000000002</c:v>
              </c:pt>
              <c:pt idx="3">
                <c:v>100.1412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0-D63F-FE47-8B69-7FAAA2146B80}"/>
            </c:ext>
          </c:extLst>
        </c:ser>
        <c:ser>
          <c:idx val="1"/>
          <c:order val="1"/>
          <c:tx>
            <c:v>Encoder-matched cINN</c:v>
          </c:tx>
          <c:spPr>
            <a:solidFill>
              <a:srgbClr val="3D6A9E"/>
            </a:solidFill>
          </c:spPr>
          <c:invertIfNegative val="1"/>
          <c:dLbls>
            <c:spPr>
              <a:noFill/>
              <a:ln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4"/>
              <c:pt idx="0">
                <c:v>Overall</c:v>
              </c:pt>
              <c:pt idx="1">
                <c:v>pₓ</c:v>
              </c:pt>
              <c:pt idx="2">
                <c:v>pᵧ</c:v>
              </c:pt>
              <c:pt idx="3">
                <c:v>Longitudinal</c:v>
              </c:pt>
            </c:strLit>
          </c:cat>
          <c:val>
            <c:numLit>
              <c:formatCode>General</c:formatCode>
              <c:ptCount val="4"/>
              <c:pt idx="0">
                <c:v>59.210900000000002</c:v>
              </c:pt>
              <c:pt idx="1">
                <c:v>18.186499999999999</c:v>
              </c:pt>
              <c:pt idx="2">
                <c:v>18.164300000000001</c:v>
              </c:pt>
              <c:pt idx="3">
                <c:v>99.283000000000001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1-D63F-FE47-8B69-7FAAA2146B80}"/>
            </c:ext>
          </c:extLst>
        </c:ser>
        <c:ser>
          <c:idx val="2"/>
          <c:order val="2"/>
          <c:tx>
            <c:v>Raw FM + JetEncoder</c:v>
          </c:tx>
          <c:spPr>
            <a:solidFill>
              <a:srgbClr val="D77A2B"/>
            </a:solidFill>
          </c:spPr>
          <c:invertIfNegative val="1"/>
          <c:dLbls>
            <c:spPr>
              <a:noFill/>
              <a:ln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4"/>
              <c:pt idx="0">
                <c:v>Overall</c:v>
              </c:pt>
              <c:pt idx="1">
                <c:v>pₓ</c:v>
              </c:pt>
              <c:pt idx="2">
                <c:v>pᵧ</c:v>
              </c:pt>
              <c:pt idx="3">
                <c:v>Longitudinal</c:v>
              </c:pt>
            </c:strLit>
          </c:cat>
          <c:val>
            <c:numLit>
              <c:formatCode>General</c:formatCode>
              <c:ptCount val="4"/>
              <c:pt idx="0">
                <c:v>67.669200000000004</c:v>
              </c:pt>
              <c:pt idx="1">
                <c:v>20.1479</c:v>
              </c:pt>
              <c:pt idx="2">
                <c:v>20.076599999999999</c:v>
              </c:pt>
              <c:pt idx="3">
                <c:v>113.7029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2-D63F-FE47-8B69-7FAAA2146B8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8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D9DDE2"/>
            </a:solidFill>
            <a:prstDash val="solid"/>
          </a:ln>
        </c:sp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  <c:max val="125"/>
          <c:min val="0"/>
        </c:scaling>
        <c:delete val="0"/>
        <c:axPos val="l"/>
        <c:majorGridlines>
          <c:spPr>
            <a:ln w="9525">
              <a:solidFill>
                <a:srgbClr val="E7EAEE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rPr lang="en" sz="1400"/>
                  <a:t>RMSE [GeV]</a:t>
                </a:r>
              </a:p>
            </c:rich>
          </c:tx>
          <c:layout>
            <c:manualLayout>
              <c:xMode val="edge"/>
              <c:yMode val="edge"/>
              <c:x val="6.222222222222222E-2"/>
              <c:y val="3.2583097112860893E-2"/>
            </c:manualLayout>
          </c:layout>
          <c:overlay val="1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</a:ln>
        </c:spPr>
        <c:crossAx val="48650112"/>
        <c:crosses val="autoZero"/>
        <c:crossBetween val="between"/>
        <c:majorUnit val="25"/>
      </c:valAx>
      <c:spPr>
        <a:solidFill>
          <a:srgbClr val="FFFFFF"/>
        </a:solidFill>
      </c:spPr>
    </c:plotArea>
    <c:legend>
      <c:legendPos val="b"/>
      <c:overlay val="0"/>
    </c:legend>
    <c:plotVisOnly val="1"/>
    <c:dispBlanksAs val="zero"/>
    <c:showDLblsOverMax val="1"/>
  </c:chart>
  <c:spPr>
    <a:solidFill>
      <a:srgbClr val="FFFFFF"/>
    </a:solidFill>
    <a:ln w="0">
      <a:solidFill>
        <a:srgbClr val="FFFFFF"/>
      </a:solidFill>
      <a:prstDash val="solid"/>
    </a:ln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ko-KR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ko-KR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Transformer FM</c:v>
          </c:tx>
          <c:spPr>
            <a:solidFill>
              <a:srgbClr val="9E1915"/>
            </a:solidFill>
          </c:spPr>
          <c:invertIfNegative val="1"/>
          <c:dLbls>
            <c:spPr>
              <a:noFill/>
              <a:ln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2"/>
              <c:pt idx="0">
                <c:v>68% interval</c:v>
              </c:pt>
              <c:pt idx="1">
                <c:v>95% interval</c:v>
              </c:pt>
            </c:strLit>
          </c:cat>
          <c:val>
            <c:numLit>
              <c:formatCode>General</c:formatCode>
              <c:ptCount val="2"/>
              <c:pt idx="0">
                <c:v>66.16</c:v>
              </c:pt>
              <c:pt idx="1">
                <c:v>93.32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0-DFE9-3C4A-8B7E-F32D8A246124}"/>
            </c:ext>
          </c:extLst>
        </c:ser>
        <c:ser>
          <c:idx val="1"/>
          <c:order val="1"/>
          <c:tx>
            <c:v>Encoder-matched cINN</c:v>
          </c:tx>
          <c:spPr>
            <a:solidFill>
              <a:srgbClr val="3D6A9E"/>
            </a:solidFill>
          </c:spPr>
          <c:invertIfNegative val="1"/>
          <c:dLbls>
            <c:spPr>
              <a:noFill/>
              <a:ln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2"/>
              <c:pt idx="0">
                <c:v>68% interval</c:v>
              </c:pt>
              <c:pt idx="1">
                <c:v>95% interval</c:v>
              </c:pt>
            </c:strLit>
          </c:cat>
          <c:val>
            <c:numLit>
              <c:formatCode>General</c:formatCode>
              <c:ptCount val="2"/>
              <c:pt idx="0">
                <c:v>65.02</c:v>
              </c:pt>
              <c:pt idx="1">
                <c:v>92.56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1-DFE9-3C4A-8B7E-F32D8A246124}"/>
            </c:ext>
          </c:extLst>
        </c:ser>
        <c:ser>
          <c:idx val="2"/>
          <c:order val="2"/>
          <c:tx>
            <c:v>Raw FM + JetEncoder</c:v>
          </c:tx>
          <c:spPr>
            <a:solidFill>
              <a:srgbClr val="D77A2B"/>
            </a:solidFill>
          </c:spPr>
          <c:invertIfNegative val="1"/>
          <c:dLbls>
            <c:spPr>
              <a:noFill/>
              <a:ln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2"/>
              <c:pt idx="0">
                <c:v>68% interval</c:v>
              </c:pt>
              <c:pt idx="1">
                <c:v>95% interval</c:v>
              </c:pt>
            </c:strLit>
          </c:cat>
          <c:val>
            <c:numLit>
              <c:formatCode>General</c:formatCode>
              <c:ptCount val="2"/>
              <c:pt idx="0">
                <c:v>67.92</c:v>
              </c:pt>
              <c:pt idx="1">
                <c:v>93.77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2-DFE9-3C4A-8B7E-F32D8A24612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D9DDE2"/>
            </a:solidFill>
            <a:prstDash val="solid"/>
          </a:ln>
        </c:sp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  <c:max val="100"/>
          <c:min val="0"/>
        </c:scaling>
        <c:delete val="0"/>
        <c:axPos val="l"/>
        <c:majorGridlines>
          <c:spPr>
            <a:ln w="9525">
              <a:solidFill>
                <a:srgbClr val="E7EAEE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rPr lang="en" sz="1400"/>
                  <a:t>empirical coverage [%]</a:t>
                </a:r>
              </a:p>
            </c:rich>
          </c:tx>
          <c:layout>
            <c:manualLayout>
              <c:xMode val="edge"/>
              <c:yMode val="edge"/>
              <c:x val="6.2962962962962957E-2"/>
              <c:y val="1.3958340313843749E-2"/>
            </c:manualLayout>
          </c:layout>
          <c:overlay val="1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</a:ln>
        </c:spPr>
        <c:crossAx val="48650112"/>
        <c:crosses val="autoZero"/>
        <c:crossBetween val="between"/>
        <c:majorUnit val="20"/>
      </c:valAx>
      <c:spPr>
        <a:solidFill>
          <a:srgbClr val="FFFFFF"/>
        </a:solidFill>
      </c:spPr>
    </c:plotArea>
    <c:legend>
      <c:legendPos val="b"/>
      <c:overlay val="0"/>
    </c:legend>
    <c:plotVisOnly val="1"/>
    <c:dispBlanksAs val="zero"/>
    <c:showDLblsOverMax val="1"/>
  </c:chart>
  <c:spPr>
    <a:solidFill>
      <a:srgbClr val="FFFFFF"/>
    </a:solidFill>
    <a:ln w="0">
      <a:solidFill>
        <a:srgbClr val="FFFFFF"/>
      </a:solidFill>
      <a:prstDash val="solid"/>
    </a:ln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ko-KR"/>
    </a:p>
  </c:tx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ko-KR"/>
  <c:roundedCorners val="1"/>
  <c:style val="2"/>
  <c:chart>
    <c:autoTitleDeleted val="1"/>
    <c:plotArea>
      <c:layout/>
      <c:barChart>
        <c:barDir val="bar"/>
        <c:grouping val="clustered"/>
        <c:varyColors val="1"/>
        <c:ser>
          <c:idx val="0"/>
          <c:order val="0"/>
          <c:tx>
            <c:v>minutes</c:v>
          </c:tx>
          <c:invertIfNegative val="1"/>
          <c:dPt>
            <c:idx val="0"/>
            <c:invertIfNegative val="0"/>
            <c:bubble3D val="0"/>
            <c:spPr>
              <a:solidFill>
                <a:srgbClr val="9E1915"/>
              </a:solidFill>
            </c:spPr>
            <c:extLst>
              <c:ext xmlns:c16="http://schemas.microsoft.com/office/drawing/2014/chart" uri="{C3380CC4-5D6E-409C-BE32-E72D297353CC}">
                <c16:uniqueId val="{00000001-3DCD-934F-A099-7CEA15AA4178}"/>
              </c:ext>
            </c:extLst>
          </c:dPt>
          <c:dPt>
            <c:idx val="1"/>
            <c:invertIfNegative val="0"/>
            <c:bubble3D val="0"/>
            <c:spPr>
              <a:solidFill>
                <a:srgbClr val="3D6A9E"/>
              </a:solidFill>
            </c:spPr>
            <c:extLst>
              <c:ext xmlns:c16="http://schemas.microsoft.com/office/drawing/2014/chart" uri="{C3380CC4-5D6E-409C-BE32-E72D297353CC}">
                <c16:uniqueId val="{00000003-3DCD-934F-A099-7CEA15AA4178}"/>
              </c:ext>
            </c:extLst>
          </c:dPt>
          <c:dLbls>
            <c:spPr>
              <a:noFill/>
              <a:ln>
                <a:noFill/>
              </a:ln>
            </c:spPr>
            <c:txPr>
              <a:bodyPr anchorCtr="1"/>
              <a:lstStyle/>
              <a:p>
                <a:pPr>
                  <a:defRPr sz="1200" b="1">
                    <a:solidFill>
                      <a:srgbClr val="181A1F"/>
                    </a:solidFill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2"/>
              <c:pt idx="0">
                <c:v>Transformer FM</c:v>
              </c:pt>
              <c:pt idx="1">
                <c:v>matched cINN</c:v>
              </c:pt>
            </c:strLit>
          </c:cat>
          <c:val>
            <c:numLit>
              <c:formatCode>General</c:formatCode>
              <c:ptCount val="2"/>
              <c:pt idx="0">
                <c:v>12</c:v>
              </c:pt>
              <c:pt idx="1">
                <c:v>71</c:v>
              </c:pt>
            </c:numLit>
          </c:val>
          <c:extLst>
            <c:ext xmlns:c16="http://schemas.microsoft.com/office/drawing/2014/chart" uri="{C3380CC4-5D6E-409C-BE32-E72D297353CC}">
              <c16:uniqueId val="{00000004-3DCD-934F-A099-7CEA15AA417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majorGridlines>
          <c:spPr>
            <a:ln w="9525">
              <a:solidFill>
                <a:srgbClr val="E7EAEE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</a:ln>
        </c:spPr>
        <c:txPr>
          <a:bodyPr anchorCtr="1"/>
          <a:lstStyle/>
          <a:p>
            <a:pPr>
              <a:defRPr sz="1125">
                <a:solidFill>
                  <a:srgbClr val="5D6570"/>
                </a:solidFill>
              </a:defRPr>
            </a:pPr>
            <a:endParaRPr lang="ko-KR"/>
          </a:p>
        </c:tx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D9DDE2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181A1F"/>
                </a:solidFill>
              </a:defRPr>
            </a:pPr>
            <a:endParaRPr lang="ko-KR"/>
          </a:p>
        </c:txPr>
        <c:crossAx val="48650112"/>
        <c:crosses val="autoZero"/>
        <c:crossBetween val="between"/>
      </c:valAx>
      <c:spPr>
        <a:solidFill>
          <a:srgbClr val="FFFFFF"/>
        </a:solidFill>
      </c:spPr>
    </c:plotArea>
    <c:plotVisOnly val="1"/>
    <c:dispBlanksAs val="zero"/>
    <c:showDLblsOverMax val="1"/>
  </c:chart>
  <c:spPr>
    <a:solidFill>
      <a:srgbClr val="FFFFFF"/>
    </a:solidFill>
    <a:ln w="0">
      <a:solidFill>
        <a:srgbClr val="FFFFFF"/>
      </a:solidFill>
      <a:prstDash val="solid"/>
    </a:ln>
  </c:sp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ko-KR"/>
  <c:roundedCorners val="1"/>
  <c:style val="2"/>
  <c:chart>
    <c:autoTitleDeleted val="1"/>
    <c:plotArea>
      <c:layout/>
      <c:barChart>
        <c:barDir val="bar"/>
        <c:grouping val="clustered"/>
        <c:varyColors val="1"/>
        <c:ser>
          <c:idx val="0"/>
          <c:order val="0"/>
          <c:tx>
            <c:v>seconds</c:v>
          </c:tx>
          <c:invertIfNegative val="1"/>
          <c:dPt>
            <c:idx val="0"/>
            <c:invertIfNegative val="0"/>
            <c:bubble3D val="0"/>
            <c:spPr>
              <a:solidFill>
                <a:srgbClr val="9E1915"/>
              </a:solidFill>
            </c:spPr>
            <c:extLst>
              <c:ext xmlns:c16="http://schemas.microsoft.com/office/drawing/2014/chart" uri="{C3380CC4-5D6E-409C-BE32-E72D297353CC}">
                <c16:uniqueId val="{00000001-E741-454C-AEF4-AFBA7FB7BD29}"/>
              </c:ext>
            </c:extLst>
          </c:dPt>
          <c:dPt>
            <c:idx val="1"/>
            <c:invertIfNegative val="0"/>
            <c:bubble3D val="0"/>
            <c:spPr>
              <a:solidFill>
                <a:srgbClr val="3D6A9E"/>
              </a:solidFill>
            </c:spPr>
            <c:extLst>
              <c:ext xmlns:c16="http://schemas.microsoft.com/office/drawing/2014/chart" uri="{C3380CC4-5D6E-409C-BE32-E72D297353CC}">
                <c16:uniqueId val="{00000003-E741-454C-AEF4-AFBA7FB7BD29}"/>
              </c:ext>
            </c:extLst>
          </c:dPt>
          <c:dPt>
            <c:idx val="2"/>
            <c:invertIfNegative val="0"/>
            <c:bubble3D val="0"/>
            <c:spPr>
              <a:solidFill>
                <a:srgbClr val="D77A2B"/>
              </a:solidFill>
            </c:spPr>
            <c:extLst>
              <c:ext xmlns:c16="http://schemas.microsoft.com/office/drawing/2014/chart" uri="{C3380CC4-5D6E-409C-BE32-E72D297353CC}">
                <c16:uniqueId val="{00000005-E741-454C-AEF4-AFBA7FB7BD29}"/>
              </c:ext>
            </c:extLst>
          </c:dPt>
          <c:dLbls>
            <c:spPr>
              <a:noFill/>
              <a:ln>
                <a:noFill/>
              </a:ln>
            </c:spPr>
            <c:txPr>
              <a:bodyPr anchorCtr="1"/>
              <a:lstStyle/>
              <a:p>
                <a:pPr>
                  <a:defRPr sz="1200" b="1">
                    <a:solidFill>
                      <a:srgbClr val="181A1F"/>
                    </a:solidFill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3"/>
              <c:pt idx="0">
                <c:v>Transformer FM</c:v>
              </c:pt>
              <c:pt idx="1">
                <c:v>matched cINN</c:v>
              </c:pt>
              <c:pt idx="2">
                <c:v>raw FM</c:v>
              </c:pt>
            </c:strLit>
          </c:cat>
          <c:val>
            <c:numLit>
              <c:formatCode>General</c:formatCode>
              <c:ptCount val="3"/>
              <c:pt idx="0">
                <c:v>98.19</c:v>
              </c:pt>
              <c:pt idx="1">
                <c:v>29.72</c:v>
              </c:pt>
              <c:pt idx="2">
                <c:v>68.819999999999993</c:v>
              </c:pt>
            </c:numLit>
          </c:val>
          <c:extLst>
            <c:ext xmlns:c16="http://schemas.microsoft.com/office/drawing/2014/chart" uri="{C3380CC4-5D6E-409C-BE32-E72D297353CC}">
              <c16:uniqueId val="{00000006-E741-454C-AEF4-AFBA7FB7BD2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majorGridlines>
          <c:spPr>
            <a:ln w="9525">
              <a:solidFill>
                <a:srgbClr val="E7EAEE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</a:ln>
        </c:spPr>
        <c:txPr>
          <a:bodyPr anchorCtr="1"/>
          <a:lstStyle/>
          <a:p>
            <a:pPr>
              <a:defRPr sz="1125">
                <a:solidFill>
                  <a:srgbClr val="5D6570"/>
                </a:solidFill>
              </a:defRPr>
            </a:pPr>
            <a:endParaRPr lang="ko-KR"/>
          </a:p>
        </c:tx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D9DDE2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181A1F"/>
                </a:solidFill>
              </a:defRPr>
            </a:pPr>
            <a:endParaRPr lang="ko-KR"/>
          </a:p>
        </c:txPr>
        <c:crossAx val="48650112"/>
        <c:crosses val="autoZero"/>
        <c:crossBetween val="between"/>
      </c:valAx>
      <c:spPr>
        <a:solidFill>
          <a:srgbClr val="FFFFFF"/>
        </a:solidFill>
      </c:spPr>
    </c:plotArea>
    <c:plotVisOnly val="1"/>
    <c:dispBlanksAs val="zero"/>
    <c:showDLblsOverMax val="1"/>
  </c:chart>
  <c:spPr>
    <a:solidFill>
      <a:srgbClr val="FFFFFF"/>
    </a:solidFill>
    <a:ln w="0">
      <a:solidFill>
        <a:srgbClr val="FFFFFF"/>
      </a:solidFill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문제는 pz를 하나의 정답으로 맞히는 회귀가 아니라 가능한 운동량의 조건부 분포를 학습하는 것입니다.</a:t>
            </a:r>
          </a:p>
          <a:p>
            <a:r>
              <a:t>ν-Flows는 cINN으로 posterior를 모델링했고, 해커톤은 이를 Flow Matching으로 재구성하는 방향입니다.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C:\Users\USER\Downloads\README (1).md</a:t>
            </a:r>
          </a:p>
          <a:p>
            <a:r>
              <a:t>- https://arxiv.org/abs/2207.00664</a:t>
            </a:r>
          </a:p>
          <a:p>
            <a:r>
              <a:t>- https://arxiv.org/abs/2210.02747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5924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Transformer FM과 encoder-matched cINN의 overall RMSE 차이는 약 0.83%입니다.</a:t>
            </a:r>
          </a:p>
          <a:p>
            <a:r>
              <a:t>Raw FM reference는 encoder, preprocessing, target이 함께 달라 더 큰 RMSE를 보입니다.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C:\Users\USER\Desktop\paper_result_set.zip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98838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FM은 matched cINN보다 낮은 rank calibration error를 보이지만 68%와 95% interval 모두 소폭 undercoverage입니다.</a:t>
            </a:r>
          </a:p>
          <a:p>
            <a:r>
              <a:t>raw FM의 coverage만으로 더 나은 posterior라고 결론내리면 안 되며, posterior width와 함께 해석해야 합니다.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C:\Users\USER\Desktop\paper_result_set.zip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86313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ko-KR" dirty="0"/>
              <a:t>“논문의 </a:t>
            </a:r>
            <a:r>
              <a:rPr lang="ko-KR" altLang="ko-KR" dirty="0" err="1"/>
              <a:t>sample은</a:t>
            </a:r>
            <a:r>
              <a:rPr lang="ko-KR" altLang="ko-KR" dirty="0"/>
              <a:t> 평균이 아니라 </a:t>
            </a:r>
            <a:r>
              <a:rPr lang="ko-KR" altLang="ko-KR" dirty="0" err="1"/>
              <a:t>posterior에서</a:t>
            </a:r>
            <a:r>
              <a:rPr lang="ko-KR" altLang="ko-KR" dirty="0"/>
              <a:t> 하나를 무작위로 뽑는 방식입니다. 논문의 </a:t>
            </a:r>
            <a:r>
              <a:rPr lang="ko-KR" altLang="ko-KR" dirty="0" err="1"/>
              <a:t>mode는</a:t>
            </a:r>
            <a:r>
              <a:rPr lang="ko-KR" altLang="ko-KR" dirty="0"/>
              <a:t> 가장 확률이 높은 후보를 고르는 방식이며, 본 실험에서는 이를 k-NN 밀도로 근사했습니다. </a:t>
            </a:r>
            <a:r>
              <a:rPr lang="ko-KR" altLang="ko-KR" dirty="0" err="1"/>
              <a:t>Sample</a:t>
            </a:r>
            <a:r>
              <a:rPr lang="ko-KR" altLang="ko-KR" dirty="0"/>
              <a:t> </a:t>
            </a:r>
            <a:r>
              <a:rPr lang="ko-KR" altLang="ko-KR" dirty="0" err="1"/>
              <a:t>mean은</a:t>
            </a:r>
            <a:r>
              <a:rPr lang="ko-KR" altLang="ko-KR" dirty="0"/>
              <a:t> 추가 비교를 위해 우리가 별도로 계산한 </a:t>
            </a:r>
            <a:r>
              <a:rPr lang="ko-KR" altLang="ko-KR" dirty="0" err="1"/>
              <a:t>대표값입니다</a:t>
            </a:r>
            <a:r>
              <a:rPr lang="ko-KR" altLang="ko-KR" dirty="0"/>
              <a:t>.”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0264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발표 포인트: 각 event에서 reconstructed jet들을 b_lep, b_had, q1, q2 역할에 넣는 모든 가능한 조합을 시험합니다.</a:t>
            </a:r>
          </a:p>
          <a:p>
            <a:r>
              <a:t>각 조합마다 χ² = (m_lν−mW)²/σ_lν² + (m_qq−mW)²/σ_qq² + (m_blν−mt)²/σ_blν² + (m_bqq−mt)²/σ_bqq²를 계산하고 최소값을 선택합니다.</a:t>
            </a:r>
          </a:p>
          <a:p>
            <a:r>
              <a:t>Table 2의 지표는 최소 χ² 조합이 선택한 b_lep jet이 truth와 일치한 event 비율입니다. 값이 높을수록 생성된 neutrino가 downstream jet assignment에 더 유용하다는 뜻입니다.</a:t>
            </a:r>
          </a:p>
          <a:p>
            <a:r>
              <a:t>Jet 수가 많아질수록 가능한 permutation이 늘어나므로 matching accuracy가 낮아지는 것이 자연스럽습니다.</a:t>
            </a:r>
          </a:p>
          <a:p>
            <a:r>
              <a:t>우리 평가는 네 parton이 모두 reconstructed jet으로 truth-match 가능한 46,758 events, Njets 4–9를 사용했습니다.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https://arxiv.org/abs/2207.00664 (Section 4, Equation 4, Table 2)</a:t>
            </a:r>
          </a:p>
          <a:p>
            <a:r>
              <a:t>- /Users/seokbeom/.hermes/hackerton/GenerativeAI-Problem1/project/outputs/fm128_vs_cinn_fm_encoder/paper_result_set/RESULTS_DESIGN.md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38287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선택된 Transformer FM configuration을 test 94,293 events에 한 번 평가한 결과입니다.</a:t>
            </a:r>
          </a:p>
          <a:p>
            <a:r>
              <a:t>validation과 test의 overall RMSE 차이는 약 0.67%로 작은 편입니다.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C:\Users\USER\Desktop\paper_result_set.zip</a:t>
            </a:r>
          </a:p>
          <a:p>
            <a:r>
              <a:t>- C:\Users\USER\AppData\Local\Temp\codex-clipboard-136453da-4d08-41a1-99f1-2a0927cf8dde.png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61729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동일 d=128 EventEncoder 조건에서 FM best checkpoint는 약 12분, cINN은 약 71분이었습니다.</a:t>
            </a:r>
          </a:p>
          <a:p>
            <a:r>
              <a:t>반대로 validation sampling audit에서는 direct-sampling cINN이 ODE-based FM보다 약 3.3배 빨랐습니다.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C:\Users\USER\Documents\카카오톡 받은 파일\neutrino_transformer_fm_architecture_report.pdf</a:t>
            </a:r>
          </a:p>
          <a:p>
            <a:r>
              <a:t>- C:\Users\USER\Desktop\paper_result_set.zip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01128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주요 기여는 Transformer EventEncoder와 Conditional FM의 end-to-end 구현, Cartesian target/preprocessing, posterior evaluation입니다.</a:t>
            </a:r>
          </a:p>
          <a:p>
            <a:r>
              <a:t>향후 작업은 pz tail과 ODE sampling 비용을 동시에 줄이는 방향으로 정리합니다.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C:\Users\USER\Documents\카카오톡 받은 파일\neutrino_transformer_fm_architecture_report.pdf</a:t>
            </a:r>
          </a:p>
          <a:p>
            <a:r>
              <a:t>- C:\Users\USER\Desktop\paper_result_set.zip</a:t>
            </a:r>
          </a:p>
          <a:p>
            <a:r>
              <a:t>- C:\Users\USER\Desktop\neutrino_flow.zip; C:\Users\USER\Desktop\neutrino_flows_repo.zip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36303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preprocessing.py의 EventPreprocessor가 deterministic transform과 train-only standardization을 담당합니다.</a:t>
            </a:r>
          </a:p>
          <a:p>
            <a:r>
              <a:t>본문에서는 lepton 개별 분포를 전개하지 않고, 모델 입력 스키마의 reconstructed object로만 다룹니다.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C:\Users\USER\Desktop\neutrino_flow.zip; C:\Users\USER\Desktop\neutrino_flows_repo.zip</a:t>
            </a:r>
          </a:p>
          <a:p>
            <a:r>
              <a:t>- C:\Users\USER\Documents\카카오톡 받은 파일\neutrino_transformer_fm_architecture_report.pdf</a:t>
            </a:r>
          </a:p>
          <a:p>
            <a:r>
              <a:t>- C:\Users\USER\AppData\Local\Temp\codex-clipboard-c756a6f2-1fe7-4e60-b18f-68499f3151af.png</a:t>
            </a:r>
          </a:p>
          <a:p>
            <a:r>
              <a:t>- C:\Users\USER\AppData\Local\Temp\codex-clipboard-409c58e0-5620-49cb-b276-7245c68f39af.png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발표 본문에서는 개별 입력 분포를 압축하고, 전체 inspection grid는 appendix로 보관합니다.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C:\Users\USER\AppData\Local\Temp\codex-clipboard-c756a6f2-1fe7-4e60-b18f-68499f3151af.png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2053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연속 입력과 target의 변환 후 분포입니다. discrete feature는 별도로 유지됩니다.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C:\Users\USER\AppData\Local\Temp\codex-clipboard-409c58e0-5620-49cb-b276-7245c68f39af.png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5835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95239-439A-F3D6-ED75-460647104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5182288-2CE9-AC8A-DB7E-F270922606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931630E-F5EB-3B85-C732-F3B2926F6E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>
                <a:solidFill>
                  <a:srgbClr val="181A1F"/>
                </a:solidFill>
              </a:rPr>
              <a:t>중성미자는</a:t>
            </a:r>
            <a:r>
              <a:rPr lang="en-US" altLang="ko-KR">
                <a:solidFill>
                  <a:srgbClr val="181A1F"/>
                </a:solidFill>
              </a:rPr>
              <a:t> </a:t>
            </a:r>
            <a:r>
              <a:rPr lang="ko-KR" altLang="en-US">
                <a:solidFill>
                  <a:srgbClr val="181A1F"/>
                </a:solidFill>
              </a:rPr>
              <a:t>검출기에</a:t>
            </a:r>
            <a:r>
              <a:rPr lang="en-US" altLang="ko-KR">
                <a:solidFill>
                  <a:srgbClr val="181A1F"/>
                </a:solidFill>
              </a:rPr>
              <a:t> </a:t>
            </a:r>
            <a:r>
              <a:rPr lang="ko-KR" altLang="en-US">
                <a:solidFill>
                  <a:srgbClr val="181A1F"/>
                </a:solidFill>
              </a:rPr>
              <a:t>직접</a:t>
            </a:r>
            <a:r>
              <a:rPr lang="en-US" altLang="ko-KR">
                <a:solidFill>
                  <a:srgbClr val="181A1F"/>
                </a:solidFill>
              </a:rPr>
              <a:t> </a:t>
            </a:r>
            <a:r>
              <a:rPr lang="ko-KR" altLang="en-US">
                <a:solidFill>
                  <a:srgbClr val="181A1F"/>
                </a:solidFill>
              </a:rPr>
              <a:t>남지</a:t>
            </a:r>
            <a:r>
              <a:rPr lang="en-US" altLang="ko-KR">
                <a:solidFill>
                  <a:srgbClr val="181A1F"/>
                </a:solidFill>
              </a:rPr>
              <a:t> </a:t>
            </a:r>
            <a:r>
              <a:rPr lang="ko-KR" altLang="en-US">
                <a:solidFill>
                  <a:srgbClr val="181A1F"/>
                </a:solidFill>
              </a:rPr>
              <a:t>않으므로</a:t>
            </a:r>
            <a:r>
              <a:rPr lang="en-US" altLang="ko-KR">
                <a:solidFill>
                  <a:srgbClr val="181A1F"/>
                </a:solidFill>
              </a:rPr>
              <a:t> 3</a:t>
            </a:r>
            <a:r>
              <a:rPr lang="ko-KR" altLang="en-US">
                <a:solidFill>
                  <a:srgbClr val="181A1F"/>
                </a:solidFill>
              </a:rPr>
              <a:t>차원</a:t>
            </a:r>
            <a:r>
              <a:rPr lang="en-US" altLang="ko-KR">
                <a:solidFill>
                  <a:srgbClr val="181A1F"/>
                </a:solidFill>
              </a:rPr>
              <a:t> </a:t>
            </a:r>
            <a:r>
              <a:rPr lang="ko-KR" altLang="en-US">
                <a:solidFill>
                  <a:srgbClr val="181A1F"/>
                </a:solidFill>
              </a:rPr>
              <a:t>운동량을</a:t>
            </a:r>
            <a:r>
              <a:rPr lang="en-US" altLang="ko-KR">
                <a:solidFill>
                  <a:srgbClr val="181A1F"/>
                </a:solidFill>
              </a:rPr>
              <a:t> </a:t>
            </a:r>
            <a:r>
              <a:rPr lang="ko-KR" altLang="en-US">
                <a:solidFill>
                  <a:srgbClr val="181A1F"/>
                </a:solidFill>
              </a:rPr>
              <a:t>직접</a:t>
            </a:r>
            <a:r>
              <a:rPr lang="en-US" altLang="ko-KR">
                <a:solidFill>
                  <a:srgbClr val="181A1F"/>
                </a:solidFill>
              </a:rPr>
              <a:t> </a:t>
            </a:r>
            <a:r>
              <a:rPr lang="ko-KR" altLang="en-US">
                <a:solidFill>
                  <a:srgbClr val="181A1F"/>
                </a:solidFill>
              </a:rPr>
              <a:t>측정할</a:t>
            </a:r>
            <a:r>
              <a:rPr lang="en-US" altLang="ko-KR">
                <a:solidFill>
                  <a:srgbClr val="181A1F"/>
                </a:solidFill>
              </a:rPr>
              <a:t> </a:t>
            </a:r>
            <a:r>
              <a:rPr lang="ko-KR" altLang="en-US">
                <a:solidFill>
                  <a:srgbClr val="181A1F"/>
                </a:solidFill>
              </a:rPr>
              <a:t>수</a:t>
            </a:r>
            <a:r>
              <a:rPr lang="en-US" altLang="ko-KR">
                <a:solidFill>
                  <a:srgbClr val="181A1F"/>
                </a:solidFill>
              </a:rPr>
              <a:t> </a:t>
            </a:r>
            <a:r>
              <a:rPr lang="ko-KR" altLang="en-US">
                <a:solidFill>
                  <a:srgbClr val="181A1F"/>
                </a:solidFill>
              </a:rPr>
              <a:t>없음</a:t>
            </a:r>
            <a:endParaRPr lang="en-US" altLang="ko-KR"/>
          </a:p>
          <a:p>
            <a:endParaRPr lang="en-US" altLang="ko-KR">
              <a:latin typeface="Calibri"/>
              <a:ea typeface="Calibri"/>
              <a:cs typeface="Calibri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EFE8088-B6F3-9079-4DAF-B1051C6DDA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128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본문의 RMSE 비교를 보완하는 full px, py, pz, energy marginal figure입니다.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C:\Users\USER\Desktop\paper_result_set.zip</a:t>
            </a:r>
          </a:p>
          <a:p>
            <a:r>
              <a:t>- C:\Users\USER\Documents\Codex\2026-08-05\d\work\evidence_review\paper_results\paper_result_set\figures\figure06_momentum_marginals.png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19398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downstream χ²-selected mass 결과는 matchable 46,758 events를 사용합니다. Njets=8은 644, Njets=9는 168 events입니다.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C:\Users\USER\Desktop\paper_result_set.zip</a:t>
            </a:r>
          </a:p>
          <a:p>
            <a:r>
              <a:t>- C:\Users\USER\Documents\Codex\2026-08-05\d\work\evidence_review\paper_results\paper_result_set\figures\figure14_chi2_selected_top_mass.png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654977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코드는 데이터, 전처리, encoder, flow objective, training, sampling/evaluation으로 모듈화되어 있습니다.</a:t>
            </a:r>
          </a:p>
          <a:p>
            <a:r>
              <a:t>evaluate.py의 configuration lock과 test_used guard가 final test 재사용을 방지합니다.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C:\Users\USER\Desktop\neutrino_flow.zip; C:\Users\USER\Desktop\neutrino_flows_repo.zip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posterior samples는 하나의 mean으로 축약할 때 사라지는 multimodality와 broad failure를 보여줍니다.</a:t>
            </a:r>
          </a:p>
          <a:p>
            <a:r>
              <a:t>kNN mode는 whitened 3D sample cloud의 8-nearest-neighbor minimum mean distance proxy이며 exact flow mode가 아닙니다.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C:\Users\USER\Desktop\paper_result_set.zip</a:t>
            </a:r>
          </a:p>
          <a:p>
            <a:r>
              <a:t>- C:\Users\USER\Documents\Codex\2026-08-05\d\work\ppt_final_43\figure05_fm_top_row.png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95573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downstream mass distribution은 posterior summary choice에 민감하며, component RMSE만으로 완전히 대체할 수 없습니다.</a:t>
            </a:r>
          </a:p>
          <a:p>
            <a:r>
              <a:t>표는 random posterior sample의 quantile distance이며 낮을수록 truth mass shape와 가깝습니다.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C:\Users\USER\Desktop\paper_result_set.zip</a:t>
            </a:r>
          </a:p>
          <a:p>
            <a:r>
              <a:t>- C:\Users\USER\Documents\Codex\2026-08-05\d\work\ppt_final_43\figure08_fm_top_row.png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2997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/>
              <a:t>For example, the assumption of the number of neutrinos or non-interacting particles in the event is built into the structure of the </a:t>
            </a:r>
            <a:r>
              <a:rPr lang="en-US" altLang="ko-KR" err="1"/>
              <a:t>cINN</a:t>
            </a:r>
            <a:r>
              <a:rPr lang="en-US" altLang="ko-KR"/>
              <a:t>.</a:t>
            </a:r>
            <a:endParaRPr 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4661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평가는 점 추정 정확도만이 아니라 posterior calibration과 downstream physics까지 포함합니다.</a:t>
            </a:r>
          </a:p>
          <a:p>
            <a:r>
              <a:t>같은 EventEncoder와 같은 Cartesian target을 사용하는 matched cINN 비교를 통해 generative head 차이를 분리합니다.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C:\Users\USER\Downloads\README (1).md</a:t>
            </a:r>
          </a:p>
          <a:p>
            <a:r>
              <a:t>- C:\Users\USER\Desktop\paper_result_set.zip</a:t>
            </a:r>
          </a:p>
          <a:p>
            <a:r>
              <a:t>- C:\Users\USER\Desktop\neutrino_flow.zip; C:\Users\USER\Desktop\neutrino_flows_repo.zip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학습 inspection은 train_1/2/3/5의 477,762 events와 2,227,991 real jets를 사용했습니다.</a:t>
            </a:r>
          </a:p>
          <a:p>
            <a:r>
              <a:t>비교 validation은 학습에 포함되지 않은 train_4 전체 107,838 events이며, test는 선택 완료 후 한 번만 사용합니다.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C:\Users\USER\Downloads\README (1).md</a:t>
            </a:r>
          </a:p>
          <a:p>
            <a:r>
              <a:t>- C:\Users\USER\Desktop\paper_result_set.zip</a:t>
            </a:r>
          </a:p>
          <a:p>
            <a:r>
              <a:t>- C:\Users\USER\Desktop\neutrino_flow.zip; C:\Users\USER\Desktop\neutrino_flows_repo.zip</a:t>
            </a:r>
          </a:p>
          <a:p>
            <a:r>
              <a:t>- C:\Users\USER\AppData\Local\Temp\codex-clipboard-c756a6f2-1fe7-4e60-b18f-68499f3151af.png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truth의 저장 좌표 pT, eta, phi를 Cartesian px, py, pz로 변환한 뒤 train statistics로 표준화합니다.</a:t>
            </a:r>
          </a:p>
          <a:p>
            <a:r>
              <a:t>pz는 px/py보다 훨씬 긴 tail을 가져 전체 RMSE를 지배합니다.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C:\Users\USER\Documents\카카오톡 받은 파일\neutrino_transformer_fm_architecture_report.pdf</a:t>
            </a:r>
          </a:p>
          <a:p>
            <a:r>
              <a:t>- C:\Users\USER\Desktop\neutrino_flow.zip; C:\Users\USER\Desktop\neutrino_flows_repo.zip</a:t>
            </a:r>
          </a:p>
          <a:p>
            <a:r>
              <a:t>- C:\Users\USER\AppData\Local\Temp\codex-clipboard-c6b2576f-d838-4e17-9eae-a62844d18ddf.png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MET, reconstructed object, jets를 각각 128차원 token으로 embedding한 뒤 하나의 token sequence로 결합합니다.</a:t>
            </a:r>
          </a:p>
          <a:p>
            <a:r>
              <a:t>TransformerEncoder의 encoded token은 learned query가 query, encoded token이 key/value가 되는 cross-attention pooling으로 집계됩니다.</a:t>
            </a:r>
          </a:p>
          <a:p>
            <a:r>
              <a:t>jet_mask는 embedding에 더해지는 feature가 아니라 [False, False, ~jet_mask] 형태의 padding mask이며 Transformer와 pooling 양쪽에 전달됩니다.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C:\Users\USER\Documents\카카오톡 받은 파일\neutrino_transformer_fm_architecture_report.pdf</a:t>
            </a:r>
          </a:p>
          <a:p>
            <a:r>
              <a:t>- C:\Users\USER\Desktop\neutrino_flow.zip; C:\Users\USER\Desktop\neutrino_flows_repo.zip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44191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FM은 Gaussian source와 data target 사이의 linear conditional path에서 velocity field를 학습합니다.</a:t>
            </a:r>
          </a:p>
          <a:p>
            <a:r>
              <a:t>학습은 ODE simulation 없이 velocity MSE로 진행되며, 생성 시 midpoint solver로 적분합니다.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https://arxiv.org/abs/2210.02747</a:t>
            </a:r>
          </a:p>
          <a:p>
            <a:r>
              <a:t>- C:\Users\USER\Documents\카카오톡 받은 파일\neutrino_transformer_fm_architecture_report.pdf</a:t>
            </a:r>
          </a:p>
          <a:p>
            <a:r>
              <a:t>- C:\Users\USER\Desktop\neutrino_flow.zip; C:\Users\USER\Desktop\neutrino_flows_repo.zip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ν-FF는 이번 실행에서 별도 학습하지 않았으므로 수치 leaderboard의 모델명으로 사용하지 않습니다.</a:t>
            </a:r>
          </a:p>
          <a:p>
            <a:r>
              <a:t>posterior sample mean 역시 ν-FF가 아니라 각 generative model의 posterior summary입니다.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C:\Users\USER\Desktop\paper_result_set.zip</a:t>
            </a:r>
          </a:p>
          <a:p>
            <a:r>
              <a:t>- C:\Users\USER\Desktop\neutrino_flow.zip; C:\Users\USER\Desktop\neutrino_flows_repo.zip</a:t>
            </a:r>
          </a:p>
          <a:p>
            <a:r>
              <a:t>- https://arxiv.org/abs/2207.00664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" name="직사각형 25"/>
              <p:cNvSpPr/>
              <p:nvPr/>
            </p:nvSpPr>
            <p:spPr>
              <a:xfrm>
                <a:off x="0" y="0"/>
                <a:ext cx="11430000" cy="5960962"/>
              </a:xfrm>
              <a:prstGeom prst="rect">
                <a:avLst/>
              </a:prstGeom>
              <a:solidFill>
                <a:srgbClr val="9E191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4400" dirty="0">
                    <a:latin typeface="나눔스퀘어_ac ExtraBold" panose="020B0600000101010101" pitchFamily="50" charset="-127"/>
                    <a:ea typeface="나눔스퀘어_ac ExtraBold" panose="020B0600000101010101" pitchFamily="50" charset="-127"/>
                  </a:rPr>
                  <a:t>Conditional 3D Neutrino Momentum Reconstruction </a:t>
                </a:r>
              </a:p>
              <a:p>
                <a:pPr algn="ctr"/>
                <a:r>
                  <a:rPr lang="en-US" altLang="ko-KR" sz="4400" dirty="0">
                    <a:latin typeface="나눔스퀘어_ac ExtraBold" panose="020B0600000101010101" pitchFamily="50" charset="-127"/>
                    <a:ea typeface="나눔스퀘어_ac ExtraBold" panose="020B0600000101010101" pitchFamily="50" charset="-127"/>
                  </a:rPr>
                  <a:t>in </a:t>
                </a:r>
                <a:r>
                  <a:rPr lang="en-US" altLang="ko-KR" sz="4400" dirty="0" err="1">
                    <a:latin typeface="나눔스퀘어_ac ExtraBold" panose="020B0600000101010101" pitchFamily="50" charset="-127"/>
                    <a:ea typeface="나눔스퀘어_ac ExtraBold" panose="020B0600000101010101" pitchFamily="50" charset="-127"/>
                  </a:rPr>
                  <a:t>Semileptonic</a:t>
                </a:r>
                <a:r>
                  <a:rPr lang="en-US" altLang="ko-KR" sz="4400" dirty="0">
                    <a:latin typeface="나눔스퀘어_ac ExtraBold" panose="020B0600000101010101" pitchFamily="50" charset="-127"/>
                    <a:ea typeface="나눔스퀘어_ac ExtraBold" panose="020B0600000101010101" pitchFamily="50" charset="-127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sz="4400" b="0" i="1" smtClean="0">
                        <a:latin typeface="Cambria Math" panose="02040503050406030204" pitchFamily="18" charset="0"/>
                      </a:rPr>
                      <m:t>𝑡</m:t>
                    </m:r>
                    <m:acc>
                      <m:accPr>
                        <m:chr m:val="̅"/>
                        <m:ctrlPr>
                          <a:rPr lang="en-US" altLang="ko-KR" sz="4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sz="4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acc>
                  </m:oMath>
                </a14:m>
                <a:r>
                  <a:rPr lang="en-US" altLang="ko-KR" sz="4400" dirty="0">
                    <a:latin typeface="나눔스퀘어_ac ExtraBold" panose="020B0600000101010101" pitchFamily="50" charset="-127"/>
                    <a:ea typeface="나눔스퀘어_ac ExtraBold" panose="020B0600000101010101" pitchFamily="50" charset="-127"/>
                  </a:rPr>
                  <a:t> Events</a:t>
                </a:r>
                <a:endParaRPr lang="ko-KR" altLang="en-US" sz="4400" dirty="0">
                  <a:latin typeface="나눔스퀘어_ac ExtraBold" panose="020B0600000101010101" pitchFamily="50" charset="-127"/>
                  <a:ea typeface="나눔스퀘어_ac ExtraBold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26" name="직사각형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1430000" cy="59609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직사각형 26"/>
          <p:cNvSpPr/>
          <p:nvPr/>
        </p:nvSpPr>
        <p:spPr>
          <a:xfrm>
            <a:off x="0" y="8244841"/>
            <a:ext cx="11430000" cy="327659"/>
          </a:xfrm>
          <a:prstGeom prst="rect">
            <a:avLst/>
          </a:prstGeom>
          <a:solidFill>
            <a:srgbClr val="9E19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7033" y="1876271"/>
            <a:ext cx="6423949" cy="4450625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0" y="4783"/>
            <a:ext cx="11430000" cy="327659"/>
          </a:xfrm>
          <a:prstGeom prst="rect">
            <a:avLst/>
          </a:prstGeom>
          <a:solidFill>
            <a:srgbClr val="B798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Google Shape;86;p2">
            <a:extLst>
              <a:ext uri="{FF2B5EF4-FFF2-40B4-BE49-F238E27FC236}">
                <a16:creationId xmlns:a16="http://schemas.microsoft.com/office/drawing/2014/main" id="{54CD135B-2691-F01F-9402-EE8F5054A231}"/>
              </a:ext>
            </a:extLst>
          </p:cNvPr>
          <p:cNvSpPr txBox="1"/>
          <p:nvPr/>
        </p:nvSpPr>
        <p:spPr>
          <a:xfrm>
            <a:off x="2322165" y="7089565"/>
            <a:ext cx="6808817" cy="96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5490" tIns="52731" rIns="105490" bIns="52731" numCol="2" anchor="t" anchorCtr="0">
            <a:spAutoFit/>
          </a:bodyPr>
          <a:lstStyle/>
          <a:p>
            <a:pPr algn="ctr">
              <a:buClr>
                <a:srgbClr val="000000"/>
              </a:buClr>
              <a:buSzPts val="2400"/>
            </a:pPr>
            <a:r>
              <a:rPr lang="ko-KR" altLang="en-US" sz="2800" dirty="0" err="1">
                <a:solidFill>
                  <a:schemeClr val="dk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Arial"/>
                <a:sym typeface="Arial"/>
              </a:rPr>
              <a:t>서석범</a:t>
            </a:r>
            <a:endParaRPr lang="en-US" altLang="ko-KR" sz="2800" dirty="0">
              <a:solidFill>
                <a:schemeClr val="dk1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  <a:cs typeface="Arial"/>
              <a:sym typeface="Arial"/>
            </a:endParaRPr>
          </a:p>
          <a:p>
            <a:pPr algn="ctr">
              <a:buClr>
                <a:srgbClr val="000000"/>
              </a:buClr>
              <a:buSzPts val="2400"/>
            </a:pPr>
            <a:r>
              <a:rPr lang="ko-KR" altLang="en-US" sz="2800" dirty="0">
                <a:solidFill>
                  <a:schemeClr val="dk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Arial"/>
                <a:sym typeface="Arial"/>
              </a:rPr>
              <a:t>김아령</a:t>
            </a:r>
            <a:endParaRPr lang="en-US" altLang="ko-KR" sz="2800" dirty="0">
              <a:solidFill>
                <a:schemeClr val="dk1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  <a:cs typeface="Arial"/>
              <a:sym typeface="Arial"/>
            </a:endParaRPr>
          </a:p>
          <a:p>
            <a:pPr algn="ctr">
              <a:buClr>
                <a:srgbClr val="000000"/>
              </a:buClr>
              <a:buSzPts val="2400"/>
            </a:pPr>
            <a:r>
              <a:rPr lang="ko-KR" altLang="en-US" sz="2800" dirty="0">
                <a:solidFill>
                  <a:schemeClr val="dk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Arial"/>
                <a:sym typeface="Arial"/>
              </a:rPr>
              <a:t>김은서</a:t>
            </a:r>
            <a:endParaRPr lang="en-US" altLang="ko-KR" sz="2800" dirty="0">
              <a:solidFill>
                <a:schemeClr val="dk1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  <a:cs typeface="Arial"/>
              <a:sym typeface="Arial"/>
            </a:endParaRPr>
          </a:p>
          <a:p>
            <a:pPr algn="ctr">
              <a:buClr>
                <a:srgbClr val="000000"/>
              </a:buClr>
              <a:buSzPts val="2400"/>
            </a:pPr>
            <a:r>
              <a:rPr lang="ko-KR" altLang="en-US" sz="2800" dirty="0" err="1">
                <a:solidFill>
                  <a:schemeClr val="dk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Arial"/>
                <a:sym typeface="Arial"/>
              </a:rPr>
              <a:t>정한슬</a:t>
            </a:r>
            <a:endParaRPr sz="2800" dirty="0">
              <a:solidFill>
                <a:schemeClr val="dk1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  <a:cs typeface="Arial"/>
              <a:sym typeface="Arial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F71666B-EB46-4681-BAB1-454FAF1FF51F}"/>
              </a:ext>
            </a:extLst>
          </p:cNvPr>
          <p:cNvSpPr>
            <a:spLocks noGrp="1"/>
          </p:cNvSpPr>
          <p:nvPr/>
        </p:nvSpPr>
        <p:spPr>
          <a:xfrm>
            <a:off x="1696294" y="1209400"/>
            <a:ext cx="8037412" cy="66687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lang="en-US" sz="2400" b="1" dirty="0">
                <a:solidFill>
                  <a:schemeClr val="bg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-</a:t>
            </a:r>
            <a:r>
              <a:rPr lang="en-US" sz="2400" b="1" i="0" dirty="0">
                <a:solidFill>
                  <a:schemeClr val="bg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 2026 </a:t>
            </a:r>
            <a:r>
              <a:rPr sz="2400" b="1" i="0" dirty="0">
                <a:solidFill>
                  <a:schemeClr val="bg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Q-KHAI SUMMER SCHOOL · HACKATHON</a:t>
            </a:r>
            <a:r>
              <a:rPr lang="en-US" sz="2400" b="1" i="0" dirty="0">
                <a:solidFill>
                  <a:schemeClr val="bg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 -</a:t>
            </a:r>
            <a:endParaRPr sz="2400" b="1" i="0" dirty="0">
              <a:solidFill>
                <a:schemeClr val="bg1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Noto Sans KR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F71666B-EB46-4681-BAB1-454FAF1FF51F}"/>
              </a:ext>
            </a:extLst>
          </p:cNvPr>
          <p:cNvSpPr>
            <a:spLocks noGrp="1"/>
          </p:cNvSpPr>
          <p:nvPr/>
        </p:nvSpPr>
        <p:spPr>
          <a:xfrm>
            <a:off x="1843870" y="6422694"/>
            <a:ext cx="8037412" cy="66687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lang="en-US" sz="28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&lt; AI 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team 1 &gt;</a:t>
            </a:r>
            <a:endParaRPr sz="2800" b="1" i="0" dirty="0">
              <a:solidFill>
                <a:schemeClr val="tx1">
                  <a:lumMod val="95000"/>
                  <a:lumOff val="5000"/>
                </a:schemeClr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Noto Sans KR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624093" y="4492159"/>
            <a:ext cx="6476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Conditional Flow Matching + Transformer Event Encoder</a:t>
            </a:r>
            <a:endParaRPr lang="ko-KR" altLang="en-US" dirty="0">
              <a:solidFill>
                <a:schemeClr val="bg1">
                  <a:lumMod val="75000"/>
                </a:schemeClr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22126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42B55268-484E-41E5-9F9E-D523D846EE36}"/>
              </a:ext>
            </a:extLst>
          </p:cNvPr>
          <p:cNvSpPr>
            <a:spLocks noGrp="1"/>
          </p:cNvSpPr>
          <p:nvPr/>
        </p:nvSpPr>
        <p:spPr>
          <a:xfrm>
            <a:off x="438150" y="1714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C8A25A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05 · RESULTS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BE870CB-0B10-4C6F-A673-A9527A962593}"/>
              </a:ext>
            </a:extLst>
          </p:cNvPr>
          <p:cNvSpPr>
            <a:spLocks noGrp="1"/>
          </p:cNvSpPr>
          <p:nvPr/>
        </p:nvSpPr>
        <p:spPr>
          <a:xfrm>
            <a:off x="438150" y="447675"/>
            <a:ext cx="862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Validation Reconstruction 성능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73887FB-59AD-4F2D-95EB-91B41D93CB2C}"/>
              </a:ext>
            </a:extLst>
          </p:cNvPr>
          <p:cNvSpPr>
            <a:spLocks noGrp="1"/>
          </p:cNvSpPr>
          <p:nvPr/>
        </p:nvSpPr>
        <p:spPr>
          <a:xfrm>
            <a:off x="457200" y="990600"/>
            <a:ext cx="8477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200" b="0" i="0">
                <a:solidFill>
                  <a:srgbClr val="F4EDEE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Posterior sample mean · 128 samples/event · 107,838 events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="523875" y="1952625"/>
          <a:ext cx="7143750" cy="4762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직사각형 6">
            <a:extLst>
              <a:ext uri="{FF2B5EF4-FFF2-40B4-BE49-F238E27FC236}">
                <a16:creationId xmlns:a16="http://schemas.microsoft.com/office/drawing/2014/main" id="{254BC98C-4D8C-4A77-93B1-79F602894667}"/>
              </a:ext>
            </a:extLst>
          </p:cNvPr>
          <p:cNvSpPr>
            <a:spLocks noGrp="1"/>
          </p:cNvSpPr>
          <p:nvPr/>
        </p:nvSpPr>
        <p:spPr>
          <a:xfrm>
            <a:off x="8048625" y="2076450"/>
            <a:ext cx="2857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575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1575" b="1" i="0">
                <a:solidFill>
                  <a:srgbClr val="9E1915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핵심 해석</a:t>
            </a:r>
          </a:p>
        </p:txBody>
      </p:sp>
      <p:sp>
        <p:nvSpPr>
          <p:cNvPr id="8" name="직선 연결선 7">
            <a:extLst>
              <a:ext uri="{FF2B5EF4-FFF2-40B4-BE49-F238E27FC236}">
                <a16:creationId xmlns:a16="http://schemas.microsoft.com/office/drawing/2014/main" id="{F9B77FC0-344F-4C0F-BF5F-912BA48D88F6}"/>
              </a:ext>
            </a:extLst>
          </p:cNvPr>
          <p:cNvSpPr>
            <a:spLocks noGrp="1"/>
          </p:cNvSpPr>
          <p:nvPr/>
        </p:nvSpPr>
        <p:spPr>
          <a:xfrm>
            <a:off x="8048625" y="2409825"/>
            <a:ext cx="2857500" cy="0"/>
          </a:xfrm>
          <a:prstGeom prst="line">
            <a:avLst/>
          </a:prstGeom>
          <a:noFill/>
          <a:ln w="19050">
            <a:solidFill>
              <a:srgbClr val="9E1915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919BED4-4309-47F1-8B2B-F59A851F8C54}"/>
              </a:ext>
            </a:extLst>
          </p:cNvPr>
          <p:cNvSpPr>
            <a:spLocks noGrp="1"/>
          </p:cNvSpPr>
          <p:nvPr/>
        </p:nvSpPr>
        <p:spPr>
          <a:xfrm>
            <a:off x="8286750" y="2714625"/>
            <a:ext cx="2333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550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2550" b="1" i="0">
                <a:solidFill>
                  <a:srgbClr val="9E1915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+0.83%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EAB4599-1A70-454D-8A63-75F75CBD5669}"/>
              </a:ext>
            </a:extLst>
          </p:cNvPr>
          <p:cNvSpPr>
            <a:spLocks noGrp="1"/>
          </p:cNvSpPr>
          <p:nvPr/>
        </p:nvSpPr>
        <p:spPr>
          <a:xfrm>
            <a:off x="8286750" y="3209925"/>
            <a:ext cx="23336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2500" lnSpcReduction="10000"/>
          </a:bodyPr>
          <a:lstStyle/>
          <a:p>
            <a:pPr algn="ctr">
              <a:lnSpc>
                <a:spcPct val="10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FM vs matched cINN</a:t>
            </a:r>
          </a:p>
          <a:p>
            <a:pPr algn="ctr">
              <a:lnSpc>
                <a:spcPct val="10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overall RMSE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7AD96EF-29AB-4059-847A-9C3503360CA6}"/>
              </a:ext>
            </a:extLst>
          </p:cNvPr>
          <p:cNvSpPr>
            <a:spLocks noGrp="1"/>
          </p:cNvSpPr>
          <p:nvPr/>
        </p:nvSpPr>
        <p:spPr>
          <a:xfrm>
            <a:off x="8286750" y="4048125"/>
            <a:ext cx="2333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550" b="1" i="0">
                <a:solidFill>
                  <a:srgbClr val="2A7F80"/>
                </a:solidFill>
                <a:latin typeface="Noto Sans KR"/>
                <a:ea typeface="Noto Sans KR"/>
                <a:cs typeface="Noto Sans KR"/>
              </a:defRPr>
            </a:pPr>
            <a:r>
              <a:rPr sz="2550" b="1" i="0">
                <a:solidFill>
                  <a:srgbClr val="2A7F8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−11.8%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E0B7977-6361-497A-9AFD-5BCF824396D5}"/>
              </a:ext>
            </a:extLst>
          </p:cNvPr>
          <p:cNvSpPr>
            <a:spLocks noGrp="1"/>
          </p:cNvSpPr>
          <p:nvPr/>
        </p:nvSpPr>
        <p:spPr>
          <a:xfrm>
            <a:off x="8286750" y="4543425"/>
            <a:ext cx="23336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2500" lnSpcReduction="10000"/>
          </a:bodyPr>
          <a:lstStyle/>
          <a:p>
            <a:pPr algn="ctr">
              <a:lnSpc>
                <a:spcPct val="10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FM vs raw reference</a:t>
            </a:r>
          </a:p>
          <a:p>
            <a:pPr algn="ctr">
              <a:lnSpc>
                <a:spcPct val="10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overall RMSE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8D41472-1E92-423D-AEE7-D9DAB4DEBC8C}"/>
              </a:ext>
            </a:extLst>
          </p:cNvPr>
          <p:cNvSpPr>
            <a:spLocks noGrp="1"/>
          </p:cNvSpPr>
          <p:nvPr/>
        </p:nvSpPr>
        <p:spPr>
          <a:xfrm>
            <a:off x="8143875" y="5619750"/>
            <a:ext cx="26193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17375E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1" i="0">
                <a:solidFill>
                  <a:srgbClr val="17375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Longitudinal RMSE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C7AD5F9-2407-4A94-9F7F-FE591E25E320}"/>
              </a:ext>
            </a:extLst>
          </p:cNvPr>
          <p:cNvSpPr>
            <a:spLocks noGrp="1"/>
          </p:cNvSpPr>
          <p:nvPr/>
        </p:nvSpPr>
        <p:spPr>
          <a:xfrm>
            <a:off x="8001000" y="6019800"/>
            <a:ext cx="29051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 i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100.14 / 99.28 / 113.70 GeV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6C3995C-158F-47F9-9B0E-78DC3719CACA}"/>
              </a:ext>
            </a:extLst>
          </p:cNvPr>
          <p:cNvSpPr>
            <a:spLocks noGrp="1"/>
          </p:cNvSpPr>
          <p:nvPr/>
        </p:nvSpPr>
        <p:spPr>
          <a:xfrm>
            <a:off x="7972425" y="6667500"/>
            <a:ext cx="2952750" cy="571500"/>
          </a:xfrm>
          <a:prstGeom prst="rect">
            <a:avLst/>
          </a:prstGeom>
          <a:solidFill>
            <a:srgbClr val="F5F6F8"/>
          </a:solidFill>
          <a:ln w="9525">
            <a:solidFill>
              <a:srgbClr val="D9DDE2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D6B7790-E74A-48C6-A187-AE8E91BD969F}"/>
              </a:ext>
            </a:extLst>
          </p:cNvPr>
          <p:cNvSpPr>
            <a:spLocks noGrp="1"/>
          </p:cNvSpPr>
          <p:nvPr/>
        </p:nvSpPr>
        <p:spPr>
          <a:xfrm>
            <a:off x="8128747" y="6694954"/>
            <a:ext cx="2653553" cy="58270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9415"/>
          </a:bodyPr>
          <a:lstStyle/>
          <a:p>
            <a:pPr algn="ctr">
              <a:lnSpc>
                <a:spcPct val="108000"/>
              </a:lnSpc>
              <a:buNone/>
              <a:defRPr sz="1275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1" i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FM은 matched cINN </a:t>
            </a:r>
            <a:br>
              <a:rPr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1600" b="1" i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성능을 거의 유지</a:t>
            </a:r>
          </a:p>
        </p:txBody>
      </p:sp>
    </p:spTree>
    <p:extLst>
      <p:ext uri="{BB962C8B-B14F-4D97-AF65-F5344CB8AC3E}">
        <p14:creationId xmlns:p14="http://schemas.microsoft.com/office/powerpoint/2010/main" val="4166733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8D7669D-8376-459C-AFBD-CDB98BBF73F5}"/>
              </a:ext>
            </a:extLst>
          </p:cNvPr>
          <p:cNvSpPr>
            <a:spLocks noGrp="1"/>
          </p:cNvSpPr>
          <p:nvPr/>
        </p:nvSpPr>
        <p:spPr>
          <a:xfrm>
            <a:off x="438150" y="1714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C8A25A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05 · RESULTS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D93C4E2E-DDA4-4EB6-BEEA-A3A7791273FE}"/>
              </a:ext>
            </a:extLst>
          </p:cNvPr>
          <p:cNvSpPr>
            <a:spLocks noGrp="1"/>
          </p:cNvSpPr>
          <p:nvPr/>
        </p:nvSpPr>
        <p:spPr>
          <a:xfrm>
            <a:off x="438150" y="447675"/>
            <a:ext cx="862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Posterior Calibration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CAA5477-F659-43DE-8506-8DAFF4CFADD6}"/>
              </a:ext>
            </a:extLst>
          </p:cNvPr>
          <p:cNvSpPr>
            <a:spLocks noGrp="1"/>
          </p:cNvSpPr>
          <p:nvPr/>
        </p:nvSpPr>
        <p:spPr>
          <a:xfrm>
            <a:off x="457200" y="990600"/>
            <a:ext cx="8477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200" b="0" i="0">
                <a:solidFill>
                  <a:srgbClr val="F4EDEE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Central coverage와 rank calibration error</a:t>
            </a:r>
          </a:p>
        </p:txBody>
      </p:sp>
      <p:graphicFrame>
        <p:nvGraphicFramePr>
          <p:cNvPr id="26" name="Chart"/>
          <p:cNvGraphicFramePr/>
          <p:nvPr/>
        </p:nvGraphicFramePr>
        <p:xfrm>
          <a:off x="523875" y="1952625"/>
          <a:ext cx="6858000" cy="4476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직사각형 6">
            <a:extLst>
              <a:ext uri="{FF2B5EF4-FFF2-40B4-BE49-F238E27FC236}">
                <a16:creationId xmlns:a16="http://schemas.microsoft.com/office/drawing/2014/main" id="{CADEBCF6-6FE1-42E4-A4F7-A411065546EB}"/>
              </a:ext>
            </a:extLst>
          </p:cNvPr>
          <p:cNvSpPr>
            <a:spLocks noGrp="1"/>
          </p:cNvSpPr>
          <p:nvPr/>
        </p:nvSpPr>
        <p:spPr>
          <a:xfrm>
            <a:off x="7905750" y="2047875"/>
            <a:ext cx="30003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575" b="1" i="0">
                <a:solidFill>
                  <a:srgbClr val="17375E"/>
                </a:solidFill>
                <a:latin typeface="Noto Sans KR"/>
                <a:ea typeface="Noto Sans KR"/>
                <a:cs typeface="Noto Sans KR"/>
              </a:defRPr>
            </a:pPr>
            <a:r>
              <a:rPr sz="1575" b="1" i="0">
                <a:solidFill>
                  <a:srgbClr val="17375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Rank calibration error</a:t>
            </a:r>
          </a:p>
        </p:txBody>
      </p:sp>
      <p:sp>
        <p:nvSpPr>
          <p:cNvPr id="8" name="직선 연결선 7">
            <a:extLst>
              <a:ext uri="{FF2B5EF4-FFF2-40B4-BE49-F238E27FC236}">
                <a16:creationId xmlns:a16="http://schemas.microsoft.com/office/drawing/2014/main" id="{861E5835-411A-47A9-9F4B-FFDF35B03FDF}"/>
              </a:ext>
            </a:extLst>
          </p:cNvPr>
          <p:cNvSpPr>
            <a:spLocks noGrp="1"/>
          </p:cNvSpPr>
          <p:nvPr/>
        </p:nvSpPr>
        <p:spPr>
          <a:xfrm>
            <a:off x="7905750" y="2381250"/>
            <a:ext cx="3000375" cy="0"/>
          </a:xfrm>
          <a:prstGeom prst="line">
            <a:avLst/>
          </a:prstGeom>
          <a:noFill/>
          <a:ln w="19050">
            <a:solidFill>
              <a:srgbClr val="17375E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6B192B0-79E7-407D-BE1A-7A8442E71EF4}"/>
              </a:ext>
            </a:extLst>
          </p:cNvPr>
          <p:cNvSpPr>
            <a:spLocks noGrp="1"/>
          </p:cNvSpPr>
          <p:nvPr/>
        </p:nvSpPr>
        <p:spPr>
          <a:xfrm>
            <a:off x="8048625" y="2714625"/>
            <a:ext cx="14763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350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1" i="0">
                <a:solidFill>
                  <a:srgbClr val="9E1915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FM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ECA2F95-31F4-4593-A13C-947DD3879FE0}"/>
              </a:ext>
            </a:extLst>
          </p:cNvPr>
          <p:cNvSpPr>
            <a:spLocks noGrp="1"/>
          </p:cNvSpPr>
          <p:nvPr/>
        </p:nvSpPr>
        <p:spPr>
          <a:xfrm>
            <a:off x="9525000" y="2686050"/>
            <a:ext cx="1238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800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800" b="1" i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0.00258</a:t>
            </a:r>
          </a:p>
        </p:txBody>
      </p:sp>
      <p:sp>
        <p:nvSpPr>
          <p:cNvPr id="11" name="직선 연결선 10">
            <a:extLst>
              <a:ext uri="{FF2B5EF4-FFF2-40B4-BE49-F238E27FC236}">
                <a16:creationId xmlns:a16="http://schemas.microsoft.com/office/drawing/2014/main" id="{AC8D6A87-3311-4FFA-98B6-F1C2D0553145}"/>
              </a:ext>
            </a:extLst>
          </p:cNvPr>
          <p:cNvSpPr>
            <a:spLocks noGrp="1"/>
          </p:cNvSpPr>
          <p:nvPr/>
        </p:nvSpPr>
        <p:spPr>
          <a:xfrm>
            <a:off x="8048625" y="3105150"/>
            <a:ext cx="2714625" cy="0"/>
          </a:xfrm>
          <a:prstGeom prst="line">
            <a:avLst/>
          </a:prstGeom>
          <a:noFill/>
          <a:ln w="9525">
            <a:solidFill>
              <a:srgbClr val="D9DDE2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6FBE05B-252D-4F33-A74C-16409ECEE25C}"/>
              </a:ext>
            </a:extLst>
          </p:cNvPr>
          <p:cNvSpPr>
            <a:spLocks noGrp="1"/>
          </p:cNvSpPr>
          <p:nvPr/>
        </p:nvSpPr>
        <p:spPr>
          <a:xfrm>
            <a:off x="8048625" y="3495675"/>
            <a:ext cx="14763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350" b="1" i="0">
                <a:solidFill>
                  <a:srgbClr val="3D6A9E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1" i="0">
                <a:solidFill>
                  <a:srgbClr val="3D6A9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matched cINN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9CA418C-075E-4D68-8A92-99D58271C164}"/>
              </a:ext>
            </a:extLst>
          </p:cNvPr>
          <p:cNvSpPr>
            <a:spLocks noGrp="1"/>
          </p:cNvSpPr>
          <p:nvPr/>
        </p:nvSpPr>
        <p:spPr>
          <a:xfrm>
            <a:off x="9525000" y="3467100"/>
            <a:ext cx="1238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800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800" b="1" i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0.00490</a:t>
            </a:r>
          </a:p>
        </p:txBody>
      </p:sp>
      <p:sp>
        <p:nvSpPr>
          <p:cNvPr id="14" name="직선 연결선 13">
            <a:extLst>
              <a:ext uri="{FF2B5EF4-FFF2-40B4-BE49-F238E27FC236}">
                <a16:creationId xmlns:a16="http://schemas.microsoft.com/office/drawing/2014/main" id="{F3EAED40-99CA-4576-BE78-24B126E8788C}"/>
              </a:ext>
            </a:extLst>
          </p:cNvPr>
          <p:cNvSpPr>
            <a:spLocks noGrp="1"/>
          </p:cNvSpPr>
          <p:nvPr/>
        </p:nvSpPr>
        <p:spPr>
          <a:xfrm>
            <a:off x="8048625" y="3886200"/>
            <a:ext cx="2714625" cy="0"/>
          </a:xfrm>
          <a:prstGeom prst="line">
            <a:avLst/>
          </a:prstGeom>
          <a:noFill/>
          <a:ln w="9525">
            <a:solidFill>
              <a:srgbClr val="D9DDE2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9DD1FD7-1F24-42DD-A4A2-460E2B150287}"/>
              </a:ext>
            </a:extLst>
          </p:cNvPr>
          <p:cNvSpPr>
            <a:spLocks noGrp="1"/>
          </p:cNvSpPr>
          <p:nvPr/>
        </p:nvSpPr>
        <p:spPr>
          <a:xfrm>
            <a:off x="8048625" y="4276725"/>
            <a:ext cx="14763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350" b="1" i="0">
                <a:solidFill>
                  <a:srgbClr val="D77A2B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1" i="0">
                <a:solidFill>
                  <a:srgbClr val="D77A2B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raw FM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3412DE7-A08E-418A-97C7-E913D65C61BB}"/>
              </a:ext>
            </a:extLst>
          </p:cNvPr>
          <p:cNvSpPr>
            <a:spLocks noGrp="1"/>
          </p:cNvSpPr>
          <p:nvPr/>
        </p:nvSpPr>
        <p:spPr>
          <a:xfrm>
            <a:off x="9525000" y="4248150"/>
            <a:ext cx="1238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800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800" b="1" i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0.00246</a:t>
            </a:r>
          </a:p>
        </p:txBody>
      </p:sp>
      <p:sp>
        <p:nvSpPr>
          <p:cNvPr id="17" name="직선 연결선 16">
            <a:extLst>
              <a:ext uri="{FF2B5EF4-FFF2-40B4-BE49-F238E27FC236}">
                <a16:creationId xmlns:a16="http://schemas.microsoft.com/office/drawing/2014/main" id="{9A7BEED3-3D62-4624-90EE-97B0C9671ADC}"/>
              </a:ext>
            </a:extLst>
          </p:cNvPr>
          <p:cNvSpPr>
            <a:spLocks noGrp="1"/>
          </p:cNvSpPr>
          <p:nvPr/>
        </p:nvSpPr>
        <p:spPr>
          <a:xfrm>
            <a:off x="8048625" y="4667250"/>
            <a:ext cx="2714625" cy="0"/>
          </a:xfrm>
          <a:prstGeom prst="line">
            <a:avLst/>
          </a:prstGeom>
          <a:noFill/>
          <a:ln w="9525">
            <a:solidFill>
              <a:srgbClr val="D9DDE2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F768C35-0E42-4030-954C-36AF33C44BC0}"/>
              </a:ext>
            </a:extLst>
          </p:cNvPr>
          <p:cNvSpPr>
            <a:spLocks noGrp="1"/>
          </p:cNvSpPr>
          <p:nvPr/>
        </p:nvSpPr>
        <p:spPr>
          <a:xfrm>
            <a:off x="7858125" y="5381625"/>
            <a:ext cx="3048000" cy="1285875"/>
          </a:xfrm>
          <a:prstGeom prst="rect">
            <a:avLst/>
          </a:prstGeom>
          <a:solidFill>
            <a:srgbClr val="FAEDE2"/>
          </a:solidFill>
          <a:ln w="9525">
            <a:solidFill>
              <a:srgbClr val="D77A2B"/>
            </a:solidFill>
            <a:prstDash val="solid"/>
          </a:ln>
        </p:spPr>
        <p:txBody>
          <a:bodyPr/>
          <a:lstStyle/>
          <a:p>
            <a:endParaRPr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F2730484-154A-4DCC-80C9-AA9E2F0A6BB9}"/>
              </a:ext>
            </a:extLst>
          </p:cNvPr>
          <p:cNvSpPr>
            <a:spLocks noGrp="1"/>
          </p:cNvSpPr>
          <p:nvPr/>
        </p:nvSpPr>
        <p:spPr>
          <a:xfrm>
            <a:off x="8077200" y="5572125"/>
            <a:ext cx="26193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350" b="1" i="0">
                <a:solidFill>
                  <a:srgbClr val="D77A2B"/>
                </a:solidFill>
                <a:latin typeface="Noto Sans KR"/>
                <a:ea typeface="Noto Sans KR"/>
                <a:cs typeface="Noto Sans KR"/>
              </a:defRPr>
            </a:pPr>
            <a:r>
              <a:rPr sz="1400" b="1" i="0">
                <a:solidFill>
                  <a:srgbClr val="D77A2B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Coverage 해석 주의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B2DA434-E7C0-409B-B4B5-8F966181D21D}"/>
              </a:ext>
            </a:extLst>
          </p:cNvPr>
          <p:cNvSpPr>
            <a:spLocks noGrp="1"/>
          </p:cNvSpPr>
          <p:nvPr/>
        </p:nvSpPr>
        <p:spPr>
          <a:xfrm>
            <a:off x="8077200" y="5828538"/>
            <a:ext cx="261937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8000"/>
              </a:lnSpc>
              <a:buNone/>
              <a:defRPr sz="1275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4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raw </a:t>
            </a:r>
            <a:r>
              <a:rPr sz="14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FM은</a:t>
            </a:r>
            <a:r>
              <a:rPr sz="14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sz="14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posterior가</a:t>
            </a:r>
            <a:r>
              <a:rPr sz="14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sz="14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약</a:t>
            </a:r>
            <a:r>
              <a:rPr sz="14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28.8% </a:t>
            </a:r>
            <a:r>
              <a:rPr sz="14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더</a:t>
            </a:r>
            <a:r>
              <a:rPr sz="14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sz="14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넓어</a:t>
            </a:r>
            <a:r>
              <a:rPr sz="14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nominal </a:t>
            </a:r>
            <a:r>
              <a:rPr sz="14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coverage에</a:t>
            </a:r>
            <a:r>
              <a:rPr sz="14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sz="14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가까워진</a:t>
            </a:r>
            <a:r>
              <a:rPr sz="14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sz="14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측면이</a:t>
            </a:r>
            <a:r>
              <a:rPr sz="14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sz="14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있음</a:t>
            </a:r>
            <a:endParaRPr sz="1400" b="0" i="0" dirty="0">
              <a:solidFill>
                <a:srgbClr val="181A1F"/>
              </a:solidFill>
              <a:latin typeface="Arial" panose="020B0604020202020204" pitchFamily="34" charset="0"/>
              <a:ea typeface="Noto Sans KR"/>
              <a:cs typeface="Arial" panose="020B0604020202020204" pitchFamily="34" charset="0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F0ED66D1-60D2-46BB-B7B1-6AE17804C8A3}"/>
              </a:ext>
            </a:extLst>
          </p:cNvPr>
          <p:cNvSpPr>
            <a:spLocks noGrp="1"/>
          </p:cNvSpPr>
          <p:nvPr/>
        </p:nvSpPr>
        <p:spPr>
          <a:xfrm>
            <a:off x="619125" y="6838950"/>
            <a:ext cx="666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275" b="1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75" b="1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FM undercoverage: 68% −1.84 pp · 95% −1.68 pp</a:t>
            </a:r>
          </a:p>
        </p:txBody>
      </p:sp>
    </p:spTree>
    <p:extLst>
      <p:ext uri="{BB962C8B-B14F-4D97-AF65-F5344CB8AC3E}">
        <p14:creationId xmlns:p14="http://schemas.microsoft.com/office/powerpoint/2010/main" val="548616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41E544C-94FF-4DCE-AD8C-3F437DEEE8A9}"/>
              </a:ext>
            </a:extLst>
          </p:cNvPr>
          <p:cNvSpPr>
            <a:spLocks noGrp="1"/>
          </p:cNvSpPr>
          <p:nvPr/>
        </p:nvSpPr>
        <p:spPr>
          <a:xfrm>
            <a:off x="438150" y="1714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C8A25A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05 · RESULTS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1E53BD9-66FC-4F26-A49E-B1994B9AD597}"/>
              </a:ext>
            </a:extLst>
          </p:cNvPr>
          <p:cNvSpPr>
            <a:spLocks noGrp="1"/>
          </p:cNvSpPr>
          <p:nvPr/>
        </p:nvSpPr>
        <p:spPr>
          <a:xfrm>
            <a:off x="438150" y="447675"/>
            <a:ext cx="862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Longitudinal Momentum Reconstruction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A88186D-B4F9-4193-8515-B43BA19189AA}"/>
              </a:ext>
            </a:extLst>
          </p:cNvPr>
          <p:cNvSpPr>
            <a:spLocks noGrp="1"/>
          </p:cNvSpPr>
          <p:nvPr/>
        </p:nvSpPr>
        <p:spPr>
          <a:xfrm>
            <a:off x="457200" y="990600"/>
            <a:ext cx="8477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200" b="0" i="0">
                <a:solidFill>
                  <a:srgbClr val="F4EDEE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Truth vs posterior sample mean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39A58A7-9663-4AE1-A983-1B0E3AF6D1D8}"/>
              </a:ext>
            </a:extLst>
          </p:cNvPr>
          <p:cNvSpPr>
            <a:spLocks noGrp="1"/>
          </p:cNvSpPr>
          <p:nvPr/>
        </p:nvSpPr>
        <p:spPr>
          <a:xfrm>
            <a:off x="523875" y="4929378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575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1" i="0" dirty="0">
                <a:solidFill>
                  <a:srgbClr val="9E1915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Validation sample mean</a:t>
            </a:r>
          </a:p>
        </p:txBody>
      </p:sp>
      <p:sp>
        <p:nvSpPr>
          <p:cNvPr id="8" name="직선 연결선 7">
            <a:extLst>
              <a:ext uri="{FF2B5EF4-FFF2-40B4-BE49-F238E27FC236}">
                <a16:creationId xmlns:a16="http://schemas.microsoft.com/office/drawing/2014/main" id="{6639BB2B-F066-4101-81D1-82FF7E9CC79D}"/>
              </a:ext>
            </a:extLst>
          </p:cNvPr>
          <p:cNvSpPr>
            <a:spLocks noGrp="1"/>
          </p:cNvSpPr>
          <p:nvPr/>
        </p:nvSpPr>
        <p:spPr>
          <a:xfrm>
            <a:off x="523875" y="5262753"/>
            <a:ext cx="6191250" cy="0"/>
          </a:xfrm>
          <a:prstGeom prst="line">
            <a:avLst/>
          </a:prstGeom>
          <a:noFill/>
          <a:ln w="19050">
            <a:solidFill>
              <a:srgbClr val="9E1915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4" name="표 23"/>
          <p:cNvGraphicFramePr/>
          <p:nvPr/>
        </p:nvGraphicFramePr>
        <p:xfrm>
          <a:off x="523875" y="5405628"/>
          <a:ext cx="6191250" cy="2377440"/>
        </p:xfrm>
        <a:graphic>
          <a:graphicData uri="http://schemas.openxmlformats.org/drawingml/2006/table">
            <a:tbl>
              <a:tblPr/>
              <a:tblGrid>
                <a:gridCol w="2714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8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8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Model</a:t>
                      </a:r>
                    </a:p>
                  </a:txBody>
                  <a:tcPr anchor="ctr">
                    <a:solidFill>
                      <a:srgbClr val="9E191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Longitudinal RMSE [GeV]</a:t>
                      </a:r>
                    </a:p>
                  </a:txBody>
                  <a:tcPr anchor="ctr">
                    <a:solidFill>
                      <a:srgbClr val="9E191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8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corr.</a:t>
                      </a:r>
                    </a:p>
                  </a:txBody>
                  <a:tcPr anchor="ctr">
                    <a:solidFill>
                      <a:srgbClr val="9E191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Transformer enc.</a:t>
                      </a:r>
                      <a:br>
                        <a:rPr lang="en-US" altLang="ko-KR" sz="16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altLang="ko-KR" sz="16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Flow Matching</a:t>
                      </a:r>
                      <a:endParaRPr lang="ko-KR" altLang="ko-KR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800" b="0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100.14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800" b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0.758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34" charset="-127"/>
                          <a:cs typeface="Arial" panose="020B0604020202020204" pitchFamily="34" charset="0"/>
                        </a:rPr>
                        <a:t>Transformer enc.</a:t>
                      </a:r>
                      <a:b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34" charset="-127"/>
                          <a:cs typeface="Arial" panose="020B0604020202020204" pitchFamily="34" charset="0"/>
                        </a:rPr>
                      </a:b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34" charset="-127"/>
                          <a:cs typeface="Arial" panose="020B0604020202020204" pitchFamily="34" charset="0"/>
                        </a:rPr>
                        <a:t>+ </a:t>
                      </a:r>
                      <a:r>
                        <a:rPr lang="en-US" altLang="ko-K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34" charset="-127"/>
                          <a:cs typeface="Arial" panose="020B0604020202020204" pitchFamily="34" charset="0"/>
                        </a:rPr>
                        <a:t>cINN</a:t>
                      </a:r>
                      <a:endParaRPr lang="ko-KR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5F6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800" b="0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99.28</a:t>
                      </a:r>
                    </a:p>
                  </a:txBody>
                  <a:tcPr anchor="ctr">
                    <a:solidFill>
                      <a:srgbClr val="F5F6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800" b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0.763</a:t>
                      </a:r>
                    </a:p>
                  </a:txBody>
                  <a:tcPr anchor="ctr">
                    <a:solidFill>
                      <a:srgbClr val="F5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JetEncoder</a:t>
                      </a:r>
                      <a:b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Flow Matching</a:t>
                      </a:r>
                      <a:endParaRPr lang="ko-KR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800" b="0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113.70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800" b="0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0.673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직사각형 9">
            <a:extLst>
              <a:ext uri="{FF2B5EF4-FFF2-40B4-BE49-F238E27FC236}">
                <a16:creationId xmlns:a16="http://schemas.microsoft.com/office/drawing/2014/main" id="{A145F72B-FAA4-4923-9423-88442BDF1D78}"/>
              </a:ext>
            </a:extLst>
          </p:cNvPr>
          <p:cNvSpPr>
            <a:spLocks noGrp="1"/>
          </p:cNvSpPr>
          <p:nvPr/>
        </p:nvSpPr>
        <p:spPr>
          <a:xfrm>
            <a:off x="7239000" y="5648325"/>
            <a:ext cx="91804" cy="85725"/>
          </a:xfrm>
          <a:prstGeom prst="rect">
            <a:avLst/>
          </a:prstGeom>
          <a:solidFill>
            <a:srgbClr val="9E1915"/>
          </a:solidFill>
          <a:ln w="0">
            <a:solidFill>
              <a:srgbClr val="9E1915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08E5887-C90F-4134-A5BD-D8E940A92DB3}"/>
              </a:ext>
            </a:extLst>
          </p:cNvPr>
          <p:cNvSpPr>
            <a:spLocks noGrp="1"/>
          </p:cNvSpPr>
          <p:nvPr/>
        </p:nvSpPr>
        <p:spPr>
          <a:xfrm>
            <a:off x="7448550" y="5572125"/>
            <a:ext cx="3672168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lnSpc>
                <a:spcPct val="114000"/>
              </a:lnSpc>
              <a:buNone/>
              <a:defRPr sz="1275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0" i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FM과 matched cINN은 유사한 diagonal correlation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0E0FEA8-C2FB-4CEB-BAFE-914C60AE683A}"/>
              </a:ext>
            </a:extLst>
          </p:cNvPr>
          <p:cNvSpPr>
            <a:spLocks noGrp="1"/>
          </p:cNvSpPr>
          <p:nvPr/>
        </p:nvSpPr>
        <p:spPr>
          <a:xfrm>
            <a:off x="7239000" y="6315075"/>
            <a:ext cx="91804" cy="85725"/>
          </a:xfrm>
          <a:prstGeom prst="rect">
            <a:avLst/>
          </a:prstGeom>
          <a:solidFill>
            <a:srgbClr val="9E1915"/>
          </a:solidFill>
          <a:ln w="0">
            <a:solidFill>
              <a:srgbClr val="9E1915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02D397D-7850-448F-9D12-3A30ACF4F832}"/>
              </a:ext>
            </a:extLst>
          </p:cNvPr>
          <p:cNvSpPr>
            <a:spLocks noGrp="1"/>
          </p:cNvSpPr>
          <p:nvPr/>
        </p:nvSpPr>
        <p:spPr>
          <a:xfrm>
            <a:off x="7448550" y="6238875"/>
            <a:ext cx="3672168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lnSpc>
                <a:spcPct val="114000"/>
              </a:lnSpc>
              <a:buNone/>
              <a:defRPr sz="1275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0" i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raw reference는 중심부가 넓고 tail에서 분산 증가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155B484-7DFE-48A2-BB3B-496247E7B1B5}"/>
              </a:ext>
            </a:extLst>
          </p:cNvPr>
          <p:cNvSpPr>
            <a:spLocks noGrp="1"/>
          </p:cNvSpPr>
          <p:nvPr/>
        </p:nvSpPr>
        <p:spPr>
          <a:xfrm>
            <a:off x="7239000" y="6981825"/>
            <a:ext cx="91804" cy="85725"/>
          </a:xfrm>
          <a:prstGeom prst="rect">
            <a:avLst/>
          </a:prstGeom>
          <a:solidFill>
            <a:srgbClr val="9E1915"/>
          </a:solidFill>
          <a:ln w="0">
            <a:solidFill>
              <a:srgbClr val="9E1915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E61BE53-4C7B-42F4-BE3E-D3225054F06A}"/>
              </a:ext>
            </a:extLst>
          </p:cNvPr>
          <p:cNvSpPr>
            <a:spLocks noGrp="1"/>
          </p:cNvSpPr>
          <p:nvPr/>
        </p:nvSpPr>
        <p:spPr>
          <a:xfrm>
            <a:off x="7448550" y="6905625"/>
            <a:ext cx="3672168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lnSpc>
                <a:spcPct val="114000"/>
              </a:lnSpc>
              <a:buNone/>
              <a:defRPr sz="1275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1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longitudinal tail </a:t>
            </a:r>
            <a:r>
              <a:rPr sz="1600" b="1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개선이</a:t>
            </a:r>
            <a:r>
              <a:rPr sz="1600" b="1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overall </a:t>
            </a:r>
            <a:r>
              <a:rPr sz="1600" b="1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RMSE의</a:t>
            </a:r>
            <a:r>
              <a:rPr sz="1600" b="1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sz="1600" b="1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최우선</a:t>
            </a:r>
            <a:r>
              <a:rPr sz="1600" b="1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sz="1600" b="1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과제</a:t>
            </a:r>
            <a:endParaRPr sz="1600" b="1" i="0" dirty="0">
              <a:solidFill>
                <a:srgbClr val="181A1F"/>
              </a:solidFill>
              <a:latin typeface="Arial" panose="020B0604020202020204" pitchFamily="34" charset="0"/>
              <a:ea typeface="Noto Sans KR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86A51F-02CB-9F64-3107-331E1BBDF62F}"/>
              </a:ext>
            </a:extLst>
          </p:cNvPr>
          <p:cNvSpPr txBox="1"/>
          <p:nvPr/>
        </p:nvSpPr>
        <p:spPr>
          <a:xfrm>
            <a:off x="438150" y="1810435"/>
            <a:ext cx="1932965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Transformer enc.</a:t>
            </a:r>
          </a:p>
          <a:p>
            <a:pPr algn="ctr"/>
            <a:r>
              <a:rPr kumimoji="1"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+ Flow Matching</a:t>
            </a:r>
            <a:endParaRPr kumimoji="1"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21CE29-EF21-9D92-0C2B-7BBCFD2FEABC}"/>
              </a:ext>
            </a:extLst>
          </p:cNvPr>
          <p:cNvSpPr txBox="1"/>
          <p:nvPr/>
        </p:nvSpPr>
        <p:spPr>
          <a:xfrm>
            <a:off x="2853347" y="1810435"/>
            <a:ext cx="1932965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Transformer enc.</a:t>
            </a:r>
          </a:p>
          <a:p>
            <a:pPr algn="ctr"/>
            <a:r>
              <a:rPr kumimoji="1"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kumimoji="1"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cINN</a:t>
            </a:r>
            <a:endParaRPr kumimoji="1"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A0DEBB-3078-6CF2-6AD8-81F7D322FB25}"/>
              </a:ext>
            </a:extLst>
          </p:cNvPr>
          <p:cNvSpPr txBox="1"/>
          <p:nvPr/>
        </p:nvSpPr>
        <p:spPr>
          <a:xfrm>
            <a:off x="5099695" y="1810435"/>
            <a:ext cx="230329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JetEncoder</a:t>
            </a:r>
            <a:br>
              <a:rPr kumimoji="1" lang="en-US" altLang="ko-K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1"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+ Flow Matching</a:t>
            </a:r>
            <a:endParaRPr kumimoji="1"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7BD166E-B14F-5FB8-8798-100252281BEA}"/>
              </a:ext>
            </a:extLst>
          </p:cNvPr>
          <p:cNvGrpSpPr/>
          <p:nvPr/>
        </p:nvGrpSpPr>
        <p:grpSpPr>
          <a:xfrm>
            <a:off x="438150" y="2483158"/>
            <a:ext cx="7534770" cy="2250767"/>
            <a:chOff x="523875" y="2783375"/>
            <a:chExt cx="5993240" cy="1790285"/>
          </a:xfrm>
        </p:grpSpPr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17FE958E-F620-7A38-6F0A-8B17233D1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78" t="8042" r="6241" b="65126"/>
            <a:stretch>
              <a:fillRect/>
            </a:stretch>
          </p:blipFill>
          <p:spPr>
            <a:xfrm>
              <a:off x="523875" y="2785490"/>
              <a:ext cx="1607420" cy="1578544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98B07C2E-D887-D886-F066-AADDE19DF8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78" t="38847" r="6241" b="34321"/>
            <a:stretch>
              <a:fillRect/>
            </a:stretch>
          </p:blipFill>
          <p:spPr>
            <a:xfrm>
              <a:off x="2437055" y="2793830"/>
              <a:ext cx="1607420" cy="1578543"/>
            </a:xfrm>
            <a:prstGeom prst="rect">
              <a:avLst/>
            </a:prstGeom>
          </p:spPr>
        </p:pic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CC6A0C3D-9C9D-509E-02D8-BD68BA91AC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78" t="69719" r="5812" b="-150"/>
            <a:stretch>
              <a:fillRect/>
            </a:stretch>
          </p:blipFill>
          <p:spPr>
            <a:xfrm>
              <a:off x="4350234" y="2783375"/>
              <a:ext cx="1640799" cy="1790285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43AE5634-6C97-B0F6-4C7C-27F84F9E11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598" t="67870" r="448" b="6607"/>
            <a:stretch>
              <a:fillRect/>
            </a:stretch>
          </p:blipFill>
          <p:spPr>
            <a:xfrm>
              <a:off x="6132103" y="2793830"/>
              <a:ext cx="385012" cy="1501541"/>
            </a:xfrm>
            <a:prstGeom prst="rect">
              <a:avLst/>
            </a:prstGeom>
          </p:spPr>
        </p:pic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2C3C9911-78B1-7035-7847-8D9F7E5BBC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920" y="2456767"/>
            <a:ext cx="2638927" cy="216336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176C5135-2C42-DF1B-7DB0-F1A440335E4A}"/>
              </a:ext>
            </a:extLst>
          </p:cNvPr>
          <p:cNvSpPr txBox="1"/>
          <p:nvPr/>
        </p:nvSpPr>
        <p:spPr>
          <a:xfrm>
            <a:off x="8140735" y="1810434"/>
            <a:ext cx="230329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JetEncoder</a:t>
            </a:r>
            <a:r>
              <a:rPr kumimoji="1"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kumimoji="1"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cINN</a:t>
            </a:r>
            <a:br>
              <a:rPr kumimoji="1" lang="en-US" altLang="ko-K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1"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(Baseline)</a:t>
            </a:r>
            <a:endParaRPr kumimoji="1"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230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9ADEEDF-8A14-43BC-9E12-2EF3B082673E}"/>
              </a:ext>
            </a:extLst>
          </p:cNvPr>
          <p:cNvSpPr>
            <a:spLocks noGrp="1"/>
          </p:cNvSpPr>
          <p:nvPr/>
        </p:nvSpPr>
        <p:spPr>
          <a:xfrm>
            <a:off x="438150" y="1714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C8A25A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05 · RESULTS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2C8C8A3-D522-4298-A0CB-D8163C817211}"/>
              </a:ext>
            </a:extLst>
          </p:cNvPr>
          <p:cNvSpPr>
            <a:spLocks noGrp="1"/>
          </p:cNvSpPr>
          <p:nvPr/>
        </p:nvSpPr>
        <p:spPr>
          <a:xfrm>
            <a:off x="438150" y="447675"/>
            <a:ext cx="862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 dirty="0" err="1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카이제곱</a:t>
            </a:r>
            <a:r>
              <a:rPr sz="2400" b="1" i="0" dirty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(χ²) </a:t>
            </a:r>
            <a:r>
              <a:rPr sz="2400" b="1" i="0" dirty="0" err="1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매칭</a:t>
            </a:r>
            <a:r>
              <a:rPr sz="2400" b="1" i="0" dirty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: </a:t>
            </a:r>
            <a:r>
              <a:rPr sz="2400" b="1" i="0" dirty="0" err="1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올바른</a:t>
            </a:r>
            <a:r>
              <a:rPr sz="2400" b="1" i="0" dirty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jet </a:t>
            </a:r>
            <a:r>
              <a:rPr sz="2400" b="1" i="0" dirty="0" err="1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조합</a:t>
            </a:r>
            <a:r>
              <a:rPr sz="2400" b="1" i="0" dirty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sz="2400" b="1" i="0" dirty="0" err="1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찾기</a:t>
            </a:r>
            <a:endParaRPr sz="2400" b="1" i="0" dirty="0">
              <a:solidFill>
                <a:srgbClr val="FFFFFF"/>
              </a:solidFill>
              <a:latin typeface="Arial" panose="020B0604020202020204" pitchFamily="34" charset="0"/>
              <a:ea typeface="Noto Sans KR"/>
              <a:cs typeface="Arial" panose="020B0604020202020204" pitchFamily="34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1EBE586-242F-408C-AD6A-6D38718DDF78}"/>
              </a:ext>
            </a:extLst>
          </p:cNvPr>
          <p:cNvSpPr>
            <a:spLocks noGrp="1"/>
          </p:cNvSpPr>
          <p:nvPr/>
        </p:nvSpPr>
        <p:spPr>
          <a:xfrm>
            <a:off x="457200" y="990600"/>
            <a:ext cx="8477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200" b="0" i="0">
                <a:solidFill>
                  <a:srgbClr val="F4EDEE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 dirty="0" err="1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논문</a:t>
            </a:r>
            <a:r>
              <a:rPr sz="1200" b="0" i="0" dirty="0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Table 2 · </a:t>
            </a:r>
            <a:r>
              <a:rPr sz="1200" b="0" i="0" dirty="0" err="1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올바른</a:t>
            </a:r>
            <a:r>
              <a:rPr sz="1200" b="0" i="0" dirty="0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sz="1200" b="0" i="1" dirty="0" err="1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b</a:t>
            </a:r>
            <a:r>
              <a:rPr sz="1200" b="0" i="0" baseline="-25000" dirty="0" err="1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lep</a:t>
            </a:r>
            <a:r>
              <a:rPr sz="1200" b="0" i="0" dirty="0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jet </a:t>
            </a:r>
            <a:r>
              <a:rPr sz="1200" b="0" i="0" dirty="0" err="1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선택</a:t>
            </a:r>
            <a:r>
              <a:rPr sz="1200" b="0" i="0" dirty="0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비율을</a:t>
            </a:r>
            <a:r>
              <a:rPr sz="1200" b="0" i="0" dirty="0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sz="1200" b="0" i="1" dirty="0" err="1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N</a:t>
            </a:r>
            <a:r>
              <a:rPr sz="1200" b="0" i="0" baseline="-25000" dirty="0" err="1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jets</a:t>
            </a:r>
            <a:r>
              <a:rPr sz="1200" b="0" i="0" dirty="0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4–9에서 </a:t>
            </a:r>
            <a:r>
              <a:rPr sz="1200" b="0" i="0" dirty="0" err="1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비교</a:t>
            </a:r>
            <a:endParaRPr sz="1200" b="0" i="0" dirty="0">
              <a:solidFill>
                <a:srgbClr val="F4EDEE"/>
              </a:solidFill>
              <a:latin typeface="Arial" panose="020B0604020202020204" pitchFamily="34" charset="0"/>
              <a:ea typeface="Noto Sans KR"/>
              <a:cs typeface="Arial" panose="020B0604020202020204" pitchFamily="34" charset="0"/>
            </a:endParaRPr>
          </a:p>
        </p:txBody>
      </p:sp>
      <p:sp>
        <p:nvSpPr>
          <p:cNvPr id="6" name="직선 연결선 5">
            <a:extLst>
              <a:ext uri="{FF2B5EF4-FFF2-40B4-BE49-F238E27FC236}">
                <a16:creationId xmlns:a16="http://schemas.microsoft.com/office/drawing/2014/main" id="{59504561-6B91-46DC-9422-EAF81C143C43}"/>
              </a:ext>
            </a:extLst>
          </p:cNvPr>
          <p:cNvSpPr>
            <a:spLocks noGrp="1"/>
          </p:cNvSpPr>
          <p:nvPr/>
        </p:nvSpPr>
        <p:spPr>
          <a:xfrm>
            <a:off x="1905000" y="2290738"/>
            <a:ext cx="333375" cy="0"/>
          </a:xfrm>
          <a:prstGeom prst="line">
            <a:avLst/>
          </a:prstGeom>
          <a:noFill/>
          <a:ln w="38100">
            <a:solidFill>
              <a:srgbClr val="C8A25A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선 연결선 6">
            <a:extLst>
              <a:ext uri="{FF2B5EF4-FFF2-40B4-BE49-F238E27FC236}">
                <a16:creationId xmlns:a16="http://schemas.microsoft.com/office/drawing/2014/main" id="{A9DFABBC-D3E8-45B3-A605-C5E0CB663136}"/>
              </a:ext>
            </a:extLst>
          </p:cNvPr>
          <p:cNvSpPr>
            <a:spLocks noGrp="1"/>
          </p:cNvSpPr>
          <p:nvPr/>
        </p:nvSpPr>
        <p:spPr>
          <a:xfrm>
            <a:off x="3705225" y="2290738"/>
            <a:ext cx="333375" cy="0"/>
          </a:xfrm>
          <a:prstGeom prst="line">
            <a:avLst/>
          </a:prstGeom>
          <a:noFill/>
          <a:ln w="38100">
            <a:solidFill>
              <a:srgbClr val="C8A25A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선 연결선 7">
            <a:extLst>
              <a:ext uri="{FF2B5EF4-FFF2-40B4-BE49-F238E27FC236}">
                <a16:creationId xmlns:a16="http://schemas.microsoft.com/office/drawing/2014/main" id="{175D8200-8891-413C-BCF6-0F971AE73A28}"/>
              </a:ext>
            </a:extLst>
          </p:cNvPr>
          <p:cNvSpPr>
            <a:spLocks noGrp="1"/>
          </p:cNvSpPr>
          <p:nvPr/>
        </p:nvSpPr>
        <p:spPr>
          <a:xfrm>
            <a:off x="5505450" y="2290738"/>
            <a:ext cx="333375" cy="0"/>
          </a:xfrm>
          <a:prstGeom prst="line">
            <a:avLst/>
          </a:prstGeom>
          <a:noFill/>
          <a:ln w="38100">
            <a:solidFill>
              <a:srgbClr val="C8A25A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직선 연결선 8">
            <a:extLst>
              <a:ext uri="{FF2B5EF4-FFF2-40B4-BE49-F238E27FC236}">
                <a16:creationId xmlns:a16="http://schemas.microsoft.com/office/drawing/2014/main" id="{F936248C-DE47-49E9-A9BC-6E6091577700}"/>
              </a:ext>
            </a:extLst>
          </p:cNvPr>
          <p:cNvSpPr>
            <a:spLocks noGrp="1"/>
          </p:cNvSpPr>
          <p:nvPr/>
        </p:nvSpPr>
        <p:spPr>
          <a:xfrm>
            <a:off x="7305675" y="2290738"/>
            <a:ext cx="333375" cy="0"/>
          </a:xfrm>
          <a:prstGeom prst="line">
            <a:avLst/>
          </a:prstGeom>
          <a:noFill/>
          <a:ln w="38100">
            <a:solidFill>
              <a:srgbClr val="C8A25A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직선 연결선 9">
            <a:extLst>
              <a:ext uri="{FF2B5EF4-FFF2-40B4-BE49-F238E27FC236}">
                <a16:creationId xmlns:a16="http://schemas.microsoft.com/office/drawing/2014/main" id="{91C55CF5-030E-4FB1-B1E6-A308DDDB4F2B}"/>
              </a:ext>
            </a:extLst>
          </p:cNvPr>
          <p:cNvSpPr>
            <a:spLocks noGrp="1"/>
          </p:cNvSpPr>
          <p:nvPr/>
        </p:nvSpPr>
        <p:spPr>
          <a:xfrm>
            <a:off x="9105900" y="2290738"/>
            <a:ext cx="333375" cy="0"/>
          </a:xfrm>
          <a:prstGeom prst="line">
            <a:avLst/>
          </a:prstGeom>
          <a:noFill/>
          <a:ln w="38100">
            <a:solidFill>
              <a:srgbClr val="C8A25A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6D45C4A-32AB-417B-8ADC-9C197EF8C707}"/>
              </a:ext>
            </a:extLst>
          </p:cNvPr>
          <p:cNvSpPr>
            <a:spLocks noGrp="1"/>
          </p:cNvSpPr>
          <p:nvPr/>
        </p:nvSpPr>
        <p:spPr>
          <a:xfrm>
            <a:off x="438150" y="1652563"/>
            <a:ext cx="1543050" cy="1295400"/>
          </a:xfrm>
          <a:prstGeom prst="rect">
            <a:avLst/>
          </a:prstGeom>
          <a:solidFill>
            <a:srgbClr val="F5F6F8"/>
          </a:solidFill>
          <a:ln w="9525">
            <a:solidFill>
              <a:srgbClr val="D9DDE2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C38C715-10EF-4B0A-B4B6-D603AD6F8B19}"/>
              </a:ext>
            </a:extLst>
          </p:cNvPr>
          <p:cNvSpPr>
            <a:spLocks noGrp="1"/>
          </p:cNvSpPr>
          <p:nvPr/>
        </p:nvSpPr>
        <p:spPr>
          <a:xfrm>
            <a:off x="533400" y="1824013"/>
            <a:ext cx="13525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17375E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 i="0">
                <a:solidFill>
                  <a:srgbClr val="17375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입력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7812B84-F86A-4A98-8430-87A58FF9DDE8}"/>
              </a:ext>
            </a:extLst>
          </p:cNvPr>
          <p:cNvSpPr>
            <a:spLocks noGrp="1"/>
          </p:cNvSpPr>
          <p:nvPr/>
        </p:nvSpPr>
        <p:spPr>
          <a:xfrm>
            <a:off x="533400" y="2262163"/>
            <a:ext cx="13525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 dirty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lepton · </a:t>
            </a:r>
            <a:r>
              <a:rPr sz="1200" b="0" i="0" dirty="0" err="1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ν</a:t>
            </a:r>
            <a:r>
              <a:rPr sz="1200" b="0" i="0" dirty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후보</a:t>
            </a:r>
            <a:endParaRPr sz="1200" b="0" i="0" dirty="0">
              <a:solidFill>
                <a:srgbClr val="5D6570"/>
              </a:solidFill>
              <a:latin typeface="Arial" panose="020B0604020202020204" pitchFamily="34" charset="0"/>
              <a:ea typeface="Noto Sans KR"/>
              <a:cs typeface="Arial" panose="020B0604020202020204" pitchFamily="34" charset="0"/>
            </a:endParaRPr>
          </a:p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 dirty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reconstructed jets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550D6DD-C8FB-4BE2-B6B1-13851B248A6C}"/>
              </a:ext>
            </a:extLst>
          </p:cNvPr>
          <p:cNvSpPr>
            <a:spLocks noGrp="1"/>
          </p:cNvSpPr>
          <p:nvPr/>
        </p:nvSpPr>
        <p:spPr>
          <a:xfrm>
            <a:off x="2238375" y="1652563"/>
            <a:ext cx="1543050" cy="1295400"/>
          </a:xfrm>
          <a:prstGeom prst="rect">
            <a:avLst/>
          </a:prstGeom>
          <a:solidFill>
            <a:srgbClr val="F8E9E8"/>
          </a:solidFill>
          <a:ln w="9525">
            <a:solidFill>
              <a:srgbClr val="9E1915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B7E37F2-1073-40A9-8A1E-089054BE2B1A}"/>
              </a:ext>
            </a:extLst>
          </p:cNvPr>
          <p:cNvSpPr>
            <a:spLocks noGrp="1"/>
          </p:cNvSpPr>
          <p:nvPr/>
        </p:nvSpPr>
        <p:spPr>
          <a:xfrm>
            <a:off x="2333625" y="1824013"/>
            <a:ext cx="13525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 i="0">
                <a:solidFill>
                  <a:srgbClr val="9E1915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역할 할당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C98467D-A01B-43AE-B1B2-E4CE2A1701CC}"/>
              </a:ext>
            </a:extLst>
          </p:cNvPr>
          <p:cNvSpPr>
            <a:spLocks noGrp="1"/>
          </p:cNvSpPr>
          <p:nvPr/>
        </p:nvSpPr>
        <p:spPr>
          <a:xfrm>
            <a:off x="2333625" y="2262163"/>
            <a:ext cx="13525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b_lep · b_had</a:t>
            </a:r>
          </a:p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q1 · q2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4BE1739-598D-4475-810A-9F73C3B2E404}"/>
              </a:ext>
            </a:extLst>
          </p:cNvPr>
          <p:cNvSpPr>
            <a:spLocks noGrp="1"/>
          </p:cNvSpPr>
          <p:nvPr/>
        </p:nvSpPr>
        <p:spPr>
          <a:xfrm>
            <a:off x="4038600" y="1652563"/>
            <a:ext cx="1543050" cy="1295400"/>
          </a:xfrm>
          <a:prstGeom prst="rect">
            <a:avLst/>
          </a:prstGeom>
          <a:solidFill>
            <a:srgbClr val="F5F6F8"/>
          </a:solidFill>
          <a:ln w="9525">
            <a:solidFill>
              <a:srgbClr val="D9DDE2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2BC2312-33A7-416C-BA13-F2A8BA5E3E41}"/>
              </a:ext>
            </a:extLst>
          </p:cNvPr>
          <p:cNvSpPr>
            <a:spLocks noGrp="1"/>
          </p:cNvSpPr>
          <p:nvPr/>
        </p:nvSpPr>
        <p:spPr>
          <a:xfrm>
            <a:off x="4133850" y="1824013"/>
            <a:ext cx="13525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17375E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 i="0">
                <a:solidFill>
                  <a:srgbClr val="17375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전 조합 탐색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1E77544-DE02-4D28-AD5F-A83088433A5B}"/>
              </a:ext>
            </a:extLst>
          </p:cNvPr>
          <p:cNvSpPr>
            <a:spLocks noGrp="1"/>
          </p:cNvSpPr>
          <p:nvPr/>
        </p:nvSpPr>
        <p:spPr>
          <a:xfrm>
            <a:off x="4133850" y="2262163"/>
            <a:ext cx="13525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 dirty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jet permutation</a:t>
            </a:r>
          </a:p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 dirty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W roots </a:t>
            </a:r>
            <a:r>
              <a:rPr sz="1200" b="0" i="0" dirty="0" err="1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포함</a:t>
            </a:r>
            <a:endParaRPr sz="1200" b="0" i="0" dirty="0">
              <a:solidFill>
                <a:srgbClr val="5D6570"/>
              </a:solidFill>
              <a:latin typeface="Arial" panose="020B0604020202020204" pitchFamily="34" charset="0"/>
              <a:ea typeface="Noto Sans KR"/>
              <a:cs typeface="Arial" panose="020B0604020202020204" pitchFamily="34" charset="0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968C417-F801-471F-8C39-B533C058E13C}"/>
              </a:ext>
            </a:extLst>
          </p:cNvPr>
          <p:cNvSpPr>
            <a:spLocks noGrp="1"/>
          </p:cNvSpPr>
          <p:nvPr/>
        </p:nvSpPr>
        <p:spPr>
          <a:xfrm>
            <a:off x="5838825" y="1652563"/>
            <a:ext cx="1543050" cy="1295400"/>
          </a:xfrm>
          <a:prstGeom prst="rect">
            <a:avLst/>
          </a:prstGeom>
          <a:solidFill>
            <a:srgbClr val="F8E9E8"/>
          </a:solidFill>
          <a:ln w="9525">
            <a:solidFill>
              <a:srgbClr val="9E1915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7058C5D-268F-44CD-BACD-F46E6F2A6A7B}"/>
              </a:ext>
            </a:extLst>
          </p:cNvPr>
          <p:cNvSpPr>
            <a:spLocks noGrp="1"/>
          </p:cNvSpPr>
          <p:nvPr/>
        </p:nvSpPr>
        <p:spPr>
          <a:xfrm>
            <a:off x="5934075" y="1824013"/>
            <a:ext cx="13525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 i="0">
                <a:solidFill>
                  <a:srgbClr val="9E1915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질량 재구성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84BADBEA-9647-4213-A738-9E9C8F128D43}"/>
              </a:ext>
            </a:extLst>
          </p:cNvPr>
          <p:cNvSpPr>
            <a:spLocks noGrp="1"/>
          </p:cNvSpPr>
          <p:nvPr/>
        </p:nvSpPr>
        <p:spPr>
          <a:xfrm>
            <a:off x="5934075" y="2262163"/>
            <a:ext cx="13525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m_lν · m_qq</a:t>
            </a:r>
          </a:p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m_blν · m_bqq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26BE09F-3809-4E7E-989E-85B4DA822C5F}"/>
              </a:ext>
            </a:extLst>
          </p:cNvPr>
          <p:cNvSpPr>
            <a:spLocks noGrp="1"/>
          </p:cNvSpPr>
          <p:nvPr/>
        </p:nvSpPr>
        <p:spPr>
          <a:xfrm>
            <a:off x="7639050" y="1652563"/>
            <a:ext cx="1543050" cy="1295400"/>
          </a:xfrm>
          <a:prstGeom prst="rect">
            <a:avLst/>
          </a:prstGeom>
          <a:solidFill>
            <a:srgbClr val="F5F6F8"/>
          </a:solidFill>
          <a:ln w="9525">
            <a:solidFill>
              <a:srgbClr val="D9DDE2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46B1B665-2CA5-4A7D-A416-ACFD99FC9EA7}"/>
              </a:ext>
            </a:extLst>
          </p:cNvPr>
          <p:cNvSpPr>
            <a:spLocks noGrp="1"/>
          </p:cNvSpPr>
          <p:nvPr/>
        </p:nvSpPr>
        <p:spPr>
          <a:xfrm>
            <a:off x="7734300" y="1824013"/>
            <a:ext cx="13525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17375E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 i="0">
                <a:solidFill>
                  <a:srgbClr val="17375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최소 χ² 선택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355BBE2-5AB8-48F9-B87E-6EA69E11F5A1}"/>
              </a:ext>
            </a:extLst>
          </p:cNvPr>
          <p:cNvSpPr>
            <a:spLocks noGrp="1"/>
          </p:cNvSpPr>
          <p:nvPr/>
        </p:nvSpPr>
        <p:spPr>
          <a:xfrm>
            <a:off x="7734300" y="2262163"/>
            <a:ext cx="13525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가장 물리적인</a:t>
            </a:r>
          </a:p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jet 역할 채택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B77A8DBA-8235-40EA-A9D0-09E1F282D133}"/>
              </a:ext>
            </a:extLst>
          </p:cNvPr>
          <p:cNvSpPr>
            <a:spLocks noGrp="1"/>
          </p:cNvSpPr>
          <p:nvPr/>
        </p:nvSpPr>
        <p:spPr>
          <a:xfrm>
            <a:off x="9439275" y="1652563"/>
            <a:ext cx="1543050" cy="1295400"/>
          </a:xfrm>
          <a:prstGeom prst="rect">
            <a:avLst/>
          </a:prstGeom>
          <a:solidFill>
            <a:srgbClr val="F8E9E8"/>
          </a:solidFill>
          <a:ln w="9525">
            <a:solidFill>
              <a:srgbClr val="9E1915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AB616A9-FA99-4E1D-8EF7-49CE6E93491D}"/>
              </a:ext>
            </a:extLst>
          </p:cNvPr>
          <p:cNvSpPr>
            <a:spLocks noGrp="1"/>
          </p:cNvSpPr>
          <p:nvPr/>
        </p:nvSpPr>
        <p:spPr>
          <a:xfrm>
            <a:off x="9534525" y="1824013"/>
            <a:ext cx="13525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 i="0">
                <a:solidFill>
                  <a:srgbClr val="9E1915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정답률 계산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5E19B64C-FF00-4EC4-A153-98E6F25BBF7A}"/>
              </a:ext>
            </a:extLst>
          </p:cNvPr>
          <p:cNvSpPr>
            <a:spLocks noGrp="1"/>
          </p:cNvSpPr>
          <p:nvPr/>
        </p:nvSpPr>
        <p:spPr>
          <a:xfrm>
            <a:off x="9534525" y="2262163"/>
            <a:ext cx="13525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선택 b_lep을</a:t>
            </a:r>
          </a:p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truth와 비교</a:t>
            </a: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C3C5819D-7C64-350D-73D3-B912147670F2}"/>
              </a:ext>
            </a:extLst>
          </p:cNvPr>
          <p:cNvGraphicFramePr>
            <a:graphicFrameLocks noGrp="1"/>
          </p:cNvGraphicFramePr>
          <p:nvPr/>
        </p:nvGraphicFramePr>
        <p:xfrm>
          <a:off x="134471" y="4524944"/>
          <a:ext cx="11161057" cy="347605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339785">
                  <a:extLst>
                    <a:ext uri="{9D8B030D-6E8A-4147-A177-3AD203B41FA5}">
                      <a16:colId xmlns:a16="http://schemas.microsoft.com/office/drawing/2014/main" val="595557712"/>
                    </a:ext>
                  </a:extLst>
                </a:gridCol>
                <a:gridCol w="1470212">
                  <a:extLst>
                    <a:ext uri="{9D8B030D-6E8A-4147-A177-3AD203B41FA5}">
                      <a16:colId xmlns:a16="http://schemas.microsoft.com/office/drawing/2014/main" val="3554133048"/>
                    </a:ext>
                  </a:extLst>
                </a:gridCol>
                <a:gridCol w="1470212">
                  <a:extLst>
                    <a:ext uri="{9D8B030D-6E8A-4147-A177-3AD203B41FA5}">
                      <a16:colId xmlns:a16="http://schemas.microsoft.com/office/drawing/2014/main" val="2621752817"/>
                    </a:ext>
                  </a:extLst>
                </a:gridCol>
                <a:gridCol w="1470212">
                  <a:extLst>
                    <a:ext uri="{9D8B030D-6E8A-4147-A177-3AD203B41FA5}">
                      <a16:colId xmlns:a16="http://schemas.microsoft.com/office/drawing/2014/main" val="1992968102"/>
                    </a:ext>
                  </a:extLst>
                </a:gridCol>
                <a:gridCol w="1470212">
                  <a:extLst>
                    <a:ext uri="{9D8B030D-6E8A-4147-A177-3AD203B41FA5}">
                      <a16:colId xmlns:a16="http://schemas.microsoft.com/office/drawing/2014/main" val="3265320666"/>
                    </a:ext>
                  </a:extLst>
                </a:gridCol>
                <a:gridCol w="1470212">
                  <a:extLst>
                    <a:ext uri="{9D8B030D-6E8A-4147-A177-3AD203B41FA5}">
                      <a16:colId xmlns:a16="http://schemas.microsoft.com/office/drawing/2014/main" val="1037354104"/>
                    </a:ext>
                  </a:extLst>
                </a:gridCol>
                <a:gridCol w="1470212">
                  <a:extLst>
                    <a:ext uri="{9D8B030D-6E8A-4147-A177-3AD203B41FA5}">
                      <a16:colId xmlns:a16="http://schemas.microsoft.com/office/drawing/2014/main" val="2821322679"/>
                    </a:ext>
                  </a:extLst>
                </a:gridCol>
              </a:tblGrid>
              <a:tr h="579342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34" charset="-127"/>
                          <a:cs typeface="Arial" panose="020B0604020202020204" pitchFamily="34" charset="0"/>
                        </a:rPr>
                        <a:t>Number of jet particles </a:t>
                      </a: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34" charset="-127"/>
                          <a:cs typeface="Arial" panose="020B0604020202020204" pitchFamily="34" charset="0"/>
                          <a:sym typeface="Wingdings" pitchFamily="2" charset="2"/>
                        </a:rPr>
                        <a:t>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3171032522"/>
                  </a:ext>
                </a:extLst>
              </a:tr>
              <a:tr h="5793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sz="1600" b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Truth</a:t>
                      </a:r>
                      <a:r>
                        <a:rPr 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sz="1600" b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neutrino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0.862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0.758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0.681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0.644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0.612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0.595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910898227"/>
                  </a:ext>
                </a:extLst>
              </a:tr>
              <a:tr h="5793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Transformer enc. + Flow Matching</a:t>
                      </a:r>
                      <a:endParaRPr lang="ko-KR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0.809</a:t>
                      </a:r>
                      <a:endParaRPr lang="ko-KR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0.660</a:t>
                      </a:r>
                      <a:endParaRPr lang="ko-KR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0.559</a:t>
                      </a:r>
                      <a:endParaRPr lang="ko-KR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0.514</a:t>
                      </a:r>
                      <a:endParaRPr lang="ko-KR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0.484</a:t>
                      </a:r>
                      <a:endParaRPr lang="ko-KR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0.458</a:t>
                      </a:r>
                      <a:endParaRPr lang="ko-KR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3053973059"/>
                  </a:ext>
                </a:extLst>
              </a:tr>
              <a:tr h="5793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34" charset="-127"/>
                          <a:cs typeface="Arial" panose="020B0604020202020204" pitchFamily="34" charset="0"/>
                        </a:rPr>
                        <a:t>Transformer enc. + </a:t>
                      </a:r>
                      <a:r>
                        <a:rPr lang="en-US" altLang="ko-K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34" charset="-127"/>
                          <a:cs typeface="Arial" panose="020B0604020202020204" pitchFamily="34" charset="0"/>
                        </a:rPr>
                        <a:t>cINN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0.813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0.672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0.589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0.529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0.470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0.427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932486666"/>
                  </a:ext>
                </a:extLst>
              </a:tr>
              <a:tr h="5793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JetEncoder</a:t>
                      </a:r>
                      <a: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Flow Matching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0.789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0.580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0.481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0.408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0.374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0.315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3850032526"/>
                  </a:ext>
                </a:extLst>
              </a:tr>
              <a:tr h="5793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34" charset="-127"/>
                          <a:cs typeface="Arial" panose="020B0604020202020204" pitchFamily="34" charset="0"/>
                        </a:rPr>
                        <a:t>Paper baseline</a:t>
                      </a:r>
                      <a:endParaRPr lang="ko-K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altLang="ko-K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0.813</a:t>
                      </a:r>
                      <a:endParaRPr lang="ko-KR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altLang="ko-K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0.664</a:t>
                      </a:r>
                      <a:endParaRPr lang="ko-KR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altLang="ko-K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0.575</a:t>
                      </a:r>
                      <a:endParaRPr lang="ko-KR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altLang="ko-K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0.508</a:t>
                      </a:r>
                      <a:endParaRPr lang="ko-KR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altLang="ko-K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0.481</a:t>
                      </a:r>
                      <a:endParaRPr lang="ko-KR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altLang="ko-K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0.405</a:t>
                      </a:r>
                      <a:endParaRPr lang="ko-KR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72308033"/>
                  </a:ext>
                </a:extLst>
              </a:tr>
            </a:tbl>
          </a:graphicData>
        </a:graphic>
      </p:graphicFrame>
      <p:pic>
        <p:nvPicPr>
          <p:cNvPr id="41" name="그림 40">
            <a:extLst>
              <a:ext uri="{FF2B5EF4-FFF2-40B4-BE49-F238E27FC236}">
                <a16:creationId xmlns:a16="http://schemas.microsoft.com/office/drawing/2014/main" id="{1D578205-57D3-FF00-AA8D-CAE6E2112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49" y="3390290"/>
            <a:ext cx="7048500" cy="787400"/>
          </a:xfrm>
          <a:prstGeom prst="rect">
            <a:avLst/>
          </a:prstGeom>
        </p:spPr>
      </p:pic>
      <p:sp>
        <p:nvSpPr>
          <p:cNvPr id="42" name="모서리가 둥근 직사각형 41">
            <a:extLst>
              <a:ext uri="{FF2B5EF4-FFF2-40B4-BE49-F238E27FC236}">
                <a16:creationId xmlns:a16="http://schemas.microsoft.com/office/drawing/2014/main" id="{7819BE60-5F8E-A9E8-126F-E95FCE0891BA}"/>
              </a:ext>
            </a:extLst>
          </p:cNvPr>
          <p:cNvSpPr/>
          <p:nvPr/>
        </p:nvSpPr>
        <p:spPr>
          <a:xfrm>
            <a:off x="2862099" y="3836540"/>
            <a:ext cx="6229350" cy="351660"/>
          </a:xfrm>
          <a:prstGeom prst="roundRect">
            <a:avLst/>
          </a:prstGeom>
          <a:noFill/>
          <a:ln w="12700">
            <a:solidFill>
              <a:schemeClr val="tx2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39A8C45-CD7D-BD08-1DCB-4BDCE7A10A29}"/>
              </a:ext>
            </a:extLst>
          </p:cNvPr>
          <p:cNvSpPr txBox="1"/>
          <p:nvPr/>
        </p:nvSpPr>
        <p:spPr>
          <a:xfrm>
            <a:off x="9086850" y="3826030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>
                <a:solidFill>
                  <a:schemeClr val="tx2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MSE</a:t>
            </a:r>
            <a:endParaRPr kumimoji="1" lang="ko-KR" altLang="en-US" dirty="0">
              <a:solidFill>
                <a:schemeClr val="tx2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914A7BA-B5DF-4CC9-D05A-0FF5AF8FDCDE}"/>
              </a:ext>
            </a:extLst>
          </p:cNvPr>
          <p:cNvSpPr txBox="1"/>
          <p:nvPr/>
        </p:nvSpPr>
        <p:spPr>
          <a:xfrm>
            <a:off x="9139353" y="3399181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 fitting</a:t>
            </a:r>
            <a:endParaRPr kumimoji="1" lang="ko-KR" altLang="en-US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모서리가 둥근 직사각형 44">
            <a:extLst>
              <a:ext uri="{FF2B5EF4-FFF2-40B4-BE49-F238E27FC236}">
                <a16:creationId xmlns:a16="http://schemas.microsoft.com/office/drawing/2014/main" id="{E1F80743-3921-33E5-3C6C-0E0C9B6D523B}"/>
              </a:ext>
            </a:extLst>
          </p:cNvPr>
          <p:cNvSpPr/>
          <p:nvPr/>
        </p:nvSpPr>
        <p:spPr>
          <a:xfrm>
            <a:off x="2828924" y="3411310"/>
            <a:ext cx="6353175" cy="351660"/>
          </a:xfrm>
          <a:prstGeom prst="roundRect">
            <a:avLst/>
          </a:prstGeom>
          <a:noFill/>
          <a:ln w="127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888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AE6CB4CB-CB16-4C08-ACCF-0F5E7B2A251D}"/>
              </a:ext>
            </a:extLst>
          </p:cNvPr>
          <p:cNvSpPr>
            <a:spLocks noGrp="1"/>
          </p:cNvSpPr>
          <p:nvPr/>
        </p:nvSpPr>
        <p:spPr>
          <a:xfrm>
            <a:off x="438150" y="1714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C8A25A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05 · RESULTS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076CD4E-8EF4-42E2-AC3D-4B00315CD0AD}"/>
              </a:ext>
            </a:extLst>
          </p:cNvPr>
          <p:cNvSpPr>
            <a:spLocks noGrp="1"/>
          </p:cNvSpPr>
          <p:nvPr/>
        </p:nvSpPr>
        <p:spPr>
          <a:xfrm>
            <a:off x="438150" y="447675"/>
            <a:ext cx="862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 dirty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Selected Model Final Test</a:t>
            </a:r>
            <a:r>
              <a:rPr lang="en-US" sz="2400" b="1" i="0" dirty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(1-shot)</a:t>
            </a:r>
            <a:endParaRPr sz="2400" b="1" i="0" dirty="0">
              <a:solidFill>
                <a:srgbClr val="FFFFFF"/>
              </a:solidFill>
              <a:latin typeface="Arial" panose="020B0604020202020204" pitchFamily="34" charset="0"/>
              <a:ea typeface="Noto Sans KR"/>
              <a:cs typeface="Arial" panose="020B0604020202020204" pitchFamily="34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E0169B3-A02F-4362-A647-89726B5EB7E3}"/>
              </a:ext>
            </a:extLst>
          </p:cNvPr>
          <p:cNvSpPr>
            <a:spLocks noGrp="1"/>
          </p:cNvSpPr>
          <p:nvPr/>
        </p:nvSpPr>
        <p:spPr>
          <a:xfrm>
            <a:off x="457200" y="990600"/>
            <a:ext cx="8477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200" b="0" i="0">
                <a:solidFill>
                  <a:srgbClr val="F4EDEE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Transformer FM · test_used one-shot evaluation</a:t>
            </a:r>
          </a:p>
        </p:txBody>
      </p:sp>
      <p:graphicFrame>
        <p:nvGraphicFramePr>
          <p:cNvPr id="19" name="표 19"/>
          <p:cNvGraphicFramePr/>
          <p:nvPr/>
        </p:nvGraphicFramePr>
        <p:xfrm>
          <a:off x="619125" y="1952625"/>
          <a:ext cx="6858000" cy="5286376"/>
        </p:xfrm>
        <a:graphic>
          <a:graphicData uri="http://schemas.openxmlformats.org/drawingml/2006/table">
            <a:tbl>
              <a:tblPr/>
              <a:tblGrid>
                <a:gridCol w="3333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2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2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079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Metric</a:t>
                      </a:r>
                    </a:p>
                  </a:txBody>
                  <a:tcPr>
                    <a:solidFill>
                      <a:srgbClr val="9E191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Validation</a:t>
                      </a:r>
                    </a:p>
                  </a:txBody>
                  <a:tcPr>
                    <a:solidFill>
                      <a:srgbClr val="9E191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Test</a:t>
                      </a:r>
                    </a:p>
                  </a:txBody>
                  <a:tcPr>
                    <a:solidFill>
                      <a:srgbClr val="9E191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79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600" b="1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Overall RMSE [GeV]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59.70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59.30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79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600" b="1" dirty="0" err="1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sz="1600" b="1" baseline="-25000" dirty="0" err="1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x</a:t>
                      </a:r>
                      <a:r>
                        <a:rPr sz="1600" b="1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 RMSE [GeV]</a:t>
                      </a:r>
                    </a:p>
                  </a:txBody>
                  <a:tcPr>
                    <a:solidFill>
                      <a:srgbClr val="F5F6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18.25</a:t>
                      </a:r>
                    </a:p>
                  </a:txBody>
                  <a:tcPr>
                    <a:solidFill>
                      <a:srgbClr val="F5F6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18.22</a:t>
                      </a:r>
                    </a:p>
                  </a:txBody>
                  <a:tcPr>
                    <a:solidFill>
                      <a:srgbClr val="F5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079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600" b="1" dirty="0" err="1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sz="1600" b="1" baseline="-25000" dirty="0" err="1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y</a:t>
                      </a:r>
                      <a:r>
                        <a:rPr sz="1600" b="1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 RMSE [GeV]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18.20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18.20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079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600" b="1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Longitudinal RMSE [GeV]</a:t>
                      </a:r>
                    </a:p>
                  </a:txBody>
                  <a:tcPr>
                    <a:solidFill>
                      <a:srgbClr val="F5F6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100.14</a:t>
                      </a:r>
                    </a:p>
                  </a:txBody>
                  <a:tcPr>
                    <a:solidFill>
                      <a:srgbClr val="F5F6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99.44</a:t>
                      </a:r>
                    </a:p>
                  </a:txBody>
                  <a:tcPr>
                    <a:solidFill>
                      <a:srgbClr val="F5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079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600" b="1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68% coverage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66.16%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66.31%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079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600" b="1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95% coverage</a:t>
                      </a:r>
                    </a:p>
                  </a:txBody>
                  <a:tcPr>
                    <a:solidFill>
                      <a:srgbClr val="F5F6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93.32%</a:t>
                      </a:r>
                    </a:p>
                  </a:txBody>
                  <a:tcPr>
                    <a:solidFill>
                      <a:srgbClr val="F5F6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93.32%</a:t>
                      </a:r>
                    </a:p>
                  </a:txBody>
                  <a:tcPr>
                    <a:solidFill>
                      <a:srgbClr val="F5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079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600" b="1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Rank calibration error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0.00258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0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0.00230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직사각형 6">
            <a:extLst>
              <a:ext uri="{FF2B5EF4-FFF2-40B4-BE49-F238E27FC236}">
                <a16:creationId xmlns:a16="http://schemas.microsoft.com/office/drawing/2014/main" id="{8E80E9A8-3AC1-42D5-99C6-DF5A3CB251F9}"/>
              </a:ext>
            </a:extLst>
          </p:cNvPr>
          <p:cNvSpPr>
            <a:spLocks noGrp="1"/>
          </p:cNvSpPr>
          <p:nvPr/>
        </p:nvSpPr>
        <p:spPr>
          <a:xfrm>
            <a:off x="8191500" y="2428875"/>
            <a:ext cx="2381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550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2550" b="1" i="0">
                <a:solidFill>
                  <a:srgbClr val="9E1915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59.30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7D3DE06-002B-445F-8F37-5943CF083E19}"/>
              </a:ext>
            </a:extLst>
          </p:cNvPr>
          <p:cNvSpPr>
            <a:spLocks noGrp="1"/>
          </p:cNvSpPr>
          <p:nvPr/>
        </p:nvSpPr>
        <p:spPr>
          <a:xfrm>
            <a:off x="8043582" y="2924175"/>
            <a:ext cx="2670361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test overall RMSE [GeV]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55F76C3-B3A0-49EA-B72F-98CF02E21673}"/>
              </a:ext>
            </a:extLst>
          </p:cNvPr>
          <p:cNvSpPr>
            <a:spLocks noGrp="1"/>
          </p:cNvSpPr>
          <p:nvPr/>
        </p:nvSpPr>
        <p:spPr>
          <a:xfrm>
            <a:off x="8191500" y="3905250"/>
            <a:ext cx="2381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550" b="1" i="0">
                <a:solidFill>
                  <a:srgbClr val="D77A2B"/>
                </a:solidFill>
                <a:latin typeface="Noto Sans KR"/>
                <a:ea typeface="Noto Sans KR"/>
                <a:cs typeface="Noto Sans KR"/>
              </a:defRPr>
            </a:pPr>
            <a:r>
              <a:rPr sz="2550" b="1" i="0">
                <a:solidFill>
                  <a:srgbClr val="D77A2B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99.44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0630F7F-6358-4204-B7C1-AE80872469C1}"/>
              </a:ext>
            </a:extLst>
          </p:cNvPr>
          <p:cNvSpPr>
            <a:spLocks noGrp="1"/>
          </p:cNvSpPr>
          <p:nvPr/>
        </p:nvSpPr>
        <p:spPr>
          <a:xfrm>
            <a:off x="8043582" y="4400550"/>
            <a:ext cx="2670361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test longitudinal RMSE [GeV]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5A67039-CADD-452D-8A16-290558E55C5D}"/>
              </a:ext>
            </a:extLst>
          </p:cNvPr>
          <p:cNvSpPr>
            <a:spLocks noGrp="1"/>
          </p:cNvSpPr>
          <p:nvPr/>
        </p:nvSpPr>
        <p:spPr>
          <a:xfrm>
            <a:off x="8191500" y="5381625"/>
            <a:ext cx="2381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550" b="1" i="0">
                <a:solidFill>
                  <a:srgbClr val="2A7F80"/>
                </a:solidFill>
                <a:latin typeface="Noto Sans KR"/>
                <a:ea typeface="Noto Sans KR"/>
                <a:cs typeface="Noto Sans KR"/>
              </a:defRPr>
            </a:pPr>
            <a:r>
              <a:rPr sz="2550" b="1" i="0">
                <a:solidFill>
                  <a:srgbClr val="2A7F8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0.00230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7C045D5-AB63-4605-8F76-B999985DD708}"/>
              </a:ext>
            </a:extLst>
          </p:cNvPr>
          <p:cNvSpPr>
            <a:spLocks noGrp="1"/>
          </p:cNvSpPr>
          <p:nvPr/>
        </p:nvSpPr>
        <p:spPr>
          <a:xfrm>
            <a:off x="8043582" y="5876925"/>
            <a:ext cx="2670361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test rank calibration error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C9DE5B1-CD0D-47EF-B72C-C29BA748CF0E}"/>
              </a:ext>
            </a:extLst>
          </p:cNvPr>
          <p:cNvSpPr>
            <a:spLocks noGrp="1"/>
          </p:cNvSpPr>
          <p:nvPr/>
        </p:nvSpPr>
        <p:spPr>
          <a:xfrm>
            <a:off x="7953375" y="6762750"/>
            <a:ext cx="2857500" cy="666750"/>
          </a:xfrm>
          <a:prstGeom prst="rect">
            <a:avLst/>
          </a:prstGeom>
          <a:solidFill>
            <a:srgbClr val="E8F2EC"/>
          </a:solidFill>
          <a:ln w="9525">
            <a:solidFill>
              <a:srgbClr val="4D8B68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F83DA2E-2796-4D3B-91BD-98A5611D82E7}"/>
              </a:ext>
            </a:extLst>
          </p:cNvPr>
          <p:cNvSpPr>
            <a:spLocks noGrp="1"/>
          </p:cNvSpPr>
          <p:nvPr/>
        </p:nvSpPr>
        <p:spPr>
          <a:xfrm>
            <a:off x="8069356" y="6851276"/>
            <a:ext cx="2618814" cy="48857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558" lnSpcReduction="10000"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4D8B68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1" i="0">
                <a:solidFill>
                  <a:srgbClr val="4D8B68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Val → Test overall shift: </a:t>
            </a:r>
            <a:br>
              <a:rPr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1600" b="1" i="0">
                <a:solidFill>
                  <a:srgbClr val="4D8B68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−0.67%</a:t>
            </a:r>
          </a:p>
        </p:txBody>
      </p:sp>
    </p:spTree>
    <p:extLst>
      <p:ext uri="{BB962C8B-B14F-4D97-AF65-F5344CB8AC3E}">
        <p14:creationId xmlns:p14="http://schemas.microsoft.com/office/powerpoint/2010/main" val="248349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9784B616-34C9-409E-975D-ACCE0227CE76}"/>
              </a:ext>
            </a:extLst>
          </p:cNvPr>
          <p:cNvSpPr>
            <a:spLocks noGrp="1"/>
          </p:cNvSpPr>
          <p:nvPr/>
        </p:nvSpPr>
        <p:spPr>
          <a:xfrm>
            <a:off x="438150" y="1714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C8A25A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05 · RESULTS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FA58CE3-EE3B-4A96-8D97-425D44459694}"/>
              </a:ext>
            </a:extLst>
          </p:cNvPr>
          <p:cNvSpPr>
            <a:spLocks noGrp="1"/>
          </p:cNvSpPr>
          <p:nvPr/>
        </p:nvSpPr>
        <p:spPr>
          <a:xfrm>
            <a:off x="438150" y="447675"/>
            <a:ext cx="862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학습 및 Sampling 효율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9406D6C-0A1F-4EB9-A26F-8CF1D787EC4D}"/>
              </a:ext>
            </a:extLst>
          </p:cNvPr>
          <p:cNvSpPr>
            <a:spLocks noGrp="1"/>
          </p:cNvSpPr>
          <p:nvPr/>
        </p:nvSpPr>
        <p:spPr>
          <a:xfrm>
            <a:off x="457200" y="990600"/>
            <a:ext cx="8477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200" b="0" i="0">
                <a:solidFill>
                  <a:srgbClr val="F4EDEE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Training advantage와 ODE inference cost를 함께 보고</a:t>
            </a:r>
          </a:p>
        </p:txBody>
      </p:sp>
      <p:graphicFrame>
        <p:nvGraphicFramePr>
          <p:cNvPr id="19" name="Chart"/>
          <p:cNvGraphicFramePr/>
          <p:nvPr/>
        </p:nvGraphicFramePr>
        <p:xfrm>
          <a:off x="523875" y="2000250"/>
          <a:ext cx="4762500" cy="3905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Chart"/>
          <p:cNvGraphicFramePr/>
          <p:nvPr/>
        </p:nvGraphicFramePr>
        <p:xfrm>
          <a:off x="5953125" y="2000250"/>
          <a:ext cx="4857750" cy="3905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직사각형 7">
            <a:extLst>
              <a:ext uri="{FF2B5EF4-FFF2-40B4-BE49-F238E27FC236}">
                <a16:creationId xmlns:a16="http://schemas.microsoft.com/office/drawing/2014/main" id="{20055C88-4A51-41DF-B4F4-3911C094C1C9}"/>
              </a:ext>
            </a:extLst>
          </p:cNvPr>
          <p:cNvSpPr>
            <a:spLocks noGrp="1"/>
          </p:cNvSpPr>
          <p:nvPr/>
        </p:nvSpPr>
        <p:spPr>
          <a:xfrm>
            <a:off x="1047750" y="6286500"/>
            <a:ext cx="2095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2550" b="1" i="0">
                <a:solidFill>
                  <a:srgbClr val="2A7F80"/>
                </a:solidFill>
                <a:latin typeface="Noto Sans KR"/>
                <a:ea typeface="Noto Sans KR"/>
                <a:cs typeface="Noto Sans KR"/>
              </a:defRPr>
            </a:pPr>
            <a:r>
              <a:rPr sz="3200" b="1" i="0" dirty="0">
                <a:solidFill>
                  <a:srgbClr val="2A7F8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5.9×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4B01D29-F065-4A2D-B6CE-1A49311BE4C3}"/>
              </a:ext>
            </a:extLst>
          </p:cNvPr>
          <p:cNvSpPr>
            <a:spLocks noGrp="1"/>
          </p:cNvSpPr>
          <p:nvPr/>
        </p:nvSpPr>
        <p:spPr>
          <a:xfrm>
            <a:off x="1047750" y="6781800"/>
            <a:ext cx="2095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faster training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E532372-6B5C-40CE-A082-0DF1F325C262}"/>
              </a:ext>
            </a:extLst>
          </p:cNvPr>
          <p:cNvSpPr>
            <a:spLocks noGrp="1"/>
          </p:cNvSpPr>
          <p:nvPr/>
        </p:nvSpPr>
        <p:spPr>
          <a:xfrm>
            <a:off x="3476625" y="6286500"/>
            <a:ext cx="2333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2550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3200" b="1" i="0">
                <a:solidFill>
                  <a:srgbClr val="9E1915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83.1%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0BEC9DF-66D6-4298-936B-BD09E7AF9B51}"/>
              </a:ext>
            </a:extLst>
          </p:cNvPr>
          <p:cNvSpPr>
            <a:spLocks noGrp="1"/>
          </p:cNvSpPr>
          <p:nvPr/>
        </p:nvSpPr>
        <p:spPr>
          <a:xfrm>
            <a:off x="3476625" y="6781800"/>
            <a:ext cx="23336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training time reduction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8C7CEBC-7EA1-4FB9-844C-69C011768F64}"/>
              </a:ext>
            </a:extLst>
          </p:cNvPr>
          <p:cNvSpPr>
            <a:spLocks noGrp="1"/>
          </p:cNvSpPr>
          <p:nvPr/>
        </p:nvSpPr>
        <p:spPr>
          <a:xfrm>
            <a:off x="7599426" y="6286500"/>
            <a:ext cx="25241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2550" b="1" i="0">
                <a:solidFill>
                  <a:srgbClr val="D77A2B"/>
                </a:solidFill>
                <a:latin typeface="Noto Sans KR"/>
                <a:ea typeface="Noto Sans KR"/>
                <a:cs typeface="Noto Sans KR"/>
              </a:defRPr>
            </a:pPr>
            <a:r>
              <a:rPr sz="3200" b="1" i="0">
                <a:solidFill>
                  <a:srgbClr val="D77A2B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3.3×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DAFF88A-2DF1-4F23-8467-AF6B668E9710}"/>
              </a:ext>
            </a:extLst>
          </p:cNvPr>
          <p:cNvSpPr>
            <a:spLocks noGrp="1"/>
          </p:cNvSpPr>
          <p:nvPr/>
        </p:nvSpPr>
        <p:spPr>
          <a:xfrm>
            <a:off x="7599426" y="6781800"/>
            <a:ext cx="2524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2500" lnSpcReduction="10000"/>
          </a:bodyPr>
          <a:lstStyle/>
          <a:p>
            <a:pPr algn="ctr">
              <a:lnSpc>
                <a:spcPct val="10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0" i="0" dirty="0" err="1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cINN</a:t>
            </a:r>
            <a:r>
              <a:rPr sz="1600" b="0" i="0" dirty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faster sampling</a:t>
            </a:r>
          </a:p>
          <a:p>
            <a:pPr algn="ctr">
              <a:lnSpc>
                <a:spcPct val="10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0" i="0" dirty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than FM audit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DA356F-54ED-12AF-84EC-009B85C7A249}"/>
              </a:ext>
            </a:extLst>
          </p:cNvPr>
          <p:cNvSpPr txBox="1"/>
          <p:nvPr/>
        </p:nvSpPr>
        <p:spPr>
          <a:xfrm>
            <a:off x="1882745" y="1861750"/>
            <a:ext cx="27606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Best checkpoint training time [min]</a:t>
            </a:r>
            <a:endParaRPr kumimoji="1"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590C60-CF41-1B5C-B3C5-D8C05B16B139}"/>
              </a:ext>
            </a:extLst>
          </p:cNvPr>
          <p:cNvSpPr txBox="1"/>
          <p:nvPr/>
        </p:nvSpPr>
        <p:spPr>
          <a:xfrm>
            <a:off x="7291974" y="1861750"/>
            <a:ext cx="29862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Validation posterior sampling audit [s]</a:t>
            </a:r>
            <a:endParaRPr kumimoji="1"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A58172-F6DA-B929-A9F6-6A047F766FBA}"/>
              </a:ext>
            </a:extLst>
          </p:cNvPr>
          <p:cNvSpPr txBox="1"/>
          <p:nvPr/>
        </p:nvSpPr>
        <p:spPr>
          <a:xfrm>
            <a:off x="1544307" y="7443400"/>
            <a:ext cx="35541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On the </a:t>
            </a:r>
            <a:r>
              <a:rPr kumimoji="1"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Macbook</a:t>
            </a:r>
            <a:r>
              <a:rPr kumimoji="1"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 Pro (M5 Max – 40 cores GPU)</a:t>
            </a:r>
            <a:endParaRPr kumimoji="1"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43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3FC96AC-B463-4A55-B553-1389A72EBD6E}"/>
              </a:ext>
            </a:extLst>
          </p:cNvPr>
          <p:cNvSpPr>
            <a:spLocks noGrp="1"/>
          </p:cNvSpPr>
          <p:nvPr/>
        </p:nvSpPr>
        <p:spPr>
          <a:xfrm>
            <a:off x="438150" y="1714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C8A25A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06 · CONCLUSION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B80E203-D7AA-4402-955D-F2DF024ACF31}"/>
              </a:ext>
            </a:extLst>
          </p:cNvPr>
          <p:cNvSpPr>
            <a:spLocks noGrp="1"/>
          </p:cNvSpPr>
          <p:nvPr/>
        </p:nvSpPr>
        <p:spPr>
          <a:xfrm>
            <a:off x="438150" y="447675"/>
            <a:ext cx="862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결론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2F9B910-F298-4EB6-8B13-CDAE4EC1EFD1}"/>
              </a:ext>
            </a:extLst>
          </p:cNvPr>
          <p:cNvSpPr>
            <a:spLocks noGrp="1"/>
          </p:cNvSpPr>
          <p:nvPr/>
        </p:nvSpPr>
        <p:spPr>
          <a:xfrm>
            <a:off x="457200" y="990600"/>
            <a:ext cx="8477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200" b="0" i="0">
                <a:solidFill>
                  <a:srgbClr val="F4EDEE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Accuracy–calibration–training cost의 균형과 남은 병목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49528B5-559C-4AB1-8C45-0D82C5D83DE3}"/>
              </a:ext>
            </a:extLst>
          </p:cNvPr>
          <p:cNvSpPr>
            <a:spLocks noGrp="1"/>
          </p:cNvSpPr>
          <p:nvPr/>
        </p:nvSpPr>
        <p:spPr>
          <a:xfrm>
            <a:off x="1892674" y="1876422"/>
            <a:ext cx="3591388" cy="30945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575" b="1" i="0">
                <a:solidFill>
                  <a:srgbClr val="2A7F80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1" i="0">
                <a:solidFill>
                  <a:srgbClr val="2A7F8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확인된 성과</a:t>
            </a:r>
          </a:p>
        </p:txBody>
      </p:sp>
      <p:sp>
        <p:nvSpPr>
          <p:cNvPr id="7" name="직선 연결선 6">
            <a:extLst>
              <a:ext uri="{FF2B5EF4-FFF2-40B4-BE49-F238E27FC236}">
                <a16:creationId xmlns:a16="http://schemas.microsoft.com/office/drawing/2014/main" id="{62EB6303-AA8D-4923-AAE2-1C26CB715698}"/>
              </a:ext>
            </a:extLst>
          </p:cNvPr>
          <p:cNvSpPr>
            <a:spLocks noGrp="1"/>
          </p:cNvSpPr>
          <p:nvPr/>
        </p:nvSpPr>
        <p:spPr>
          <a:xfrm>
            <a:off x="1892674" y="2263243"/>
            <a:ext cx="3591388" cy="0"/>
          </a:xfrm>
          <a:prstGeom prst="line">
            <a:avLst/>
          </a:prstGeom>
          <a:noFill/>
          <a:ln w="19050">
            <a:solidFill>
              <a:srgbClr val="2A7F80"/>
            </a:solidFill>
            <a:prstDash val="solid"/>
          </a:ln>
        </p:spPr>
        <p:txBody>
          <a:bodyPr/>
          <a:lstStyle/>
          <a:p>
            <a:endParaRPr sz="6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CF66CEF-3F52-4C68-8AD8-23E4EFEEF31F}"/>
              </a:ext>
            </a:extLst>
          </p:cNvPr>
          <p:cNvSpPr>
            <a:spLocks noGrp="1"/>
          </p:cNvSpPr>
          <p:nvPr/>
        </p:nvSpPr>
        <p:spPr>
          <a:xfrm>
            <a:off x="1936876" y="2627960"/>
            <a:ext cx="99453" cy="99468"/>
          </a:xfrm>
          <a:prstGeom prst="rect">
            <a:avLst/>
          </a:prstGeom>
          <a:solidFill>
            <a:srgbClr val="2A7F80"/>
          </a:solidFill>
          <a:ln w="0">
            <a:solidFill>
              <a:srgbClr val="2A7F80"/>
            </a:solidFill>
            <a:prstDash val="solid"/>
          </a:ln>
        </p:spPr>
        <p:txBody>
          <a:bodyPr/>
          <a:lstStyle/>
          <a:p>
            <a:endParaRPr sz="6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EC145A5-451F-4F7F-BEA9-360D76F38C18}"/>
              </a:ext>
            </a:extLst>
          </p:cNvPr>
          <p:cNvSpPr>
            <a:spLocks noGrp="1"/>
          </p:cNvSpPr>
          <p:nvPr/>
        </p:nvSpPr>
        <p:spPr>
          <a:xfrm>
            <a:off x="2179985" y="2539544"/>
            <a:ext cx="3304077" cy="685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4000"/>
              </a:lnSpc>
              <a:buNone/>
              <a:defRPr sz="1350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1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matched </a:t>
            </a:r>
            <a:r>
              <a:rPr sz="1600" b="1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cINN</a:t>
            </a:r>
            <a:r>
              <a:rPr sz="1600" b="1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sz="1600" b="1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대비</a:t>
            </a:r>
            <a:r>
              <a:rPr sz="1600" b="1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overall RMSE +0.83%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E643FB5-0A32-45C7-B98A-9F3CC1C82A9C}"/>
              </a:ext>
            </a:extLst>
          </p:cNvPr>
          <p:cNvSpPr>
            <a:spLocks noGrp="1"/>
          </p:cNvSpPr>
          <p:nvPr/>
        </p:nvSpPr>
        <p:spPr>
          <a:xfrm>
            <a:off x="1936876" y="3567382"/>
            <a:ext cx="99453" cy="99468"/>
          </a:xfrm>
          <a:prstGeom prst="rect">
            <a:avLst/>
          </a:prstGeom>
          <a:solidFill>
            <a:srgbClr val="9E1915"/>
          </a:solidFill>
          <a:ln w="0">
            <a:solidFill>
              <a:srgbClr val="9E1915"/>
            </a:solidFill>
            <a:prstDash val="solid"/>
          </a:ln>
        </p:spPr>
        <p:txBody>
          <a:bodyPr/>
          <a:lstStyle/>
          <a:p>
            <a:endParaRPr sz="6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8757929-D589-4EEB-9AE8-E2D95653C363}"/>
              </a:ext>
            </a:extLst>
          </p:cNvPr>
          <p:cNvSpPr>
            <a:spLocks noGrp="1"/>
          </p:cNvSpPr>
          <p:nvPr/>
        </p:nvSpPr>
        <p:spPr>
          <a:xfrm>
            <a:off x="2179985" y="3478966"/>
            <a:ext cx="3480883" cy="59680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4000"/>
              </a:lnSpc>
              <a:buNone/>
              <a:defRPr sz="1350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0" i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rank calibration error 0.00258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5B76542-D524-4A7B-A842-68E370E4AAA0}"/>
              </a:ext>
            </a:extLst>
          </p:cNvPr>
          <p:cNvSpPr>
            <a:spLocks noGrp="1"/>
          </p:cNvSpPr>
          <p:nvPr/>
        </p:nvSpPr>
        <p:spPr>
          <a:xfrm>
            <a:off x="1936876" y="4448472"/>
            <a:ext cx="99453" cy="99468"/>
          </a:xfrm>
          <a:prstGeom prst="rect">
            <a:avLst/>
          </a:prstGeom>
          <a:solidFill>
            <a:srgbClr val="9E1915"/>
          </a:solidFill>
          <a:ln w="0">
            <a:solidFill>
              <a:srgbClr val="9E1915"/>
            </a:solidFill>
            <a:prstDash val="solid"/>
          </a:ln>
        </p:spPr>
        <p:txBody>
          <a:bodyPr/>
          <a:lstStyle/>
          <a:p>
            <a:endParaRPr sz="6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CEE2970-92D4-4105-8DDE-9A0C3779E766}"/>
              </a:ext>
            </a:extLst>
          </p:cNvPr>
          <p:cNvSpPr>
            <a:spLocks noGrp="1"/>
          </p:cNvSpPr>
          <p:nvPr/>
        </p:nvSpPr>
        <p:spPr>
          <a:xfrm>
            <a:off x="2179985" y="4363128"/>
            <a:ext cx="3480883" cy="77364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4000"/>
              </a:lnSpc>
              <a:buNone/>
              <a:defRPr sz="1350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best checkpoint </a:t>
            </a:r>
            <a:r>
              <a:rPr sz="16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학습</a:t>
            </a:r>
            <a:r>
              <a:rPr sz="16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12분 · 5.9× </a:t>
            </a:r>
            <a:r>
              <a:rPr sz="16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단축</a:t>
            </a:r>
            <a:endParaRPr sz="1600" b="0" i="0" dirty="0">
              <a:solidFill>
                <a:srgbClr val="181A1F"/>
              </a:solidFill>
              <a:latin typeface="Arial" panose="020B0604020202020204" pitchFamily="34" charset="0"/>
              <a:ea typeface="Noto Sans KR"/>
              <a:cs typeface="Arial" panose="020B0604020202020204" pitchFamily="34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2825AD4-55AD-4495-872B-22C2C0DCB8D2}"/>
              </a:ext>
            </a:extLst>
          </p:cNvPr>
          <p:cNvSpPr>
            <a:spLocks noGrp="1"/>
          </p:cNvSpPr>
          <p:nvPr/>
        </p:nvSpPr>
        <p:spPr>
          <a:xfrm>
            <a:off x="6036583" y="1876422"/>
            <a:ext cx="3425631" cy="30945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575" b="1" i="0">
                <a:solidFill>
                  <a:srgbClr val="D77A2B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1" i="0">
                <a:solidFill>
                  <a:srgbClr val="D77A2B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현재 한계</a:t>
            </a:r>
          </a:p>
        </p:txBody>
      </p:sp>
      <p:sp>
        <p:nvSpPr>
          <p:cNvPr id="15" name="직선 연결선 14">
            <a:extLst>
              <a:ext uri="{FF2B5EF4-FFF2-40B4-BE49-F238E27FC236}">
                <a16:creationId xmlns:a16="http://schemas.microsoft.com/office/drawing/2014/main" id="{61E70D38-C44C-4C87-8147-A0C5EAA1C27D}"/>
              </a:ext>
            </a:extLst>
          </p:cNvPr>
          <p:cNvSpPr>
            <a:spLocks noGrp="1"/>
          </p:cNvSpPr>
          <p:nvPr/>
        </p:nvSpPr>
        <p:spPr>
          <a:xfrm>
            <a:off x="6036583" y="2263243"/>
            <a:ext cx="3425631" cy="0"/>
          </a:xfrm>
          <a:prstGeom prst="line">
            <a:avLst/>
          </a:prstGeom>
          <a:noFill/>
          <a:ln w="19050">
            <a:solidFill>
              <a:srgbClr val="D77A2B"/>
            </a:solidFill>
            <a:prstDash val="solid"/>
          </a:ln>
        </p:spPr>
        <p:txBody>
          <a:bodyPr/>
          <a:lstStyle/>
          <a:p>
            <a:endParaRPr sz="6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997FA515-031E-4C7D-B982-6ADA028DE208}"/>
              </a:ext>
            </a:extLst>
          </p:cNvPr>
          <p:cNvSpPr>
            <a:spLocks noGrp="1"/>
          </p:cNvSpPr>
          <p:nvPr/>
        </p:nvSpPr>
        <p:spPr>
          <a:xfrm>
            <a:off x="6091835" y="2627960"/>
            <a:ext cx="99453" cy="99468"/>
          </a:xfrm>
          <a:prstGeom prst="rect">
            <a:avLst/>
          </a:prstGeom>
          <a:solidFill>
            <a:srgbClr val="9E1915"/>
          </a:solidFill>
          <a:ln w="0">
            <a:solidFill>
              <a:srgbClr val="9E1915"/>
            </a:solidFill>
            <a:prstDash val="solid"/>
          </a:ln>
        </p:spPr>
        <p:txBody>
          <a:bodyPr/>
          <a:lstStyle/>
          <a:p>
            <a:endParaRPr sz="6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1CC2AC3-5AB0-47B1-9077-9496F19D9225}"/>
              </a:ext>
            </a:extLst>
          </p:cNvPr>
          <p:cNvSpPr>
            <a:spLocks noGrp="1"/>
          </p:cNvSpPr>
          <p:nvPr/>
        </p:nvSpPr>
        <p:spPr>
          <a:xfrm>
            <a:off x="6334945" y="2539544"/>
            <a:ext cx="3204623" cy="70732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4000"/>
              </a:lnSpc>
              <a:buNone/>
              <a:defRPr sz="1350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0" i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longitudinal tail이 overall RMSE를 지배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D8854E1-A420-4540-A6B5-65E6F34F6E0B}"/>
              </a:ext>
            </a:extLst>
          </p:cNvPr>
          <p:cNvSpPr>
            <a:spLocks noGrp="1"/>
          </p:cNvSpPr>
          <p:nvPr/>
        </p:nvSpPr>
        <p:spPr>
          <a:xfrm>
            <a:off x="6091835" y="3567382"/>
            <a:ext cx="99453" cy="99468"/>
          </a:xfrm>
          <a:prstGeom prst="rect">
            <a:avLst/>
          </a:prstGeom>
          <a:solidFill>
            <a:srgbClr val="9E1915"/>
          </a:solidFill>
          <a:ln w="0">
            <a:solidFill>
              <a:srgbClr val="9E1915"/>
            </a:solidFill>
            <a:prstDash val="solid"/>
          </a:ln>
        </p:spPr>
        <p:txBody>
          <a:bodyPr/>
          <a:lstStyle/>
          <a:p>
            <a:endParaRPr sz="6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9ED2BEF-50C2-468B-A51D-620F382746B0}"/>
              </a:ext>
            </a:extLst>
          </p:cNvPr>
          <p:cNvSpPr>
            <a:spLocks noGrp="1"/>
          </p:cNvSpPr>
          <p:nvPr/>
        </p:nvSpPr>
        <p:spPr>
          <a:xfrm>
            <a:off x="6334945" y="3478966"/>
            <a:ext cx="3204623" cy="77364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4000"/>
              </a:lnSpc>
              <a:buNone/>
              <a:defRPr sz="1350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0" i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68% / 95% interval의 소폭 undercoverage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55F6B60-F151-48E6-B421-2CB97772CFFD}"/>
              </a:ext>
            </a:extLst>
          </p:cNvPr>
          <p:cNvSpPr>
            <a:spLocks noGrp="1"/>
          </p:cNvSpPr>
          <p:nvPr/>
        </p:nvSpPr>
        <p:spPr>
          <a:xfrm>
            <a:off x="6091835" y="4448472"/>
            <a:ext cx="99453" cy="99468"/>
          </a:xfrm>
          <a:prstGeom prst="rect">
            <a:avLst/>
          </a:prstGeom>
          <a:solidFill>
            <a:srgbClr val="9E1915"/>
          </a:solidFill>
          <a:ln w="0">
            <a:solidFill>
              <a:srgbClr val="9E1915"/>
            </a:solidFill>
            <a:prstDash val="solid"/>
          </a:ln>
        </p:spPr>
        <p:txBody>
          <a:bodyPr/>
          <a:lstStyle/>
          <a:p>
            <a:endParaRPr sz="6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3662FC5-8EC7-4BE4-989E-F7419B965677}"/>
              </a:ext>
            </a:extLst>
          </p:cNvPr>
          <p:cNvSpPr>
            <a:spLocks noGrp="1"/>
          </p:cNvSpPr>
          <p:nvPr/>
        </p:nvSpPr>
        <p:spPr>
          <a:xfrm>
            <a:off x="6334945" y="4363128"/>
            <a:ext cx="3204623" cy="66312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4000"/>
              </a:lnSpc>
              <a:buNone/>
              <a:defRPr sz="1350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ODE </a:t>
            </a:r>
            <a:r>
              <a:rPr sz="16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sampling이</a:t>
            </a:r>
            <a:r>
              <a:rPr sz="16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direct </a:t>
            </a:r>
            <a:r>
              <a:rPr sz="16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cINN보다</a:t>
            </a:r>
            <a:r>
              <a:rPr sz="16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sz="16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느림</a:t>
            </a:r>
            <a:endParaRPr sz="1600" b="0" i="0" dirty="0">
              <a:solidFill>
                <a:srgbClr val="181A1F"/>
              </a:solidFill>
              <a:latin typeface="Arial" panose="020B0604020202020204" pitchFamily="34" charset="0"/>
              <a:ea typeface="Noto Sans KR"/>
              <a:cs typeface="Arial" panose="020B0604020202020204" pitchFamily="34" charset="0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1BA2E6C-8F5C-4A08-9655-9B09D51039BA}"/>
              </a:ext>
            </a:extLst>
          </p:cNvPr>
          <p:cNvSpPr>
            <a:spLocks noGrp="1"/>
          </p:cNvSpPr>
          <p:nvPr/>
        </p:nvSpPr>
        <p:spPr>
          <a:xfrm>
            <a:off x="619125" y="6191250"/>
            <a:ext cx="10191750" cy="1047750"/>
          </a:xfrm>
          <a:prstGeom prst="rect">
            <a:avLst/>
          </a:prstGeom>
          <a:solidFill>
            <a:srgbClr val="9E1915"/>
          </a:solidFill>
          <a:ln w="0">
            <a:solidFill>
              <a:srgbClr val="9E1915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46B59B9-1717-48A1-883E-BD7663844CC5}"/>
              </a:ext>
            </a:extLst>
          </p:cNvPr>
          <p:cNvSpPr>
            <a:spLocks noGrp="1"/>
          </p:cNvSpPr>
          <p:nvPr/>
        </p:nvSpPr>
        <p:spPr>
          <a:xfrm>
            <a:off x="904875" y="645795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5000"/>
              </a:lnSpc>
              <a:buNone/>
              <a:defRPr sz="165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b="1" i="0" dirty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Transformer Event Encoder + Conditional </a:t>
            </a:r>
            <a:r>
              <a:rPr b="1" i="0" dirty="0" err="1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FM은</a:t>
            </a:r>
            <a:r>
              <a:rPr b="1" i="0" dirty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matched </a:t>
            </a:r>
            <a:r>
              <a:rPr b="1" i="0" dirty="0" err="1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cINN</a:t>
            </a:r>
            <a:r>
              <a:rPr b="1" i="0" dirty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b="1" i="0" dirty="0" err="1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수준의</a:t>
            </a:r>
            <a:r>
              <a:rPr b="1" i="0" dirty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b="1" i="0" dirty="0" err="1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복원</a:t>
            </a:r>
            <a:r>
              <a:rPr b="1" i="0" dirty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b="1" i="0" dirty="0" err="1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성능과</a:t>
            </a:r>
            <a:r>
              <a:rPr b="1" i="0" dirty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b="1" i="0" dirty="0" err="1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더</a:t>
            </a:r>
            <a:r>
              <a:rPr b="1" i="0" dirty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b="1" i="0" dirty="0" err="1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짧은</a:t>
            </a:r>
            <a:r>
              <a:rPr b="1" i="0" dirty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b="1" i="0" dirty="0" err="1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학습</a:t>
            </a:r>
            <a:r>
              <a:rPr b="1" i="0" dirty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b="1" i="0" dirty="0" err="1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시간을</a:t>
            </a:r>
            <a:r>
              <a:rPr b="1" i="0" dirty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b="1" i="0" dirty="0" err="1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확보했다</a:t>
            </a:r>
            <a:r>
              <a:rPr b="1" i="0" dirty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.</a:t>
            </a:r>
            <a:r>
              <a:rPr lang="en-US" b="1" i="0" dirty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b="1" i="0" dirty="0" err="1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다음</a:t>
            </a:r>
            <a:r>
              <a:rPr b="1" i="0" dirty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b="1" i="0" dirty="0" err="1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병목은</a:t>
            </a:r>
            <a:r>
              <a:rPr b="1" i="0" dirty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longitudinal tail, calibration, ODE sampling </a:t>
            </a:r>
            <a:r>
              <a:rPr b="1" i="0" dirty="0" err="1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cost이다</a:t>
            </a:r>
            <a:r>
              <a:rPr b="1" i="0" dirty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0100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12887550-A0BE-47C6-A640-712CB43D2A2F}"/>
              </a:ext>
            </a:extLst>
          </p:cNvPr>
          <p:cNvSpPr>
            <a:spLocks noGrp="1"/>
          </p:cNvSpPr>
          <p:nvPr/>
        </p:nvSpPr>
        <p:spPr>
          <a:xfrm>
            <a:off x="438150" y="1714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C8A25A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02 · DATA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12F7132-0136-4EA9-8459-1278C2F49BCB}"/>
              </a:ext>
            </a:extLst>
          </p:cNvPr>
          <p:cNvSpPr>
            <a:spLocks noGrp="1"/>
          </p:cNvSpPr>
          <p:nvPr/>
        </p:nvSpPr>
        <p:spPr>
          <a:xfrm>
            <a:off x="438150" y="447675"/>
            <a:ext cx="862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입력 표현 및 전처리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9E7B095-D09E-4D4B-8486-3F0072D187A7}"/>
              </a:ext>
            </a:extLst>
          </p:cNvPr>
          <p:cNvSpPr>
            <a:spLocks noGrp="1"/>
          </p:cNvSpPr>
          <p:nvPr/>
        </p:nvSpPr>
        <p:spPr>
          <a:xfrm>
            <a:off x="457200" y="990600"/>
            <a:ext cx="8477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200" b="0" i="0">
                <a:solidFill>
                  <a:srgbClr val="F4EDEE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Heavy tail · periodic angle · variable-length jets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A22FE22-EA88-4B08-A1DD-9CEA6361E521}"/>
              </a:ext>
            </a:extLst>
          </p:cNvPr>
          <p:cNvSpPr>
            <a:spLocks noGrp="1"/>
          </p:cNvSpPr>
          <p:nvPr/>
        </p:nvSpPr>
        <p:spPr>
          <a:xfrm>
            <a:off x="10572750" y="81534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9E1915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83D0296-6109-4FDA-A858-AE68B0227A6E}"/>
              </a:ext>
            </a:extLst>
          </p:cNvPr>
          <p:cNvSpPr>
            <a:spLocks noGrp="1"/>
          </p:cNvSpPr>
          <p:nvPr/>
        </p:nvSpPr>
        <p:spPr>
          <a:xfrm>
            <a:off x="514350" y="1676400"/>
            <a:ext cx="2857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575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1575" b="1" i="0">
                <a:solidFill>
                  <a:srgbClr val="9E1915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원자료의 구조적 문제</a:t>
            </a:r>
          </a:p>
        </p:txBody>
      </p:sp>
      <p:sp>
        <p:nvSpPr>
          <p:cNvPr id="7" name="직선 연결선 6">
            <a:extLst>
              <a:ext uri="{FF2B5EF4-FFF2-40B4-BE49-F238E27FC236}">
                <a16:creationId xmlns:a16="http://schemas.microsoft.com/office/drawing/2014/main" id="{7232FA4F-9A62-4963-AF5E-58B70642B62D}"/>
              </a:ext>
            </a:extLst>
          </p:cNvPr>
          <p:cNvSpPr>
            <a:spLocks noGrp="1"/>
          </p:cNvSpPr>
          <p:nvPr/>
        </p:nvSpPr>
        <p:spPr>
          <a:xfrm>
            <a:off x="514350" y="2009775"/>
            <a:ext cx="2857500" cy="0"/>
          </a:xfrm>
          <a:prstGeom prst="line">
            <a:avLst/>
          </a:prstGeom>
          <a:noFill/>
          <a:ln w="19050">
            <a:solidFill>
              <a:srgbClr val="9E1915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31733ED-B0EE-4A62-A96E-6A1A6820EEFE}"/>
              </a:ext>
            </a:extLst>
          </p:cNvPr>
          <p:cNvSpPr>
            <a:spLocks noGrp="1"/>
          </p:cNvSpPr>
          <p:nvPr/>
        </p:nvSpPr>
        <p:spPr>
          <a:xfrm>
            <a:off x="552450" y="2266950"/>
            <a:ext cx="85725" cy="85725"/>
          </a:xfrm>
          <a:prstGeom prst="rect">
            <a:avLst/>
          </a:prstGeom>
          <a:solidFill>
            <a:srgbClr val="9E1915"/>
          </a:solidFill>
          <a:ln w="0">
            <a:solidFill>
              <a:srgbClr val="9E1915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13E5DE6-0083-4945-8408-092E6FB410EC}"/>
              </a:ext>
            </a:extLst>
          </p:cNvPr>
          <p:cNvSpPr>
            <a:spLocks noGrp="1"/>
          </p:cNvSpPr>
          <p:nvPr/>
        </p:nvSpPr>
        <p:spPr>
          <a:xfrm>
            <a:off x="762000" y="2190750"/>
            <a:ext cx="3143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4000"/>
              </a:lnSpc>
              <a:buNone/>
              <a:defRPr sz="1425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0" i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momentum / energy는 강한 right tail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AE39349-390D-4E21-B2C0-CFD8F84A7DB3}"/>
              </a:ext>
            </a:extLst>
          </p:cNvPr>
          <p:cNvSpPr>
            <a:spLocks noGrp="1"/>
          </p:cNvSpPr>
          <p:nvPr/>
        </p:nvSpPr>
        <p:spPr>
          <a:xfrm>
            <a:off x="552450" y="2933700"/>
            <a:ext cx="85725" cy="85725"/>
          </a:xfrm>
          <a:prstGeom prst="rect">
            <a:avLst/>
          </a:prstGeom>
          <a:solidFill>
            <a:srgbClr val="9E1915"/>
          </a:solidFill>
          <a:ln w="0">
            <a:solidFill>
              <a:srgbClr val="9E1915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968C73E-7E7C-4583-8974-91CBEED34C5F}"/>
              </a:ext>
            </a:extLst>
          </p:cNvPr>
          <p:cNvSpPr>
            <a:spLocks noGrp="1"/>
          </p:cNvSpPr>
          <p:nvPr/>
        </p:nvSpPr>
        <p:spPr>
          <a:xfrm>
            <a:off x="762000" y="2857500"/>
            <a:ext cx="3143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4000"/>
              </a:lnSpc>
              <a:buNone/>
              <a:defRPr sz="1425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0" i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azimuth φ는 −π와 π가 연결된 주기 변수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77A807F-A33A-4BBB-8C3C-6B42FF03DBF5}"/>
              </a:ext>
            </a:extLst>
          </p:cNvPr>
          <p:cNvSpPr>
            <a:spLocks noGrp="1"/>
          </p:cNvSpPr>
          <p:nvPr/>
        </p:nvSpPr>
        <p:spPr>
          <a:xfrm>
            <a:off x="552450" y="3752850"/>
            <a:ext cx="85725" cy="85725"/>
          </a:xfrm>
          <a:prstGeom prst="rect">
            <a:avLst/>
          </a:prstGeom>
          <a:solidFill>
            <a:srgbClr val="9E1915"/>
          </a:solidFill>
          <a:ln w="0">
            <a:solidFill>
              <a:srgbClr val="9E1915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39D3A5B-14B4-4C58-BF19-B84AA9A3FCF5}"/>
              </a:ext>
            </a:extLst>
          </p:cNvPr>
          <p:cNvSpPr>
            <a:spLocks noGrp="1"/>
          </p:cNvSpPr>
          <p:nvPr/>
        </p:nvSpPr>
        <p:spPr>
          <a:xfrm>
            <a:off x="762000" y="3676650"/>
            <a:ext cx="3143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4000"/>
              </a:lnSpc>
              <a:buNone/>
              <a:defRPr sz="1425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0" i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jet multiplicity가 event마다 달라 padding 필요</a:t>
            </a:r>
          </a:p>
        </p:txBody>
      </p:sp>
      <p:graphicFrame>
        <p:nvGraphicFramePr>
          <p:cNvPr id="31" name="표 30"/>
          <p:cNvGraphicFramePr/>
          <p:nvPr>
            <p:extLst>
              <p:ext uri="{D42A27DB-BD31-4B8C-83A1-F6EECF244321}">
                <p14:modId xmlns:p14="http://schemas.microsoft.com/office/powerpoint/2010/main" val="980449137"/>
              </p:ext>
            </p:extLst>
          </p:nvPr>
        </p:nvGraphicFramePr>
        <p:xfrm>
          <a:off x="4095750" y="1952625"/>
          <a:ext cx="6762750" cy="3714750"/>
        </p:xfrm>
        <a:graphic>
          <a:graphicData uri="http://schemas.openxmlformats.org/drawingml/2006/table">
            <a:tbl>
              <a:tblPr/>
              <a:tblGrid>
                <a:gridCol w="1809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3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9125">
                <a:tc>
                  <a:txBody>
                    <a:bodyPr/>
                    <a:lstStyle/>
                    <a:p>
                      <a:pPr algn="l"/>
                      <a:r>
                        <a:rPr sz="1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Feature</a:t>
                      </a:r>
                    </a:p>
                  </a:txBody>
                  <a:tcPr>
                    <a:solidFill>
                      <a:srgbClr val="9E191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Transform</a:t>
                      </a:r>
                    </a:p>
                  </a:txBody>
                  <a:tcPr>
                    <a:solidFill>
                      <a:srgbClr val="9E191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처리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원칙</a:t>
                      </a:r>
                      <a:endParaRPr sz="1200" b="1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Noto Sans KR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E191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algn="l"/>
                      <a:r>
                        <a:rPr sz="1275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MET / </a:t>
                      </a:r>
                      <a:r>
                        <a:rPr sz="1275" dirty="0" err="1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pT</a:t>
                      </a:r>
                      <a:r>
                        <a:rPr sz="1275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 / 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log1p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heavy tail 완화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algn="l"/>
                      <a:r>
                        <a:rPr sz="1275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azimuth φ</a:t>
                      </a:r>
                    </a:p>
                  </a:txBody>
                  <a:tcPr>
                    <a:solidFill>
                      <a:srgbClr val="F5F6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sin φ, cos φ</a:t>
                      </a:r>
                    </a:p>
                  </a:txBody>
                  <a:tcPr>
                    <a:solidFill>
                      <a:srgbClr val="F5F6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주기 경계 제거</a:t>
                      </a:r>
                    </a:p>
                  </a:txBody>
                  <a:tcPr>
                    <a:solidFill>
                      <a:srgbClr val="F5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algn="l"/>
                      <a:r>
                        <a:rPr sz="1275" dirty="0" err="1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η</a:t>
                      </a:r>
                      <a:r>
                        <a:rPr sz="1275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 </a:t>
                      </a:r>
                      <a:r>
                        <a:rPr sz="1275" dirty="0" err="1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및</a:t>
                      </a:r>
                      <a:r>
                        <a:rPr sz="1275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 </a:t>
                      </a:r>
                      <a:r>
                        <a:rPr sz="1275" dirty="0" err="1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연속</a:t>
                      </a:r>
                      <a:r>
                        <a:rPr sz="1275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 </a:t>
                      </a:r>
                      <a:r>
                        <a:rPr sz="1275" dirty="0" err="1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변수</a:t>
                      </a:r>
                      <a:endParaRPr sz="1275" dirty="0">
                        <a:solidFill>
                          <a:srgbClr val="181A1F"/>
                        </a:solidFill>
                        <a:latin typeface="Arial" panose="020B0604020202020204" pitchFamily="34" charset="0"/>
                        <a:ea typeface="Noto Sans KR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z-score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train-only statistics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algn="l"/>
                      <a:r>
                        <a:rPr sz="1275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padded jets</a:t>
                      </a:r>
                    </a:p>
                  </a:txBody>
                  <a:tcPr>
                    <a:solidFill>
                      <a:srgbClr val="F5F6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mask + zero reset</a:t>
                      </a:r>
                    </a:p>
                  </a:txBody>
                  <a:tcPr>
                    <a:solidFill>
                      <a:srgbClr val="F5F6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attention </a:t>
                      </a:r>
                      <a:r>
                        <a:rPr sz="1275" dirty="0" err="1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및</a:t>
                      </a:r>
                      <a:r>
                        <a:rPr sz="1275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 scaling </a:t>
                      </a:r>
                      <a:r>
                        <a:rPr sz="1275" dirty="0" err="1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오염</a:t>
                      </a:r>
                      <a:r>
                        <a:rPr sz="1275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 </a:t>
                      </a:r>
                      <a:r>
                        <a:rPr sz="1275" dirty="0" err="1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방지</a:t>
                      </a:r>
                      <a:endParaRPr sz="1275" dirty="0">
                        <a:solidFill>
                          <a:srgbClr val="181A1F"/>
                        </a:solidFill>
                        <a:latin typeface="Arial" panose="020B0604020202020204" pitchFamily="34" charset="0"/>
                        <a:ea typeface="Noto Sans KR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5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algn="l"/>
                      <a:r>
                        <a:rPr sz="1275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charge / type / b-tag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discrete </a:t>
                      </a:r>
                      <a:r>
                        <a:rPr sz="1275" dirty="0" err="1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유지</a:t>
                      </a:r>
                      <a:endParaRPr sz="1275" dirty="0">
                        <a:solidFill>
                          <a:srgbClr val="181A1F"/>
                        </a:solidFill>
                        <a:latin typeface="Arial" panose="020B0604020202020204" pitchFamily="34" charset="0"/>
                        <a:ea typeface="Noto Sans KR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dirty="0" err="1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연속</a:t>
                      </a:r>
                      <a:r>
                        <a:rPr sz="1275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 </a:t>
                      </a:r>
                      <a:r>
                        <a:rPr sz="1275" dirty="0" err="1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표준화</a:t>
                      </a:r>
                      <a:r>
                        <a:rPr sz="1275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 </a:t>
                      </a:r>
                      <a:r>
                        <a:rPr sz="1275" dirty="0" err="1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제외</a:t>
                      </a:r>
                      <a:endParaRPr sz="1275" dirty="0">
                        <a:solidFill>
                          <a:srgbClr val="181A1F"/>
                        </a:solidFill>
                        <a:latin typeface="Arial" panose="020B0604020202020204" pitchFamily="34" charset="0"/>
                        <a:ea typeface="Noto Sans KR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직사각형 14">
            <a:extLst>
              <a:ext uri="{FF2B5EF4-FFF2-40B4-BE49-F238E27FC236}">
                <a16:creationId xmlns:a16="http://schemas.microsoft.com/office/drawing/2014/main" id="{0084B4C2-D8C7-49D1-AD98-F98FEBC87C39}"/>
              </a:ext>
            </a:extLst>
          </p:cNvPr>
          <p:cNvSpPr>
            <a:spLocks noGrp="1"/>
          </p:cNvSpPr>
          <p:nvPr/>
        </p:nvSpPr>
        <p:spPr>
          <a:xfrm>
            <a:off x="4095750" y="6000750"/>
            <a:ext cx="6762750" cy="952500"/>
          </a:xfrm>
          <a:prstGeom prst="rect">
            <a:avLst/>
          </a:prstGeom>
          <a:solidFill>
            <a:srgbClr val="E4F2F1"/>
          </a:solidFill>
          <a:ln w="9525">
            <a:solidFill>
              <a:srgbClr val="2A7F80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4369C98-6A6D-4819-BDEF-23E32D4E66B3}"/>
              </a:ext>
            </a:extLst>
          </p:cNvPr>
          <p:cNvSpPr>
            <a:spLocks noGrp="1"/>
          </p:cNvSpPr>
          <p:nvPr/>
        </p:nvSpPr>
        <p:spPr>
          <a:xfrm>
            <a:off x="4305300" y="6191250"/>
            <a:ext cx="1143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275" b="1" i="0">
                <a:solidFill>
                  <a:srgbClr val="2A7F80"/>
                </a:solidFill>
                <a:latin typeface="Noto Sans KR"/>
                <a:ea typeface="Noto Sans KR"/>
                <a:cs typeface="Noto Sans KR"/>
              </a:defRPr>
            </a:pPr>
            <a:r>
              <a:rPr sz="1275" b="1" i="0">
                <a:solidFill>
                  <a:srgbClr val="2A7F8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핵심 구현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A4B483C-DCD8-4029-B088-8C798B9D7C2D}"/>
              </a:ext>
            </a:extLst>
          </p:cNvPr>
          <p:cNvSpPr>
            <a:spLocks noGrp="1"/>
          </p:cNvSpPr>
          <p:nvPr/>
        </p:nvSpPr>
        <p:spPr>
          <a:xfrm>
            <a:off x="4305300" y="6534150"/>
            <a:ext cx="6334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4718" lnSpcReduction="10000"/>
          </a:bodyPr>
          <a:lstStyle/>
          <a:p>
            <a:pPr algn="l">
              <a:lnSpc>
                <a:spcPct val="108000"/>
              </a:lnSpc>
              <a:buNone/>
              <a:defRPr sz="1425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1" i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fit(train) → transform(train/val/test) · 표준화 이후 padded jet rows를 정확히 0으로 재설정</a:t>
            </a:r>
          </a:p>
        </p:txBody>
      </p:sp>
    </p:spTree>
    <p:extLst>
      <p:ext uri="{BB962C8B-B14F-4D97-AF65-F5344CB8AC3E}">
        <p14:creationId xmlns:p14="http://schemas.microsoft.com/office/powerpoint/2010/main" val="21196982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BF6869D-B925-4B58-874C-0FABC4E4EAC4}"/>
              </a:ext>
            </a:extLst>
          </p:cNvPr>
          <p:cNvSpPr>
            <a:spLocks noGrp="1"/>
          </p:cNvSpPr>
          <p:nvPr/>
        </p:nvSpPr>
        <p:spPr>
          <a:xfrm>
            <a:off x="438150" y="1714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rPr>
              <a:t>APPENDIX A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FE789C6-B991-4F18-BDB8-FA39CBA822A6}"/>
              </a:ext>
            </a:extLst>
          </p:cNvPr>
          <p:cNvSpPr>
            <a:spLocks noGrp="1"/>
          </p:cNvSpPr>
          <p:nvPr/>
        </p:nvSpPr>
        <p:spPr>
          <a:xfrm>
            <a:off x="438150" y="447675"/>
            <a:ext cx="862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Raw Training Data Inspection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68143A0-1879-40E2-BE44-BBF3EC486B4C}"/>
              </a:ext>
            </a:extLst>
          </p:cNvPr>
          <p:cNvSpPr>
            <a:spLocks noGrp="1"/>
          </p:cNvSpPr>
          <p:nvPr/>
        </p:nvSpPr>
        <p:spPr>
          <a:xfrm>
            <a:off x="457200" y="990600"/>
            <a:ext cx="8477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200" b="0" i="0">
                <a:solidFill>
                  <a:srgbClr val="F4EDEE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F4EDEE"/>
                </a:solidFill>
                <a:latin typeface="Noto Sans KR"/>
                <a:ea typeface="Noto Sans KR"/>
                <a:cs typeface="Noto Sans KR"/>
              </a:rPr>
              <a:t>477,762 events · 2,227,991 real jets</a:t>
            </a:r>
          </a:p>
        </p:txBody>
      </p:sp>
      <p:pic>
        <p:nvPicPr>
          <p:cNvPr id="9" name="그림 11"/>
          <p:cNvPicPr>
            <a:picLocks noChangeAspect="1"/>
          </p:cNvPicPr>
          <p:nvPr/>
        </p:nvPicPr>
        <p:blipFill>
          <a:blip r:embed="rId3"/>
          <a:srcRect t="7474"/>
          <a:stretch>
            <a:fillRect/>
          </a:stretch>
        </p:blipFill>
        <p:spPr>
          <a:xfrm>
            <a:off x="1310640" y="1386538"/>
            <a:ext cx="8808720" cy="679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7176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3F413D6-8B3F-436C-B3E0-8A86C34606A1}"/>
              </a:ext>
            </a:extLst>
          </p:cNvPr>
          <p:cNvSpPr>
            <a:spLocks noGrp="1"/>
          </p:cNvSpPr>
          <p:nvPr/>
        </p:nvSpPr>
        <p:spPr>
          <a:xfrm>
            <a:off x="438150" y="1714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rPr>
              <a:t>APPENDIX B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3DE9294-02F7-4B70-A056-48CC9F2574E3}"/>
              </a:ext>
            </a:extLst>
          </p:cNvPr>
          <p:cNvSpPr>
            <a:spLocks noGrp="1"/>
          </p:cNvSpPr>
          <p:nvPr/>
        </p:nvSpPr>
        <p:spPr>
          <a:xfrm>
            <a:off x="438150" y="447675"/>
            <a:ext cx="862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Preprocessed Coordinates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C5E10D5-9682-4153-B8D5-ABA37233B90D}"/>
              </a:ext>
            </a:extLst>
          </p:cNvPr>
          <p:cNvSpPr>
            <a:spLocks noGrp="1"/>
          </p:cNvSpPr>
          <p:nvPr/>
        </p:nvSpPr>
        <p:spPr>
          <a:xfrm>
            <a:off x="457200" y="990600"/>
            <a:ext cx="8477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200" b="0" i="0">
                <a:solidFill>
                  <a:srgbClr val="F4EDEE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F4EDEE"/>
                </a:solidFill>
                <a:latin typeface="Noto Sans KR"/>
                <a:ea typeface="Noto Sans KR"/>
                <a:cs typeface="Noto Sans KR"/>
              </a:rPr>
              <a:t>log1p · sin/cos · train-only standardization · zeroed padding</a:t>
            </a:r>
          </a:p>
        </p:txBody>
      </p:sp>
      <p:pic>
        <p:nvPicPr>
          <p:cNvPr id="9" name="그림 11"/>
          <p:cNvPicPr>
            <a:picLocks noChangeAspect="1"/>
          </p:cNvPicPr>
          <p:nvPr/>
        </p:nvPicPr>
        <p:blipFill>
          <a:blip r:embed="rId3"/>
          <a:srcRect t="7662"/>
          <a:stretch>
            <a:fillRect/>
          </a:stretch>
        </p:blipFill>
        <p:spPr>
          <a:xfrm>
            <a:off x="1277643" y="1414273"/>
            <a:ext cx="8874714" cy="674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834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59723-141E-B027-730C-6F7E9D3ED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3E78E10-312F-C499-4B34-7B8EEFA9D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223" y="3293422"/>
            <a:ext cx="3993218" cy="4089589"/>
          </a:xfrm>
          <a:prstGeom prst="rect">
            <a:avLst/>
          </a:prstGeom>
        </p:spPr>
      </p:pic>
      <p:sp>
        <p:nvSpPr>
          <p:cNvPr id="4" name="타원 3">
            <a:extLst>
              <a:ext uri="{FF2B5EF4-FFF2-40B4-BE49-F238E27FC236}">
                <a16:creationId xmlns:a16="http://schemas.microsoft.com/office/drawing/2014/main" id="{B81BAE70-1CFA-EF46-83DA-2F46767268A2}"/>
              </a:ext>
            </a:extLst>
          </p:cNvPr>
          <p:cNvSpPr/>
          <p:nvPr/>
        </p:nvSpPr>
        <p:spPr>
          <a:xfrm>
            <a:off x="4198728" y="6323632"/>
            <a:ext cx="349810" cy="36100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B67ECE-6256-34A9-E58F-EA292E11D199}"/>
              </a:ext>
            </a:extLst>
          </p:cNvPr>
          <p:cNvSpPr txBox="1"/>
          <p:nvPr/>
        </p:nvSpPr>
        <p:spPr>
          <a:xfrm>
            <a:off x="4958413" y="3293422"/>
            <a:ext cx="6027595" cy="42780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742950" lvl="1" indent="-285750">
              <a:buFont typeface="Arial"/>
              <a:buChar char="•"/>
            </a:pPr>
            <a:r>
              <a:rPr lang="en-US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A standard approach to estimate \</a:t>
            </a:r>
            <a:r>
              <a:rPr lang="en-US" sz="1600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vec</a:t>
            </a:r>
            <a:r>
              <a:rPr lang="en-US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p^\nu</a:t>
            </a: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uses</a:t>
            </a: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a </a:t>
            </a: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kinematic</a:t>
            </a:r>
            <a:r>
              <a:rPr lang="en-US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constraint</a:t>
            </a: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which can be expressed as</a:t>
            </a:r>
            <a:endParaRPr lang="ko-KR" sz="16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  <a:p>
            <a:pPr marL="742950" lvl="1" indent="-285750">
              <a:buFont typeface="Arial"/>
              <a:buChar char="•"/>
            </a:pPr>
            <a:endParaRPr lang="en-US" altLang="ko-KR" sz="1600" dirty="0"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endParaRPr lang="en-US" altLang="ko-KR" sz="1600" dirty="0"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endParaRPr lang="en-US" altLang="ko-KR" sz="1600" dirty="0"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endParaRPr lang="en-US" altLang="ko-KR" sz="1600" dirty="0"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endParaRPr lang="en-US" altLang="ko-KR" sz="1600" dirty="0"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endParaRPr lang="en-US" altLang="ko-KR" sz="1600" dirty="0"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endParaRPr lang="en-US" altLang="ko-KR" sz="1600" dirty="0"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endParaRPr lang="en-US" altLang="ko-KR" sz="1600" dirty="0"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endParaRPr lang="en-US" altLang="ko-KR" sz="1600" dirty="0"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endParaRPr lang="en-US" altLang="ko-KR" sz="1600" dirty="0"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+mn-lt"/>
            </a:endParaRPr>
          </a:p>
          <a:p>
            <a:pPr lvl="1"/>
            <a:endParaRPr lang="en-US" altLang="ko-KR" sz="1600" dirty="0"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Regression</a:t>
            </a:r>
            <a:r>
              <a:rPr 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outputs</a:t>
            </a:r>
            <a:r>
              <a:rPr 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the</a:t>
            </a:r>
            <a:r>
              <a:rPr 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average</a:t>
            </a:r>
            <a:r>
              <a:rPr 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of</a:t>
            </a:r>
            <a:r>
              <a:rPr 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the</a:t>
            </a:r>
            <a:r>
              <a:rPr 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roots</a:t>
            </a:r>
            <a:endParaRPr lang="ko-KR" altLang="en-US" sz="1600" dirty="0"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That</a:t>
            </a:r>
            <a:r>
              <a:rPr 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average</a:t>
            </a:r>
            <a:r>
              <a:rPr 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satisfies</a:t>
            </a:r>
            <a:r>
              <a:rPr 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no</a:t>
            </a:r>
            <a:r>
              <a:rPr 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mass</a:t>
            </a:r>
            <a:r>
              <a:rPr 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constraint</a:t>
            </a:r>
            <a:r>
              <a:rPr 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at</a:t>
            </a:r>
            <a:r>
              <a:rPr 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all</a:t>
            </a:r>
            <a:endParaRPr lang="ko-KR" altLang="en-US" sz="1600" dirty="0"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The</a:t>
            </a:r>
            <a:r>
              <a:rPr 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answer</a:t>
            </a:r>
            <a:r>
              <a:rPr 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is</a:t>
            </a:r>
            <a:r>
              <a:rPr 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a</a:t>
            </a:r>
            <a:r>
              <a:rPr 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distribution,</a:t>
            </a:r>
            <a:r>
              <a:rPr 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not</a:t>
            </a:r>
            <a:r>
              <a:rPr 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a</a:t>
            </a:r>
            <a:r>
              <a:rPr 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sz="16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number</a:t>
            </a:r>
            <a:endParaRPr lang="ko-KR" altLang="en-US" sz="1600" dirty="0"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r>
              <a:rPr lang="en-US" altLang="ko-KR" sz="1600" b="1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Use</a:t>
            </a:r>
            <a:r>
              <a:rPr lang="ko-KR" altLang="en-US" sz="1600" b="1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sz="1600" b="1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a</a:t>
            </a:r>
            <a:r>
              <a:rPr lang="ko-KR" altLang="en-US" sz="1600" b="1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sz="1600" b="1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flow-based</a:t>
            </a:r>
            <a:r>
              <a:rPr lang="ko-KR" altLang="en-US" sz="1600" b="1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sz="1600" b="1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generative</a:t>
            </a:r>
            <a:r>
              <a:rPr lang="ko-KR" altLang="en-US" sz="1600" b="1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sz="1600" b="1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model</a:t>
            </a:r>
            <a:endParaRPr lang="en-US" sz="16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A6A4B54-D4D4-E075-EA3A-AD55EB190A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9347" y="4209789"/>
            <a:ext cx="2525726" cy="1848410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1875AE30-5392-488D-95C1-7885CF833293}"/>
              </a:ext>
            </a:extLst>
          </p:cNvPr>
          <p:cNvSpPr>
            <a:spLocks noGrp="1"/>
          </p:cNvSpPr>
          <p:nvPr/>
        </p:nvSpPr>
        <p:spPr>
          <a:xfrm>
            <a:off x="240631" y="173472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1" i="0" dirty="0">
                <a:solidFill>
                  <a:srgbClr val="C8A25A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01 PROBLEM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4EE293C-BD55-4278-8F94-0633BE23CF6D}"/>
              </a:ext>
            </a:extLst>
          </p:cNvPr>
          <p:cNvSpPr>
            <a:spLocks noGrp="1"/>
          </p:cNvSpPr>
          <p:nvPr/>
        </p:nvSpPr>
        <p:spPr>
          <a:xfrm>
            <a:off x="240631" y="490029"/>
            <a:ext cx="5144169" cy="93060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  <a:def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lang="ko-KR" altLang="en-US" sz="4000" b="1" dirty="0" err="1">
                <a:solidFill>
                  <a:srgbClr val="FFFFF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해커톤</a:t>
            </a:r>
            <a:r>
              <a:rPr lang="ko-KR" altLang="en-US" sz="4000" b="1" dirty="0">
                <a:solidFill>
                  <a:srgbClr val="FFFFF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 문제 정의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158904" y="1379565"/>
            <a:ext cx="112710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ko-KR" altLang="ko-KR" sz="2000" dirty="0" err="1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In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 </a:t>
            </a:r>
            <a:r>
              <a:rPr lang="ko-KR" altLang="ko-KR" sz="2000" dirty="0" err="1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the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 </a:t>
            </a:r>
            <a:r>
              <a:rPr lang="ko-KR" altLang="ko-KR" sz="2000" dirty="0" err="1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high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 </a:t>
            </a:r>
            <a:r>
              <a:rPr lang="ko-KR" altLang="ko-KR" sz="2000" dirty="0" err="1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energy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 </a:t>
            </a:r>
            <a:r>
              <a:rPr lang="ko-KR" altLang="ko-KR" sz="2000" dirty="0" err="1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proton-proton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 </a:t>
            </a:r>
            <a:r>
              <a:rPr lang="ko-KR" altLang="ko-KR" sz="2000" dirty="0" err="1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collisions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, </a:t>
            </a:r>
            <a:r>
              <a:rPr lang="en-US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General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 </a:t>
            </a:r>
            <a:r>
              <a:rPr lang="en-US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detectors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 </a:t>
            </a:r>
            <a:r>
              <a:rPr lang="en-US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are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 </a:t>
            </a:r>
            <a:r>
              <a:rPr lang="en-US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designed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 </a:t>
            </a:r>
            <a:r>
              <a:rPr lang="en-US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to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 </a:t>
            </a:r>
            <a:r>
              <a:rPr lang="en-US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measure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 </a:t>
            </a:r>
            <a:r>
              <a:rPr lang="en-US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nearly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 </a:t>
            </a:r>
            <a:r>
              <a:rPr lang="en-US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all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 </a:t>
            </a:r>
            <a:r>
              <a:rPr lang="en-US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stable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 </a:t>
            </a:r>
            <a:r>
              <a:rPr lang="en-US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particles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 ​</a:t>
            </a:r>
          </a:p>
          <a:p>
            <a:pPr fontAlgn="base"/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​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altLang="ko-KR" sz="2000" b="1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But </a:t>
            </a:r>
            <a:r>
              <a:rPr lang="en-US" altLang="ko-KR" sz="2000" dirty="0" err="1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neutrions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 </a:t>
            </a:r>
            <a:r>
              <a:rPr lang="ko-KR" altLang="ko-KR" sz="2000" dirty="0" err="1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effectively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 </a:t>
            </a:r>
            <a:r>
              <a:rPr lang="ko-KR" altLang="ko-KR" sz="2000" dirty="0" err="1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escape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 </a:t>
            </a:r>
            <a:r>
              <a:rPr lang="ko-KR" altLang="ko-KR" sz="2000" dirty="0" err="1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from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 </a:t>
            </a:r>
            <a:r>
              <a:rPr lang="ko-KR" altLang="ko-KR" sz="2000" dirty="0" err="1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collider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 </a:t>
            </a:r>
            <a:r>
              <a:rPr lang="ko-KR" altLang="ko-KR" sz="2000" dirty="0" err="1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experiments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 </a:t>
            </a:r>
            <a:r>
              <a:rPr lang="ko-KR" altLang="ko-KR" sz="2000" dirty="0" err="1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without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 </a:t>
            </a:r>
            <a:r>
              <a:rPr lang="ko-KR" altLang="ko-KR" sz="2000" dirty="0" err="1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leaving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 </a:t>
            </a:r>
            <a:r>
              <a:rPr lang="ko-KR" altLang="ko-KR" sz="2000" dirty="0" err="1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any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 </a:t>
            </a:r>
            <a:r>
              <a:rPr lang="ko-KR" altLang="ko-KR" sz="2000" dirty="0" err="1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measurable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 </a:t>
            </a:r>
            <a:r>
              <a:rPr lang="ko-KR" altLang="ko-KR" sz="2000" dirty="0" err="1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signal</a:t>
            </a:r>
            <a:r>
              <a:rPr lang="ko-KR" altLang="ko-KR" sz="2000" dirty="0">
                <a:solidFill>
                  <a:srgbClr val="000000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.​</a:t>
            </a:r>
          </a:p>
        </p:txBody>
      </p:sp>
    </p:spTree>
    <p:extLst>
      <p:ext uri="{BB962C8B-B14F-4D97-AF65-F5344CB8AC3E}">
        <p14:creationId xmlns:p14="http://schemas.microsoft.com/office/powerpoint/2010/main" val="25681174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8EA2EAD-20FE-4A47-BCEB-8B04CFF5B3AA}"/>
              </a:ext>
            </a:extLst>
          </p:cNvPr>
          <p:cNvSpPr>
            <a:spLocks noGrp="1"/>
          </p:cNvSpPr>
          <p:nvPr/>
        </p:nvSpPr>
        <p:spPr>
          <a:xfrm>
            <a:off x="438150" y="1714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rPr>
              <a:t>APPENDIX C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6DB447D-10D1-4589-94FC-7F7C15E58105}"/>
              </a:ext>
            </a:extLst>
          </p:cNvPr>
          <p:cNvSpPr>
            <a:spLocks noGrp="1"/>
          </p:cNvSpPr>
          <p:nvPr/>
        </p:nvSpPr>
        <p:spPr>
          <a:xfrm>
            <a:off x="438150" y="447675"/>
            <a:ext cx="862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Full Momentum Marginals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32DB7C1-8307-4488-ABCF-D240F6B9333D}"/>
              </a:ext>
            </a:extLst>
          </p:cNvPr>
          <p:cNvSpPr>
            <a:spLocks noGrp="1"/>
          </p:cNvSpPr>
          <p:nvPr/>
        </p:nvSpPr>
        <p:spPr>
          <a:xfrm>
            <a:off x="457200" y="990600"/>
            <a:ext cx="8477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200" b="0" i="0">
                <a:solidFill>
                  <a:srgbClr val="F4EDEE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F4EDEE"/>
                </a:solidFill>
                <a:latin typeface="Noto Sans KR"/>
                <a:ea typeface="Noto Sans KR"/>
                <a:cs typeface="Noto Sans KR"/>
              </a:rPr>
              <a:t>Truth and posterior summaries across three comparison models</a:t>
            </a:r>
          </a:p>
        </p:txBody>
      </p:sp>
      <p:pic>
        <p:nvPicPr>
          <p:cNvPr id="9" name="그림 11"/>
          <p:cNvPicPr>
            <a:picLocks noChangeAspect="1"/>
          </p:cNvPicPr>
          <p:nvPr/>
        </p:nvPicPr>
        <p:blipFill>
          <a:blip r:embed="rId3"/>
          <a:srcRect t="9343"/>
          <a:stretch>
            <a:fillRect/>
          </a:stretch>
        </p:blipFill>
        <p:spPr>
          <a:xfrm>
            <a:off x="1164336" y="1354983"/>
            <a:ext cx="9101328" cy="687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5899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92D1EDF-1D1B-4C60-AA47-4655F4FD2FB3}"/>
              </a:ext>
            </a:extLst>
          </p:cNvPr>
          <p:cNvSpPr>
            <a:spLocks noGrp="1"/>
          </p:cNvSpPr>
          <p:nvPr/>
        </p:nvSpPr>
        <p:spPr>
          <a:xfrm>
            <a:off x="438150" y="1714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rPr>
              <a:t>APPENDIX D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FD1A406-4B5E-4F63-AE2A-97DFE1D2A8CC}"/>
              </a:ext>
            </a:extLst>
          </p:cNvPr>
          <p:cNvSpPr>
            <a:spLocks noGrp="1"/>
          </p:cNvSpPr>
          <p:nvPr/>
        </p:nvSpPr>
        <p:spPr>
          <a:xfrm>
            <a:off x="438150" y="447675"/>
            <a:ext cx="862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χ²-selected Top Mass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5C2531E-F63E-4C71-99E7-B6175C1C7F2D}"/>
              </a:ext>
            </a:extLst>
          </p:cNvPr>
          <p:cNvSpPr>
            <a:spLocks noGrp="1"/>
          </p:cNvSpPr>
          <p:nvPr/>
        </p:nvSpPr>
        <p:spPr>
          <a:xfrm>
            <a:off x="457200" y="990600"/>
            <a:ext cx="8477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200" b="0" i="0">
                <a:solidFill>
                  <a:srgbClr val="F4EDEE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F4EDEE"/>
                </a:solidFill>
                <a:latin typeface="Noto Sans KR"/>
                <a:ea typeface="Noto Sans KR"/>
                <a:cs typeface="Noto Sans KR"/>
              </a:rPr>
              <a:t>Matchable subset · 46,758 events · Njets 4–9</a:t>
            </a:r>
          </a:p>
        </p:txBody>
      </p:sp>
      <p:pic>
        <p:nvPicPr>
          <p:cNvPr id="12" name="그림 12"/>
          <p:cNvPicPr>
            <a:picLocks noChangeAspect="1"/>
          </p:cNvPicPr>
          <p:nvPr/>
        </p:nvPicPr>
        <p:blipFill>
          <a:blip r:embed="rId3"/>
          <a:srcRect t="2400"/>
          <a:stretch>
            <a:fillRect/>
          </a:stretch>
        </p:blipFill>
        <p:spPr>
          <a:xfrm>
            <a:off x="713232" y="1400589"/>
            <a:ext cx="10003536" cy="682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5873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9ADEEDF-8A14-43BC-9E12-2EF3B082673E}"/>
              </a:ext>
            </a:extLst>
          </p:cNvPr>
          <p:cNvSpPr>
            <a:spLocks noGrp="1"/>
          </p:cNvSpPr>
          <p:nvPr/>
        </p:nvSpPr>
        <p:spPr>
          <a:xfrm>
            <a:off x="438150" y="1714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C8A25A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03 · IMPLEMENTATION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2C8C8A3-D522-4298-A0CB-D8163C817211}"/>
              </a:ext>
            </a:extLst>
          </p:cNvPr>
          <p:cNvSpPr>
            <a:spLocks noGrp="1"/>
          </p:cNvSpPr>
          <p:nvPr/>
        </p:nvSpPr>
        <p:spPr>
          <a:xfrm>
            <a:off x="438150" y="447675"/>
            <a:ext cx="862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End-to-End Code Flow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1EBE586-242F-408C-AD6A-6D38718DDF78}"/>
              </a:ext>
            </a:extLst>
          </p:cNvPr>
          <p:cNvSpPr>
            <a:spLocks noGrp="1"/>
          </p:cNvSpPr>
          <p:nvPr/>
        </p:nvSpPr>
        <p:spPr>
          <a:xfrm>
            <a:off x="457200" y="990600"/>
            <a:ext cx="8477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200" b="0" i="0">
                <a:solidFill>
                  <a:srgbClr val="F4EDEE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HDF5 loading → training → locked evaluation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FEF46FD-D444-4082-916D-823B3DF87FEE}"/>
              </a:ext>
            </a:extLst>
          </p:cNvPr>
          <p:cNvSpPr>
            <a:spLocks noGrp="1"/>
          </p:cNvSpPr>
          <p:nvPr/>
        </p:nvSpPr>
        <p:spPr>
          <a:xfrm>
            <a:off x="10572750" y="81534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9E1915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6" name="직선 연결선 5">
            <a:extLst>
              <a:ext uri="{FF2B5EF4-FFF2-40B4-BE49-F238E27FC236}">
                <a16:creationId xmlns:a16="http://schemas.microsoft.com/office/drawing/2014/main" id="{59504561-6B91-46DC-9422-EAF81C143C43}"/>
              </a:ext>
            </a:extLst>
          </p:cNvPr>
          <p:cNvSpPr>
            <a:spLocks noGrp="1"/>
          </p:cNvSpPr>
          <p:nvPr/>
        </p:nvSpPr>
        <p:spPr>
          <a:xfrm>
            <a:off x="1905000" y="3286125"/>
            <a:ext cx="333375" cy="0"/>
          </a:xfrm>
          <a:prstGeom prst="line">
            <a:avLst/>
          </a:prstGeom>
          <a:noFill/>
          <a:ln w="38100">
            <a:solidFill>
              <a:srgbClr val="C8A25A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선 연결선 6">
            <a:extLst>
              <a:ext uri="{FF2B5EF4-FFF2-40B4-BE49-F238E27FC236}">
                <a16:creationId xmlns:a16="http://schemas.microsoft.com/office/drawing/2014/main" id="{A9DFABBC-D3E8-45B3-A605-C5E0CB663136}"/>
              </a:ext>
            </a:extLst>
          </p:cNvPr>
          <p:cNvSpPr>
            <a:spLocks noGrp="1"/>
          </p:cNvSpPr>
          <p:nvPr/>
        </p:nvSpPr>
        <p:spPr>
          <a:xfrm>
            <a:off x="3705225" y="3286125"/>
            <a:ext cx="333375" cy="0"/>
          </a:xfrm>
          <a:prstGeom prst="line">
            <a:avLst/>
          </a:prstGeom>
          <a:noFill/>
          <a:ln w="38100">
            <a:solidFill>
              <a:srgbClr val="C8A25A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선 연결선 7">
            <a:extLst>
              <a:ext uri="{FF2B5EF4-FFF2-40B4-BE49-F238E27FC236}">
                <a16:creationId xmlns:a16="http://schemas.microsoft.com/office/drawing/2014/main" id="{175D8200-8891-413C-BCF6-0F971AE73A28}"/>
              </a:ext>
            </a:extLst>
          </p:cNvPr>
          <p:cNvSpPr>
            <a:spLocks noGrp="1"/>
          </p:cNvSpPr>
          <p:nvPr/>
        </p:nvSpPr>
        <p:spPr>
          <a:xfrm>
            <a:off x="5505450" y="3286125"/>
            <a:ext cx="333375" cy="0"/>
          </a:xfrm>
          <a:prstGeom prst="line">
            <a:avLst/>
          </a:prstGeom>
          <a:noFill/>
          <a:ln w="38100">
            <a:solidFill>
              <a:srgbClr val="C8A25A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직선 연결선 8">
            <a:extLst>
              <a:ext uri="{FF2B5EF4-FFF2-40B4-BE49-F238E27FC236}">
                <a16:creationId xmlns:a16="http://schemas.microsoft.com/office/drawing/2014/main" id="{F936248C-DE47-49E9-A9BC-6E6091577700}"/>
              </a:ext>
            </a:extLst>
          </p:cNvPr>
          <p:cNvSpPr>
            <a:spLocks noGrp="1"/>
          </p:cNvSpPr>
          <p:nvPr/>
        </p:nvSpPr>
        <p:spPr>
          <a:xfrm>
            <a:off x="7305675" y="3286125"/>
            <a:ext cx="333375" cy="0"/>
          </a:xfrm>
          <a:prstGeom prst="line">
            <a:avLst/>
          </a:prstGeom>
          <a:noFill/>
          <a:ln w="38100">
            <a:solidFill>
              <a:srgbClr val="C8A25A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직선 연결선 9">
            <a:extLst>
              <a:ext uri="{FF2B5EF4-FFF2-40B4-BE49-F238E27FC236}">
                <a16:creationId xmlns:a16="http://schemas.microsoft.com/office/drawing/2014/main" id="{91C55CF5-030E-4FB1-B1E6-A308DDDB4F2B}"/>
              </a:ext>
            </a:extLst>
          </p:cNvPr>
          <p:cNvSpPr>
            <a:spLocks noGrp="1"/>
          </p:cNvSpPr>
          <p:nvPr/>
        </p:nvSpPr>
        <p:spPr>
          <a:xfrm>
            <a:off x="9105900" y="3286125"/>
            <a:ext cx="333375" cy="0"/>
          </a:xfrm>
          <a:prstGeom prst="line">
            <a:avLst/>
          </a:prstGeom>
          <a:noFill/>
          <a:ln w="38100">
            <a:solidFill>
              <a:srgbClr val="C8A25A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6D45C4A-32AB-417B-8ADC-9C197EF8C707}"/>
              </a:ext>
            </a:extLst>
          </p:cNvPr>
          <p:cNvSpPr>
            <a:spLocks noGrp="1"/>
          </p:cNvSpPr>
          <p:nvPr/>
        </p:nvSpPr>
        <p:spPr>
          <a:xfrm>
            <a:off x="438150" y="2647950"/>
            <a:ext cx="1543050" cy="1295400"/>
          </a:xfrm>
          <a:prstGeom prst="rect">
            <a:avLst/>
          </a:prstGeom>
          <a:solidFill>
            <a:srgbClr val="F5F6F8"/>
          </a:solidFill>
          <a:ln w="9525">
            <a:solidFill>
              <a:srgbClr val="D9DDE2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C38C715-10EF-4B0A-B4B6-D603AD6F8B19}"/>
              </a:ext>
            </a:extLst>
          </p:cNvPr>
          <p:cNvSpPr>
            <a:spLocks noGrp="1"/>
          </p:cNvSpPr>
          <p:nvPr/>
        </p:nvSpPr>
        <p:spPr>
          <a:xfrm>
            <a:off x="533400" y="2819400"/>
            <a:ext cx="13525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17375E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 i="0">
                <a:solidFill>
                  <a:srgbClr val="17375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data.py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7812B84-F86A-4A98-8430-87A58FF9DDE8}"/>
              </a:ext>
            </a:extLst>
          </p:cNvPr>
          <p:cNvSpPr>
            <a:spLocks noGrp="1"/>
          </p:cNvSpPr>
          <p:nvPr/>
        </p:nvSpPr>
        <p:spPr>
          <a:xfrm>
            <a:off x="533400" y="3257550"/>
            <a:ext cx="13525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lazy HDF5</a:t>
            </a:r>
          </a:p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padding · mask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550D6DD-C8FB-4BE2-B6B1-13851B248A6C}"/>
              </a:ext>
            </a:extLst>
          </p:cNvPr>
          <p:cNvSpPr>
            <a:spLocks noGrp="1"/>
          </p:cNvSpPr>
          <p:nvPr/>
        </p:nvSpPr>
        <p:spPr>
          <a:xfrm>
            <a:off x="2238375" y="2647950"/>
            <a:ext cx="1543050" cy="1295400"/>
          </a:xfrm>
          <a:prstGeom prst="rect">
            <a:avLst/>
          </a:prstGeom>
          <a:solidFill>
            <a:srgbClr val="F8E9E8"/>
          </a:solidFill>
          <a:ln w="9525">
            <a:solidFill>
              <a:srgbClr val="9E1915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B7E37F2-1073-40A9-8A1E-089054BE2B1A}"/>
              </a:ext>
            </a:extLst>
          </p:cNvPr>
          <p:cNvSpPr>
            <a:spLocks noGrp="1"/>
          </p:cNvSpPr>
          <p:nvPr/>
        </p:nvSpPr>
        <p:spPr>
          <a:xfrm>
            <a:off x="2333625" y="2819400"/>
            <a:ext cx="13525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5636"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 i="0">
                <a:solidFill>
                  <a:srgbClr val="9E1915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preprocessing.py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C98467D-A01B-43AE-B1B2-E4CE2A1701CC}"/>
              </a:ext>
            </a:extLst>
          </p:cNvPr>
          <p:cNvSpPr>
            <a:spLocks noGrp="1"/>
          </p:cNvSpPr>
          <p:nvPr/>
        </p:nvSpPr>
        <p:spPr>
          <a:xfrm>
            <a:off x="2333625" y="3257550"/>
            <a:ext cx="13525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log1p · sin/cos</a:t>
            </a:r>
          </a:p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train-only scale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4BE1739-598D-4475-810A-9F73C3B2E404}"/>
              </a:ext>
            </a:extLst>
          </p:cNvPr>
          <p:cNvSpPr>
            <a:spLocks noGrp="1"/>
          </p:cNvSpPr>
          <p:nvPr/>
        </p:nvSpPr>
        <p:spPr>
          <a:xfrm>
            <a:off x="4038600" y="2647950"/>
            <a:ext cx="1543050" cy="1295400"/>
          </a:xfrm>
          <a:prstGeom prst="rect">
            <a:avLst/>
          </a:prstGeom>
          <a:solidFill>
            <a:srgbClr val="F5F6F8"/>
          </a:solidFill>
          <a:ln w="9525">
            <a:solidFill>
              <a:srgbClr val="D9DDE2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2BC2312-33A7-416C-BA13-F2A8BA5E3E41}"/>
              </a:ext>
            </a:extLst>
          </p:cNvPr>
          <p:cNvSpPr>
            <a:spLocks noGrp="1"/>
          </p:cNvSpPr>
          <p:nvPr/>
        </p:nvSpPr>
        <p:spPr>
          <a:xfrm>
            <a:off x="4133850" y="2819400"/>
            <a:ext cx="13525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17375E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 i="0">
                <a:solidFill>
                  <a:srgbClr val="17375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encoder.py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1E77544-DE02-4D28-AD5F-A83088433A5B}"/>
              </a:ext>
            </a:extLst>
          </p:cNvPr>
          <p:cNvSpPr>
            <a:spLocks noGrp="1"/>
          </p:cNvSpPr>
          <p:nvPr/>
        </p:nvSpPr>
        <p:spPr>
          <a:xfrm>
            <a:off x="4133850" y="3257550"/>
            <a:ext cx="13525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Transformer</a:t>
            </a:r>
          </a:p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event context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968C417-F801-471F-8C39-B533C058E13C}"/>
              </a:ext>
            </a:extLst>
          </p:cNvPr>
          <p:cNvSpPr>
            <a:spLocks noGrp="1"/>
          </p:cNvSpPr>
          <p:nvPr/>
        </p:nvSpPr>
        <p:spPr>
          <a:xfrm>
            <a:off x="5838825" y="2647950"/>
            <a:ext cx="1543050" cy="1295400"/>
          </a:xfrm>
          <a:prstGeom prst="rect">
            <a:avLst/>
          </a:prstGeom>
          <a:solidFill>
            <a:srgbClr val="F8E9E8"/>
          </a:solidFill>
          <a:ln w="9525">
            <a:solidFill>
              <a:srgbClr val="9E1915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7058C5D-268F-44CD-BACD-F46E6F2A6A7B}"/>
              </a:ext>
            </a:extLst>
          </p:cNvPr>
          <p:cNvSpPr>
            <a:spLocks noGrp="1"/>
          </p:cNvSpPr>
          <p:nvPr/>
        </p:nvSpPr>
        <p:spPr>
          <a:xfrm>
            <a:off x="5934075" y="2819400"/>
            <a:ext cx="13525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 i="0">
                <a:solidFill>
                  <a:srgbClr val="9E1915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flow.py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84BADBEA-9647-4213-A738-9E9C8F128D43}"/>
              </a:ext>
            </a:extLst>
          </p:cNvPr>
          <p:cNvSpPr>
            <a:spLocks noGrp="1"/>
          </p:cNvSpPr>
          <p:nvPr/>
        </p:nvSpPr>
        <p:spPr>
          <a:xfrm>
            <a:off x="5934075" y="3257550"/>
            <a:ext cx="13525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linear path</a:t>
            </a:r>
          </a:p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velocity MSE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26BE09F-3809-4E7E-989E-85B4DA822C5F}"/>
              </a:ext>
            </a:extLst>
          </p:cNvPr>
          <p:cNvSpPr>
            <a:spLocks noGrp="1"/>
          </p:cNvSpPr>
          <p:nvPr/>
        </p:nvSpPr>
        <p:spPr>
          <a:xfrm>
            <a:off x="7639050" y="2647950"/>
            <a:ext cx="1543050" cy="1295400"/>
          </a:xfrm>
          <a:prstGeom prst="rect">
            <a:avLst/>
          </a:prstGeom>
          <a:solidFill>
            <a:srgbClr val="F5F6F8"/>
          </a:solidFill>
          <a:ln w="9525">
            <a:solidFill>
              <a:srgbClr val="D9DDE2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46B1B665-2CA5-4A7D-A416-ACFD99FC9EA7}"/>
              </a:ext>
            </a:extLst>
          </p:cNvPr>
          <p:cNvSpPr>
            <a:spLocks noGrp="1"/>
          </p:cNvSpPr>
          <p:nvPr/>
        </p:nvSpPr>
        <p:spPr>
          <a:xfrm>
            <a:off x="7734300" y="2819400"/>
            <a:ext cx="13525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17375E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 i="0">
                <a:solidFill>
                  <a:srgbClr val="17375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train.py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355BBE2-5AB8-48F9-B87E-6EA69E11F5A1}"/>
              </a:ext>
            </a:extLst>
          </p:cNvPr>
          <p:cNvSpPr>
            <a:spLocks noGrp="1"/>
          </p:cNvSpPr>
          <p:nvPr/>
        </p:nvSpPr>
        <p:spPr>
          <a:xfrm>
            <a:off x="7734300" y="3257550"/>
            <a:ext cx="13525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AdamW · cosine</a:t>
            </a:r>
          </a:p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early stop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B77A8DBA-8235-40EA-A9D0-09E1F282D133}"/>
              </a:ext>
            </a:extLst>
          </p:cNvPr>
          <p:cNvSpPr>
            <a:spLocks noGrp="1"/>
          </p:cNvSpPr>
          <p:nvPr/>
        </p:nvSpPr>
        <p:spPr>
          <a:xfrm>
            <a:off x="9439275" y="2647950"/>
            <a:ext cx="1543050" cy="1295400"/>
          </a:xfrm>
          <a:prstGeom prst="rect">
            <a:avLst/>
          </a:prstGeom>
          <a:solidFill>
            <a:srgbClr val="F8E9E8"/>
          </a:solidFill>
          <a:ln w="9525">
            <a:solidFill>
              <a:srgbClr val="9E1915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AB616A9-FA99-4E1D-8EF7-49CE6E93491D}"/>
              </a:ext>
            </a:extLst>
          </p:cNvPr>
          <p:cNvSpPr>
            <a:spLocks noGrp="1"/>
          </p:cNvSpPr>
          <p:nvPr/>
        </p:nvSpPr>
        <p:spPr>
          <a:xfrm>
            <a:off x="9534525" y="2819400"/>
            <a:ext cx="13525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6658"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 i="0">
                <a:solidFill>
                  <a:srgbClr val="9E1915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sample/evaluate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5E19B64C-FF00-4EC4-A153-98E6F25BBF7A}"/>
              </a:ext>
            </a:extLst>
          </p:cNvPr>
          <p:cNvSpPr>
            <a:spLocks noGrp="1"/>
          </p:cNvSpPr>
          <p:nvPr/>
        </p:nvSpPr>
        <p:spPr>
          <a:xfrm>
            <a:off x="9534525" y="3257550"/>
            <a:ext cx="13525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midpoint ODE</a:t>
            </a:r>
          </a:p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metrics · test lock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6F05C8D-6EA1-49FA-A63A-E461444B6EE9}"/>
              </a:ext>
            </a:extLst>
          </p:cNvPr>
          <p:cNvSpPr>
            <a:spLocks noGrp="1"/>
          </p:cNvSpPr>
          <p:nvPr/>
        </p:nvSpPr>
        <p:spPr>
          <a:xfrm>
            <a:off x="609600" y="4857750"/>
            <a:ext cx="9906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575" b="1" i="0">
                <a:solidFill>
                  <a:srgbClr val="2A7F80"/>
                </a:solidFill>
                <a:latin typeface="Noto Sans KR"/>
                <a:ea typeface="Noto Sans KR"/>
                <a:cs typeface="Noto Sans KR"/>
              </a:defRPr>
            </a:pPr>
            <a:r>
              <a:rPr sz="1575" b="1" i="0">
                <a:solidFill>
                  <a:srgbClr val="2A7F8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실행 시 생성되는 검증 가능한 artifacts</a:t>
            </a:r>
          </a:p>
        </p:txBody>
      </p:sp>
      <p:sp>
        <p:nvSpPr>
          <p:cNvPr id="30" name="직선 연결선 29">
            <a:extLst>
              <a:ext uri="{FF2B5EF4-FFF2-40B4-BE49-F238E27FC236}">
                <a16:creationId xmlns:a16="http://schemas.microsoft.com/office/drawing/2014/main" id="{C4780523-7C4E-4D2B-AB94-715CD0545C07}"/>
              </a:ext>
            </a:extLst>
          </p:cNvPr>
          <p:cNvSpPr>
            <a:spLocks noGrp="1"/>
          </p:cNvSpPr>
          <p:nvPr/>
        </p:nvSpPr>
        <p:spPr>
          <a:xfrm>
            <a:off x="609600" y="5191125"/>
            <a:ext cx="9906000" cy="0"/>
          </a:xfrm>
          <a:prstGeom prst="line">
            <a:avLst/>
          </a:prstGeom>
          <a:noFill/>
          <a:ln w="19050">
            <a:solidFill>
              <a:srgbClr val="2A7F80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2707D598-634B-470E-944C-F9A3AEBF2F2D}"/>
              </a:ext>
            </a:extLst>
          </p:cNvPr>
          <p:cNvSpPr>
            <a:spLocks noGrp="1"/>
          </p:cNvSpPr>
          <p:nvPr/>
        </p:nvSpPr>
        <p:spPr>
          <a:xfrm>
            <a:off x="704850" y="5476875"/>
            <a:ext cx="21431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2A7F80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 i="0">
                <a:solidFill>
                  <a:srgbClr val="2A7F8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preprocessor state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EB029C46-DA10-4747-A0CA-BD829ECE71AD}"/>
              </a:ext>
            </a:extLst>
          </p:cNvPr>
          <p:cNvSpPr>
            <a:spLocks noGrp="1"/>
          </p:cNvSpPr>
          <p:nvPr/>
        </p:nvSpPr>
        <p:spPr>
          <a:xfrm>
            <a:off x="704850" y="5867400"/>
            <a:ext cx="2143125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feature mean/std · target mean/std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292BF1B5-5144-4A2D-A78C-4739B26ACC3E}"/>
              </a:ext>
            </a:extLst>
          </p:cNvPr>
          <p:cNvSpPr>
            <a:spLocks noGrp="1"/>
          </p:cNvSpPr>
          <p:nvPr/>
        </p:nvSpPr>
        <p:spPr>
          <a:xfrm>
            <a:off x="3238500" y="5476875"/>
            <a:ext cx="21431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2A7F80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 i="0">
                <a:solidFill>
                  <a:srgbClr val="2A7F8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best checkpoint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15E9C25C-EA61-41B7-8BD1-472E8DF09DF5}"/>
              </a:ext>
            </a:extLst>
          </p:cNvPr>
          <p:cNvSpPr>
            <a:spLocks noGrp="1"/>
          </p:cNvSpPr>
          <p:nvPr/>
        </p:nvSpPr>
        <p:spPr>
          <a:xfrm>
            <a:off x="3238500" y="5867400"/>
            <a:ext cx="2143125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selected epoch · config · model hash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06A81A3A-C3F8-4DCE-A49E-9A518F6A83F0}"/>
              </a:ext>
            </a:extLst>
          </p:cNvPr>
          <p:cNvSpPr>
            <a:spLocks noGrp="1"/>
          </p:cNvSpPr>
          <p:nvPr/>
        </p:nvSpPr>
        <p:spPr>
          <a:xfrm>
            <a:off x="5772150" y="5476875"/>
            <a:ext cx="21431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2A7F80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 i="0">
                <a:solidFill>
                  <a:srgbClr val="2A7F8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posterior archive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99F68824-1BFE-475A-B3DD-63294BB1EF3F}"/>
              </a:ext>
            </a:extLst>
          </p:cNvPr>
          <p:cNvSpPr>
            <a:spLocks noGrp="1"/>
          </p:cNvSpPr>
          <p:nvPr/>
        </p:nvSpPr>
        <p:spPr>
          <a:xfrm>
            <a:off x="5772150" y="5867400"/>
            <a:ext cx="2143125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truth + 128 samples/event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5918EA51-181A-4023-BC2E-E0CED4BA9E02}"/>
              </a:ext>
            </a:extLst>
          </p:cNvPr>
          <p:cNvSpPr>
            <a:spLocks noGrp="1"/>
          </p:cNvSpPr>
          <p:nvPr/>
        </p:nvSpPr>
        <p:spPr>
          <a:xfrm>
            <a:off x="8305800" y="5476875"/>
            <a:ext cx="21431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2A7F80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 i="0">
                <a:solidFill>
                  <a:srgbClr val="2A7F8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test record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D8999739-C7C5-4616-83B7-22524F4EDDAD}"/>
              </a:ext>
            </a:extLst>
          </p:cNvPr>
          <p:cNvSpPr>
            <a:spLocks noGrp="1"/>
          </p:cNvSpPr>
          <p:nvPr/>
        </p:nvSpPr>
        <p:spPr>
          <a:xfrm>
            <a:off x="8305800" y="5867400"/>
            <a:ext cx="2143125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test_used flag · one-shot guard</a:t>
            </a:r>
          </a:p>
        </p:txBody>
      </p:sp>
    </p:spTree>
    <p:extLst>
      <p:ext uri="{BB962C8B-B14F-4D97-AF65-F5344CB8AC3E}">
        <p14:creationId xmlns:p14="http://schemas.microsoft.com/office/powerpoint/2010/main" val="11550101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1D642FF-3256-4058-B7B3-AC498277D989}"/>
              </a:ext>
            </a:extLst>
          </p:cNvPr>
          <p:cNvSpPr>
            <a:spLocks noGrp="1"/>
          </p:cNvSpPr>
          <p:nvPr/>
        </p:nvSpPr>
        <p:spPr>
          <a:xfrm>
            <a:off x="438150" y="1714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C8A25A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05 · RESULTS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2377243-7996-46FC-9AE6-39365193918D}"/>
              </a:ext>
            </a:extLst>
          </p:cNvPr>
          <p:cNvSpPr>
            <a:spLocks noGrp="1"/>
          </p:cNvSpPr>
          <p:nvPr/>
        </p:nvSpPr>
        <p:spPr>
          <a:xfrm>
            <a:off x="438150" y="447675"/>
            <a:ext cx="862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Event-level Posterior 사례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7A24DAD-DFF6-471F-9B99-811164EDFA66}"/>
              </a:ext>
            </a:extLst>
          </p:cNvPr>
          <p:cNvSpPr>
            <a:spLocks noGrp="1"/>
          </p:cNvSpPr>
          <p:nvPr/>
        </p:nvSpPr>
        <p:spPr>
          <a:xfrm>
            <a:off x="457200" y="990600"/>
            <a:ext cx="8477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200" b="0" i="0">
                <a:solidFill>
                  <a:srgbClr val="F4EDEE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Concentrated · multimodal · broad failure</a:t>
            </a:r>
          </a:p>
        </p:txBody>
      </p:sp>
      <p:pic>
        <p:nvPicPr>
          <p:cNvPr id="25" name="그림 2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23875" y="2148606"/>
            <a:ext cx="10382250" cy="2513164"/>
          </a:xfrm>
          <a:prstGeom prst="rect">
            <a:avLst/>
          </a:prstGeom>
        </p:spPr>
      </p:pic>
      <p:sp>
        <p:nvSpPr>
          <p:cNvPr id="7" name="직선 연결선 6">
            <a:extLst>
              <a:ext uri="{FF2B5EF4-FFF2-40B4-BE49-F238E27FC236}">
                <a16:creationId xmlns:a16="http://schemas.microsoft.com/office/drawing/2014/main" id="{AE813778-22D8-495D-888E-0D8F3E3E5FEA}"/>
              </a:ext>
            </a:extLst>
          </p:cNvPr>
          <p:cNvSpPr>
            <a:spLocks noGrp="1"/>
          </p:cNvSpPr>
          <p:nvPr/>
        </p:nvSpPr>
        <p:spPr>
          <a:xfrm>
            <a:off x="1143000" y="5191125"/>
            <a:ext cx="323850" cy="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4D4CC7B-2BF7-46A9-B22C-5AB4080475D9}"/>
              </a:ext>
            </a:extLst>
          </p:cNvPr>
          <p:cNvSpPr>
            <a:spLocks noGrp="1"/>
          </p:cNvSpPr>
          <p:nvPr/>
        </p:nvSpPr>
        <p:spPr>
          <a:xfrm>
            <a:off x="1562100" y="5095875"/>
            <a:ext cx="114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truth</a:t>
            </a:r>
          </a:p>
        </p:txBody>
      </p:sp>
      <p:sp>
        <p:nvSpPr>
          <p:cNvPr id="9" name="직선 연결선 8">
            <a:extLst>
              <a:ext uri="{FF2B5EF4-FFF2-40B4-BE49-F238E27FC236}">
                <a16:creationId xmlns:a16="http://schemas.microsoft.com/office/drawing/2014/main" id="{8F099FCD-0C15-4BB1-966E-6A36D594078D}"/>
              </a:ext>
            </a:extLst>
          </p:cNvPr>
          <p:cNvSpPr>
            <a:spLocks noGrp="1"/>
          </p:cNvSpPr>
          <p:nvPr/>
        </p:nvSpPr>
        <p:spPr>
          <a:xfrm>
            <a:off x="2809875" y="5191125"/>
            <a:ext cx="323850" cy="0"/>
          </a:xfrm>
          <a:prstGeom prst="line">
            <a:avLst/>
          </a:prstGeom>
          <a:noFill/>
          <a:ln w="28575">
            <a:solidFill>
              <a:srgbClr val="3D6A9E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CAE6339-AAE5-4DA5-BA41-C763D3F09EE8}"/>
              </a:ext>
            </a:extLst>
          </p:cNvPr>
          <p:cNvSpPr>
            <a:spLocks noGrp="1"/>
          </p:cNvSpPr>
          <p:nvPr/>
        </p:nvSpPr>
        <p:spPr>
          <a:xfrm>
            <a:off x="3228975" y="5095875"/>
            <a:ext cx="114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sample mean</a:t>
            </a:r>
          </a:p>
        </p:txBody>
      </p:sp>
      <p:sp>
        <p:nvSpPr>
          <p:cNvPr id="11" name="직선 연결선 10">
            <a:extLst>
              <a:ext uri="{FF2B5EF4-FFF2-40B4-BE49-F238E27FC236}">
                <a16:creationId xmlns:a16="http://schemas.microsoft.com/office/drawing/2014/main" id="{228D88DF-8369-44C9-A462-915E8D0627CE}"/>
              </a:ext>
            </a:extLst>
          </p:cNvPr>
          <p:cNvSpPr>
            <a:spLocks noGrp="1"/>
          </p:cNvSpPr>
          <p:nvPr/>
        </p:nvSpPr>
        <p:spPr>
          <a:xfrm>
            <a:off x="4810125" y="5191125"/>
            <a:ext cx="323850" cy="0"/>
          </a:xfrm>
          <a:prstGeom prst="line">
            <a:avLst/>
          </a:prstGeom>
          <a:noFill/>
          <a:ln w="28575">
            <a:solidFill>
              <a:srgbClr val="D62728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C3BE829-44CB-481A-8CF2-4A235A2D74EA}"/>
              </a:ext>
            </a:extLst>
          </p:cNvPr>
          <p:cNvSpPr>
            <a:spLocks noGrp="1"/>
          </p:cNvSpPr>
          <p:nvPr/>
        </p:nvSpPr>
        <p:spPr>
          <a:xfrm>
            <a:off x="5229225" y="5095875"/>
            <a:ext cx="114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kNN mode proxy</a:t>
            </a:r>
          </a:p>
        </p:txBody>
      </p:sp>
      <p:sp>
        <p:nvSpPr>
          <p:cNvPr id="13" name="직선 연결선 12">
            <a:extLst>
              <a:ext uri="{FF2B5EF4-FFF2-40B4-BE49-F238E27FC236}">
                <a16:creationId xmlns:a16="http://schemas.microsoft.com/office/drawing/2014/main" id="{EE342B8E-4CAD-48EF-B561-8339D4D3A66D}"/>
              </a:ext>
            </a:extLst>
          </p:cNvPr>
          <p:cNvSpPr>
            <a:spLocks noGrp="1"/>
          </p:cNvSpPr>
          <p:nvPr/>
        </p:nvSpPr>
        <p:spPr>
          <a:xfrm>
            <a:off x="7239000" y="5191125"/>
            <a:ext cx="323850" cy="0"/>
          </a:xfrm>
          <a:prstGeom prst="line">
            <a:avLst/>
          </a:prstGeom>
          <a:noFill/>
          <a:ln w="28575">
            <a:solidFill>
              <a:srgbClr val="2CA02C"/>
            </a:solidFill>
            <a:prstDash val="dashDot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39DA7F7-EA8E-4B8D-88A8-31F0E6BD8328}"/>
              </a:ext>
            </a:extLst>
          </p:cNvPr>
          <p:cNvSpPr>
            <a:spLocks noGrp="1"/>
          </p:cNvSpPr>
          <p:nvPr/>
        </p:nvSpPr>
        <p:spPr>
          <a:xfrm>
            <a:off x="7658100" y="5095875"/>
            <a:ext cx="114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W roots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332EA9F-AE91-4EC2-AA55-7B088F0A3872}"/>
              </a:ext>
            </a:extLst>
          </p:cNvPr>
          <p:cNvSpPr>
            <a:spLocks noGrp="1"/>
          </p:cNvSpPr>
          <p:nvPr/>
        </p:nvSpPr>
        <p:spPr>
          <a:xfrm>
            <a:off x="619125" y="5953125"/>
            <a:ext cx="3143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2A7F80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1" i="0">
                <a:solidFill>
                  <a:srgbClr val="2A7F8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well reconstructed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0C8B5BB-AE27-4CD9-B344-DFF5E0716B8F}"/>
              </a:ext>
            </a:extLst>
          </p:cNvPr>
          <p:cNvSpPr>
            <a:spLocks noGrp="1"/>
          </p:cNvSpPr>
          <p:nvPr/>
        </p:nvSpPr>
        <p:spPr>
          <a:xfrm>
            <a:off x="619125" y="6362700"/>
            <a:ext cx="3143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27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posterior mass가 truth 부근에 집중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506DE06-8470-47F7-A1DF-F49018010F9A}"/>
              </a:ext>
            </a:extLst>
          </p:cNvPr>
          <p:cNvSpPr>
            <a:spLocks noGrp="1"/>
          </p:cNvSpPr>
          <p:nvPr/>
        </p:nvSpPr>
        <p:spPr>
          <a:xfrm>
            <a:off x="4143375" y="5953125"/>
            <a:ext cx="3143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17375E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1" i="0">
                <a:solidFill>
                  <a:srgbClr val="17375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multimodal / ambiguous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795D484-42FE-400E-8416-306C3F931431}"/>
              </a:ext>
            </a:extLst>
          </p:cNvPr>
          <p:cNvSpPr>
            <a:spLocks noGrp="1"/>
          </p:cNvSpPr>
          <p:nvPr/>
        </p:nvSpPr>
        <p:spPr>
          <a:xfrm>
            <a:off x="4143375" y="6362700"/>
            <a:ext cx="3143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27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sample mean이 두 mode 사이에 놓일 수 있음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A5C9128-9F80-4FFD-A47E-CCF71A020D0C}"/>
              </a:ext>
            </a:extLst>
          </p:cNvPr>
          <p:cNvSpPr>
            <a:spLocks noGrp="1"/>
          </p:cNvSpPr>
          <p:nvPr/>
        </p:nvSpPr>
        <p:spPr>
          <a:xfrm>
            <a:off x="7667625" y="5953125"/>
            <a:ext cx="3143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D77A2B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1" i="0">
                <a:solidFill>
                  <a:srgbClr val="D77A2B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broad failure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9533D529-09E6-439B-8A50-DFA946B44EE4}"/>
              </a:ext>
            </a:extLst>
          </p:cNvPr>
          <p:cNvSpPr>
            <a:spLocks noGrp="1"/>
          </p:cNvSpPr>
          <p:nvPr/>
        </p:nvSpPr>
        <p:spPr>
          <a:xfrm>
            <a:off x="7667625" y="6362700"/>
            <a:ext cx="3143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27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넓은 posterior가 실패와 불확실성을 노출</a:t>
            </a:r>
          </a:p>
        </p:txBody>
      </p:sp>
    </p:spTree>
    <p:extLst>
      <p:ext uri="{BB962C8B-B14F-4D97-AF65-F5344CB8AC3E}">
        <p14:creationId xmlns:p14="http://schemas.microsoft.com/office/powerpoint/2010/main" val="21477289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507F942-B161-4A4A-8CF2-211D933F62D0}"/>
              </a:ext>
            </a:extLst>
          </p:cNvPr>
          <p:cNvSpPr>
            <a:spLocks noGrp="1"/>
          </p:cNvSpPr>
          <p:nvPr/>
        </p:nvSpPr>
        <p:spPr>
          <a:xfrm>
            <a:off x="438150" y="1714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C8A25A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05 · RESULTS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4658DCA-84B0-4CED-81A6-D6D48B8B469F}"/>
              </a:ext>
            </a:extLst>
          </p:cNvPr>
          <p:cNvSpPr>
            <a:spLocks noGrp="1"/>
          </p:cNvSpPr>
          <p:nvPr/>
        </p:nvSpPr>
        <p:spPr>
          <a:xfrm>
            <a:off x="438150" y="447675"/>
            <a:ext cx="862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Downstream Physics Validation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2BBEDF6-6A44-4E12-93A7-2D6FA0F46AC1}"/>
              </a:ext>
            </a:extLst>
          </p:cNvPr>
          <p:cNvSpPr>
            <a:spLocks noGrp="1"/>
          </p:cNvSpPr>
          <p:nvPr/>
        </p:nvSpPr>
        <p:spPr>
          <a:xfrm>
            <a:off x="457200" y="990600"/>
            <a:ext cx="8477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200" b="0" i="0">
                <a:solidFill>
                  <a:srgbClr val="F4EDEE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W/top mass shape는 component RMSE와 별도의 검증 축</a:t>
            </a: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67903" y="1857375"/>
            <a:ext cx="9694194" cy="3333750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21EACB17-98F4-43F2-9064-D0820BA34758}"/>
              </a:ext>
            </a:extLst>
          </p:cNvPr>
          <p:cNvSpPr>
            <a:spLocks noGrp="1"/>
          </p:cNvSpPr>
          <p:nvPr/>
        </p:nvSpPr>
        <p:spPr>
          <a:xfrm>
            <a:off x="590550" y="5572125"/>
            <a:ext cx="495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575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1" i="0">
                <a:solidFill>
                  <a:srgbClr val="9E1915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Random-sample mass quantile distance [GeV]</a:t>
            </a:r>
          </a:p>
        </p:txBody>
      </p:sp>
      <p:graphicFrame>
        <p:nvGraphicFramePr>
          <p:cNvPr id="19" name="표 18"/>
          <p:cNvGraphicFramePr/>
          <p:nvPr/>
        </p:nvGraphicFramePr>
        <p:xfrm>
          <a:off x="590550" y="5875782"/>
          <a:ext cx="4479798" cy="2142173"/>
        </p:xfrm>
        <a:graphic>
          <a:graphicData uri="http://schemas.openxmlformats.org/drawingml/2006/table">
            <a:tbl>
              <a:tblPr/>
              <a:tblGrid>
                <a:gridCol w="2169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4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49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481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Model</a:t>
                      </a:r>
                    </a:p>
                  </a:txBody>
                  <a:tcPr anchor="ctr">
                    <a:solidFill>
                      <a:srgbClr val="9E191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W mass</a:t>
                      </a:r>
                    </a:p>
                  </a:txBody>
                  <a:tcPr anchor="ctr">
                    <a:solidFill>
                      <a:srgbClr val="9E191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top mass</a:t>
                      </a:r>
                    </a:p>
                  </a:txBody>
                  <a:tcPr anchor="ctr">
                    <a:solidFill>
                      <a:srgbClr val="9E191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81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Transformer enc.</a:t>
                      </a:r>
                      <a:br>
                        <a:rPr lang="en-US" altLang="ko-KR" sz="16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altLang="ko-KR" sz="16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Flow Matching</a:t>
                      </a:r>
                      <a:endParaRPr lang="ko-KR" altLang="ko-KR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0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3.745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9.234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81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34" charset="-127"/>
                          <a:cs typeface="Arial" panose="020B0604020202020204" pitchFamily="34" charset="0"/>
                        </a:rPr>
                        <a:t>Transformer enc.</a:t>
                      </a:r>
                      <a:b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34" charset="-127"/>
                          <a:cs typeface="Arial" panose="020B0604020202020204" pitchFamily="34" charset="0"/>
                        </a:rPr>
                      </a:b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34" charset="-127"/>
                          <a:cs typeface="Arial" panose="020B0604020202020204" pitchFamily="34" charset="0"/>
                        </a:rPr>
                        <a:t>+ </a:t>
                      </a:r>
                      <a:r>
                        <a:rPr lang="en-US" altLang="ko-K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34" charset="-127"/>
                          <a:cs typeface="Arial" panose="020B0604020202020204" pitchFamily="34" charset="0"/>
                        </a:rPr>
                        <a:t>cINN</a:t>
                      </a:r>
                      <a:endParaRPr lang="ko-KR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5F6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0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0.646</a:t>
                      </a:r>
                    </a:p>
                  </a:txBody>
                  <a:tcPr anchor="ctr">
                    <a:solidFill>
                      <a:srgbClr val="F5F6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0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8.032</a:t>
                      </a:r>
                    </a:p>
                  </a:txBody>
                  <a:tcPr anchor="ctr">
                    <a:solidFill>
                      <a:srgbClr val="F5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81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JetEncoder</a:t>
                      </a:r>
                      <a:b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altLang="ko-KR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Flow Matching</a:t>
                      </a:r>
                      <a:endParaRPr lang="ko-KR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0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8.368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600" b="0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20.145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직사각형 8">
            <a:extLst>
              <a:ext uri="{FF2B5EF4-FFF2-40B4-BE49-F238E27FC236}">
                <a16:creationId xmlns:a16="http://schemas.microsoft.com/office/drawing/2014/main" id="{71E7CE84-E0FD-46F0-B520-09B48E45835F}"/>
              </a:ext>
            </a:extLst>
          </p:cNvPr>
          <p:cNvSpPr>
            <a:spLocks noGrp="1"/>
          </p:cNvSpPr>
          <p:nvPr/>
        </p:nvSpPr>
        <p:spPr>
          <a:xfrm>
            <a:off x="6961633" y="5857875"/>
            <a:ext cx="3989876" cy="1599080"/>
          </a:xfrm>
          <a:prstGeom prst="rect">
            <a:avLst/>
          </a:prstGeom>
          <a:solidFill>
            <a:srgbClr val="F5F6F8"/>
          </a:solidFill>
          <a:ln w="9525">
            <a:solidFill>
              <a:srgbClr val="D9DDE2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DA9CC43-4175-4430-80B9-93F2AC1F344A}"/>
              </a:ext>
            </a:extLst>
          </p:cNvPr>
          <p:cNvSpPr>
            <a:spLocks noGrp="1"/>
          </p:cNvSpPr>
          <p:nvPr/>
        </p:nvSpPr>
        <p:spPr>
          <a:xfrm>
            <a:off x="7089267" y="6000750"/>
            <a:ext cx="857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lnSpc>
                <a:spcPct val="108000"/>
              </a:lnSpc>
              <a:buNone/>
              <a:defRPr sz="1350" b="1" i="0">
                <a:solidFill>
                  <a:srgbClr val="17375E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1" i="0" dirty="0" err="1">
                <a:solidFill>
                  <a:srgbClr val="17375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해석</a:t>
            </a:r>
            <a:endParaRPr sz="1600" b="1" i="0" dirty="0">
              <a:solidFill>
                <a:srgbClr val="17375E"/>
              </a:solidFill>
              <a:latin typeface="Arial" panose="020B0604020202020204" pitchFamily="34" charset="0"/>
              <a:ea typeface="Noto Sans KR"/>
              <a:cs typeface="Arial" panose="020B0604020202020204" pitchFamily="34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4E4478C-249C-4E80-B795-624A83217B79}"/>
              </a:ext>
            </a:extLst>
          </p:cNvPr>
          <p:cNvSpPr>
            <a:spLocks noGrp="1"/>
          </p:cNvSpPr>
          <p:nvPr/>
        </p:nvSpPr>
        <p:spPr>
          <a:xfrm>
            <a:off x="6961633" y="6361580"/>
            <a:ext cx="3993237" cy="110938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20000"/>
              </a:lnSpc>
              <a:buNone/>
              <a:defRPr sz="1275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• </a:t>
            </a:r>
            <a:r>
              <a:rPr sz="16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cINN이</a:t>
            </a:r>
            <a:r>
              <a:rPr sz="16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W mass </a:t>
            </a:r>
            <a:r>
              <a:rPr sz="16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shape에서</a:t>
            </a:r>
            <a:r>
              <a:rPr sz="16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sz="16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우세</a:t>
            </a:r>
            <a:endParaRPr sz="1600" b="0" i="0" dirty="0">
              <a:solidFill>
                <a:srgbClr val="181A1F"/>
              </a:solidFill>
              <a:latin typeface="Arial" panose="020B0604020202020204" pitchFamily="34" charset="0"/>
              <a:ea typeface="Noto Sans KR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  <a:buNone/>
              <a:defRPr sz="1275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• </a:t>
            </a:r>
            <a:r>
              <a:rPr sz="16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FM은</a:t>
            </a:r>
            <a:r>
              <a:rPr sz="16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top </a:t>
            </a:r>
            <a:r>
              <a:rPr sz="16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mass에서</a:t>
            </a:r>
            <a:r>
              <a:rPr sz="16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matched </a:t>
            </a:r>
            <a:r>
              <a:rPr sz="16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cINN과</a:t>
            </a:r>
            <a:r>
              <a:rPr sz="16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sz="16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근접</a:t>
            </a:r>
            <a:endParaRPr sz="1600" b="0" i="0" dirty="0">
              <a:solidFill>
                <a:srgbClr val="181A1F"/>
              </a:solidFill>
              <a:latin typeface="Arial" panose="020B0604020202020204" pitchFamily="34" charset="0"/>
              <a:ea typeface="Noto Sans KR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  <a:buNone/>
              <a:defRPr sz="1275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• raw </a:t>
            </a:r>
            <a:r>
              <a:rPr sz="16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reference는</a:t>
            </a:r>
            <a:r>
              <a:rPr sz="16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sz="16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두</a:t>
            </a:r>
            <a:r>
              <a:rPr sz="16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sz="16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분포</a:t>
            </a:r>
            <a:r>
              <a:rPr sz="16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sz="16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모두</a:t>
            </a:r>
            <a:r>
              <a:rPr sz="160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sz="160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악화</a:t>
            </a:r>
            <a:endParaRPr sz="1600" b="0" i="0" dirty="0">
              <a:solidFill>
                <a:srgbClr val="181A1F"/>
              </a:solidFill>
              <a:latin typeface="Arial" panose="020B0604020202020204" pitchFamily="34" charset="0"/>
              <a:ea typeface="Noto Sans KR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289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3050F7-7C1C-869C-738D-89EF41472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07" y="2239311"/>
            <a:ext cx="5042648" cy="27619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1F50FD1-0D92-1BD7-2ACE-E03B98449C6F}"/>
              </a:ext>
            </a:extLst>
          </p:cNvPr>
          <p:cNvSpPr txBox="1"/>
          <p:nvPr/>
        </p:nvSpPr>
        <p:spPr>
          <a:xfrm>
            <a:off x="549343" y="5787583"/>
            <a:ext cx="9874113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Font typeface="Arial"/>
              <a:buChar char="•"/>
            </a:pPr>
            <a:r>
              <a:rPr lang="ko-KR" altLang="en-US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</a:t>
            </a:r>
            <a:r>
              <a:rPr lang="ko-KR" altLang="en-US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In</a:t>
            </a:r>
            <a:r>
              <a:rPr lang="ko-KR" altLang="en-US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</a:t>
            </a:r>
            <a:r>
              <a:rPr lang="ko-KR" altLang="en-US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Conditional</a:t>
            </a:r>
            <a:r>
              <a:rPr lang="ko-KR" altLang="en-US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</a:t>
            </a:r>
            <a:r>
              <a:rPr lang="ko-KR" altLang="en-US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Invertible</a:t>
            </a:r>
            <a:r>
              <a:rPr lang="ko-KR" altLang="en-US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</a:t>
            </a:r>
            <a:r>
              <a:rPr lang="ko-KR" altLang="en-US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Neural</a:t>
            </a:r>
            <a:r>
              <a:rPr lang="ko-KR" altLang="en-US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Network (</a:t>
            </a:r>
            <a:r>
              <a:rPr lang="ko-KR" altLang="en-US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cINN</a:t>
            </a:r>
            <a:r>
              <a:rPr lang="ko-KR" altLang="en-US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), </a:t>
            </a:r>
            <a:r>
              <a:rPr lang="ko-KR" altLang="en-US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ko-KR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every</a:t>
            </a:r>
            <a:r>
              <a:rPr lang="ko-KR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ko-KR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layer</a:t>
            </a:r>
            <a:r>
              <a:rPr lang="ko-KR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ko-KR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must</a:t>
            </a:r>
            <a:r>
              <a:rPr lang="ko-KR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ko-KR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be</a:t>
            </a:r>
            <a:r>
              <a:rPr lang="ko-KR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ko-KR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invertible</a:t>
            </a:r>
            <a:r>
              <a:rPr lang="ko-KR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ko-KR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with</a:t>
            </a:r>
            <a:r>
              <a:rPr lang="ko-KR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ko-KR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a</a:t>
            </a:r>
            <a:r>
              <a:rPr lang="ko-KR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 </a:t>
            </a:r>
          </a:p>
          <a:p>
            <a:r>
              <a:rPr lang="en-US" altLang="ko-KR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 </a:t>
            </a:r>
            <a:r>
              <a:rPr lang="ko-KR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triangular</a:t>
            </a:r>
            <a:r>
              <a:rPr lang="ko-KR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en-US" altLang="ko-KR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Jacobian and use Splines</a:t>
            </a:r>
            <a:r>
              <a:rPr lang="ko-KR" altLang="en-US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ko-KR" altLang="en-US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flow</a:t>
            </a:r>
            <a:endParaRPr lang="en-US" altLang="ko-KR" dirty="0"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+mn-lt"/>
            </a:endParaRPr>
          </a:p>
          <a:p>
            <a:endParaRPr lang="en-US" altLang="ko-KR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  <a:p>
            <a:pPr marL="285750" indent="-285750">
              <a:buFont typeface="Arial"/>
              <a:buChar char="•"/>
            </a:pPr>
            <a:r>
              <a:rPr lang="en-US" altLang="ko-KR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cINN</a:t>
            </a:r>
            <a:r>
              <a:rPr lang="ko-KR" altLang="en-US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 </a:t>
            </a:r>
            <a:r>
              <a:rPr lang="ko-KR" altLang="en-US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r</a:t>
            </a:r>
            <a:r>
              <a:rPr lang="en-US" altLang="ko-KR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equires</a:t>
            </a:r>
            <a:r>
              <a:rPr lang="ko-KR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ko-KR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underlying</a:t>
            </a:r>
            <a:r>
              <a:rPr lang="ko-KR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ko-KR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assumptions</a:t>
            </a:r>
            <a:r>
              <a:rPr lang="ko-KR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ko-KR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or</a:t>
            </a:r>
            <a:r>
              <a:rPr lang="ko-KR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ko-KR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implicit</a:t>
            </a:r>
            <a:r>
              <a:rPr lang="ko-KR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ko-KR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biases</a:t>
            </a:r>
            <a:r>
              <a:rPr lang="ko-KR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ko-KR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to</a:t>
            </a:r>
            <a:r>
              <a:rPr lang="ko-KR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ko-KR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learn</a:t>
            </a:r>
            <a:r>
              <a:rPr lang="ko-KR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ko-KR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a</a:t>
            </a:r>
            <a:r>
              <a:rPr lang="ko-KR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ko-KR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useful</a:t>
            </a:r>
            <a:r>
              <a:rPr lang="ko-KR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 </a:t>
            </a:r>
            <a:r>
              <a:rPr lang="ko-KR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+mn-lt"/>
              </a:rPr>
              <a:t>likelihood</a:t>
            </a:r>
            <a:endParaRPr lang="ko-KR" altLang="en-US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  <a:p>
            <a:endParaRPr lang="ko-KR" altLang="en-US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16118C-029F-A6B1-ABC3-452B2C8BB8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7705" y="2433633"/>
            <a:ext cx="5168463" cy="25842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861B89-7975-7559-1CE5-D28479BE3368}"/>
              </a:ext>
            </a:extLst>
          </p:cNvPr>
          <p:cNvSpPr txBox="1"/>
          <p:nvPr/>
        </p:nvSpPr>
        <p:spPr>
          <a:xfrm>
            <a:off x="7105322" y="1518241"/>
            <a:ext cx="296043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ko-KR" altLang="en-US" sz="2400" b="1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Times New Roman"/>
              </a:rPr>
              <a:t>Flow</a:t>
            </a:r>
            <a:r>
              <a:rPr lang="ko-KR" altLang="en-US" sz="2400" b="1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Times New Roman"/>
              </a:rPr>
              <a:t> </a:t>
            </a:r>
            <a:r>
              <a:rPr lang="ko-KR" altLang="en-US" sz="2400" b="1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Times New Roman"/>
              </a:rPr>
              <a:t>matching</a:t>
            </a:r>
            <a:r>
              <a:rPr lang="ko-KR" altLang="en-US" sz="2400" b="1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Times New Roman"/>
              </a:rPr>
              <a:t> </a:t>
            </a:r>
            <a:endParaRPr lang="en-US" altLang="ko-KR" sz="2400" b="1" dirty="0"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Times New Roman"/>
            </a:endParaRPr>
          </a:p>
          <a:p>
            <a:pPr algn="ctr"/>
            <a:r>
              <a:rPr lang="ko-KR" altLang="en-US" sz="2400" b="1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Times New Roman"/>
              </a:rPr>
              <a:t>with</a:t>
            </a:r>
            <a:r>
              <a:rPr lang="ko-KR" altLang="en-US" sz="2400" b="1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Times New Roman"/>
              </a:rPr>
              <a:t> </a:t>
            </a:r>
            <a:r>
              <a:rPr lang="ko-KR" altLang="en-US" sz="2400" b="1" dirty="0" err="1"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Times New Roman"/>
              </a:rPr>
              <a:t>Transformer</a:t>
            </a:r>
            <a:endParaRPr lang="ko-KR" altLang="en-US" sz="2400" b="1" dirty="0"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Times New Roma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26591-7685-383E-D6D9-ECF712FA3FE3}"/>
              </a:ext>
            </a:extLst>
          </p:cNvPr>
          <p:cNvSpPr txBox="1"/>
          <p:nvPr/>
        </p:nvSpPr>
        <p:spPr>
          <a:xfrm>
            <a:off x="125132" y="8264698"/>
            <a:ext cx="824808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sz="1200" dirty="0" err="1">
                <a:solidFill>
                  <a:schemeClr val="bg1"/>
                </a:solidFill>
                <a:ea typeface="+mn-lt"/>
                <a:cs typeface="+mn-lt"/>
              </a:rPr>
              <a:t>M</a:t>
            </a:r>
            <a:r>
              <a:rPr lang="ko-KR" sz="1200" dirty="0">
                <a:solidFill>
                  <a:schemeClr val="bg1"/>
                </a:solidFill>
                <a:ea typeface="+mn-lt"/>
                <a:cs typeface="+mn-lt"/>
              </a:rPr>
              <a:t>. </a:t>
            </a:r>
            <a:r>
              <a:rPr lang="ko-KR" sz="1200" dirty="0" err="1">
                <a:solidFill>
                  <a:schemeClr val="bg1"/>
                </a:solidFill>
                <a:ea typeface="+mn-lt"/>
                <a:cs typeface="+mn-lt"/>
              </a:rPr>
              <a:t>Leigh</a:t>
            </a:r>
            <a:r>
              <a:rPr lang="ko-KR" sz="12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ko-KR" sz="1200" i="1" dirty="0" err="1">
                <a:solidFill>
                  <a:schemeClr val="bg1"/>
                </a:solidFill>
                <a:ea typeface="+mn-lt"/>
                <a:cs typeface="+mn-lt"/>
              </a:rPr>
              <a:t>et</a:t>
            </a:r>
            <a:r>
              <a:rPr lang="ko-KR" sz="1200" i="1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ko-KR" sz="1200" i="1" dirty="0" err="1">
                <a:solidFill>
                  <a:schemeClr val="bg1"/>
                </a:solidFill>
                <a:ea typeface="+mn-lt"/>
                <a:cs typeface="+mn-lt"/>
              </a:rPr>
              <a:t>al</a:t>
            </a:r>
            <a:r>
              <a:rPr lang="ko-KR" sz="1200" i="1" dirty="0">
                <a:solidFill>
                  <a:schemeClr val="bg1"/>
                </a:solidFill>
                <a:ea typeface="+mn-lt"/>
                <a:cs typeface="+mn-lt"/>
              </a:rPr>
              <a:t>.</a:t>
            </a:r>
            <a:r>
              <a:rPr lang="ko-KR" sz="1200" dirty="0">
                <a:solidFill>
                  <a:schemeClr val="bg1"/>
                </a:solidFill>
                <a:ea typeface="+mn-lt"/>
                <a:cs typeface="+mn-lt"/>
              </a:rPr>
              <a:t>, </a:t>
            </a:r>
            <a:r>
              <a:rPr lang="ko-KR" sz="1200" dirty="0" err="1">
                <a:solidFill>
                  <a:schemeClr val="bg1"/>
                </a:solidFill>
                <a:ea typeface="+mn-lt"/>
                <a:cs typeface="+mn-lt"/>
              </a:rPr>
              <a:t>SciPost</a:t>
            </a:r>
            <a:r>
              <a:rPr lang="ko-KR" sz="12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ko-KR" sz="1200" dirty="0" err="1">
                <a:solidFill>
                  <a:schemeClr val="bg1"/>
                </a:solidFill>
                <a:ea typeface="+mn-lt"/>
                <a:cs typeface="+mn-lt"/>
              </a:rPr>
              <a:t>Phys</a:t>
            </a:r>
            <a:r>
              <a:rPr lang="ko-KR" sz="1200" dirty="0">
                <a:solidFill>
                  <a:schemeClr val="bg1"/>
                </a:solidFill>
                <a:ea typeface="+mn-lt"/>
                <a:cs typeface="+mn-lt"/>
              </a:rPr>
              <a:t>. </a:t>
            </a:r>
            <a:r>
              <a:rPr lang="ko-KR" sz="1200" b="1" dirty="0">
                <a:solidFill>
                  <a:schemeClr val="bg1"/>
                </a:solidFill>
                <a:ea typeface="+mn-lt"/>
                <a:cs typeface="+mn-lt"/>
              </a:rPr>
              <a:t>14</a:t>
            </a:r>
            <a:r>
              <a:rPr lang="ko-KR" sz="1200" dirty="0">
                <a:solidFill>
                  <a:schemeClr val="bg1"/>
                </a:solidFill>
                <a:ea typeface="+mn-lt"/>
                <a:cs typeface="+mn-lt"/>
              </a:rPr>
              <a:t>, 159 (2023).</a:t>
            </a:r>
            <a:endParaRPr lang="ko-KR" sz="1200" dirty="0">
              <a:solidFill>
                <a:schemeClr val="bg1"/>
              </a:solidFill>
            </a:endParaRPr>
          </a:p>
          <a:p>
            <a:pPr algn="l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875AE30-5392-488D-95C1-7885CF833293}"/>
              </a:ext>
            </a:extLst>
          </p:cNvPr>
          <p:cNvSpPr>
            <a:spLocks noGrp="1"/>
          </p:cNvSpPr>
          <p:nvPr/>
        </p:nvSpPr>
        <p:spPr>
          <a:xfrm>
            <a:off x="240631" y="173472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1" i="0" dirty="0">
                <a:solidFill>
                  <a:srgbClr val="C8A25A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01 PROBLEM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4EE293C-BD55-4278-8F94-0633BE23CF6D}"/>
              </a:ext>
            </a:extLst>
          </p:cNvPr>
          <p:cNvSpPr>
            <a:spLocks noGrp="1"/>
          </p:cNvSpPr>
          <p:nvPr/>
        </p:nvSpPr>
        <p:spPr>
          <a:xfrm>
            <a:off x="240631" y="490029"/>
            <a:ext cx="4852069" cy="93060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  <a:def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lang="ko-KR" altLang="en-US" sz="4000" b="1" dirty="0" err="1">
                <a:solidFill>
                  <a:srgbClr val="FFFFF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해커톤</a:t>
            </a:r>
            <a:r>
              <a:rPr lang="ko-KR" altLang="en-US" sz="4000" b="1" dirty="0">
                <a:solidFill>
                  <a:srgbClr val="FFFFF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 문제 정의</a:t>
            </a:r>
          </a:p>
        </p:txBody>
      </p:sp>
      <p:cxnSp>
        <p:nvCxnSpPr>
          <p:cNvPr id="14" name="직선 연결선 13"/>
          <p:cNvCxnSpPr/>
          <p:nvPr/>
        </p:nvCxnSpPr>
        <p:spPr>
          <a:xfrm>
            <a:off x="5405437" y="2068784"/>
            <a:ext cx="80963" cy="288000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직사각형 6"/>
              <p:cNvSpPr/>
              <p:nvPr/>
            </p:nvSpPr>
            <p:spPr>
              <a:xfrm>
                <a:off x="2167546" y="1692136"/>
                <a:ext cx="161896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ko-KR" altLang="en-US" sz="2800" b="1" i="1">
                        <a:latin typeface="Cambria Math" panose="02040503050406030204" pitchFamily="18" charset="0"/>
                        <a:ea typeface="나눔스퀘어_ac ExtraBold" panose="020B0600000101010101" pitchFamily="50" charset="-127"/>
                        <a:cs typeface="Times New Roman"/>
                      </a:rPr>
                      <m:t>𝝂</m:t>
                    </m:r>
                  </m:oMath>
                </a14:m>
                <a:r>
                  <a:rPr lang="en-US" altLang="ko-KR" sz="2800" b="1" dirty="0">
                    <a:latin typeface="나눔스퀘어_ac ExtraBold" panose="020B0600000101010101" pitchFamily="50" charset="-127"/>
                    <a:ea typeface="나눔스퀘어_ac ExtraBold" panose="020B0600000101010101" pitchFamily="50" charset="-127"/>
                    <a:cs typeface="Times New Roman"/>
                  </a:rPr>
                  <a:t> - </a:t>
                </a:r>
                <a:r>
                  <a:rPr lang="ko-KR" altLang="en-US" sz="2800" b="1" dirty="0">
                    <a:latin typeface="나눔스퀘어_ac ExtraBold" panose="020B0600000101010101" pitchFamily="50" charset="-127"/>
                    <a:ea typeface="나눔스퀘어_ac ExtraBold" panose="020B0600000101010101" pitchFamily="50" charset="-127"/>
                    <a:cs typeface="Times New Roman"/>
                  </a:rPr>
                  <a:t>Flow </a:t>
                </a:r>
                <a:endParaRPr lang="ko-KR" altLang="en-US" sz="2800" dirty="0"/>
              </a:p>
            </p:txBody>
          </p:sp>
        </mc:Choice>
        <mc:Fallback xmlns="">
          <p:sp>
            <p:nvSpPr>
              <p:cNvPr id="7" name="직사각형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7546" y="1692136"/>
                <a:ext cx="1618969" cy="523220"/>
              </a:xfrm>
              <a:prstGeom prst="rect">
                <a:avLst/>
              </a:prstGeom>
              <a:blipFill>
                <a:blip r:embed="rId5"/>
                <a:stretch>
                  <a:fillRect t="-12941" r="-6792" b="-3294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0663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1875AE30-5392-488D-95C1-7885CF833293}"/>
              </a:ext>
            </a:extLst>
          </p:cNvPr>
          <p:cNvSpPr>
            <a:spLocks noGrp="1"/>
          </p:cNvSpPr>
          <p:nvPr/>
        </p:nvSpPr>
        <p:spPr>
          <a:xfrm>
            <a:off x="438150" y="1714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1" i="0" dirty="0">
                <a:solidFill>
                  <a:srgbClr val="C8A25A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01  PROBLEM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4EE293C-BD55-4278-8F94-0633BE23CF6D}"/>
              </a:ext>
            </a:extLst>
          </p:cNvPr>
          <p:cNvSpPr>
            <a:spLocks noGrp="1"/>
          </p:cNvSpPr>
          <p:nvPr/>
        </p:nvSpPr>
        <p:spPr>
          <a:xfrm>
            <a:off x="438150" y="447675"/>
            <a:ext cx="862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4000" b="1" i="0" dirty="0" err="1">
                <a:solidFill>
                  <a:srgbClr val="FFFFF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요구</a:t>
            </a:r>
            <a:r>
              <a:rPr sz="4000" b="1" i="0" dirty="0">
                <a:solidFill>
                  <a:srgbClr val="FFFFF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 </a:t>
            </a:r>
            <a:r>
              <a:rPr sz="4000" b="1" i="0" dirty="0" err="1">
                <a:solidFill>
                  <a:srgbClr val="FFFFF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산출물</a:t>
            </a:r>
            <a:r>
              <a:rPr sz="4000" b="1" i="0" dirty="0">
                <a:solidFill>
                  <a:srgbClr val="FFFFF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 및 </a:t>
            </a:r>
            <a:r>
              <a:rPr sz="4000" b="1" i="0" dirty="0" err="1">
                <a:solidFill>
                  <a:srgbClr val="FFFFF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평가</a:t>
            </a:r>
            <a:r>
              <a:rPr sz="4000" b="1" i="0" dirty="0">
                <a:solidFill>
                  <a:srgbClr val="FFFFF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 </a:t>
            </a:r>
            <a:r>
              <a:rPr sz="4000" b="1" i="0" dirty="0" err="1">
                <a:solidFill>
                  <a:srgbClr val="FFFFF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기준</a:t>
            </a:r>
            <a:endParaRPr sz="4000" b="1" i="0" dirty="0">
              <a:solidFill>
                <a:srgbClr val="FFFFFF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Noto Sans KR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E5E9EE2-DDED-4972-BA47-6A014485BB8B}"/>
              </a:ext>
            </a:extLst>
          </p:cNvPr>
          <p:cNvSpPr>
            <a:spLocks noGrp="1"/>
          </p:cNvSpPr>
          <p:nvPr/>
        </p:nvSpPr>
        <p:spPr>
          <a:xfrm>
            <a:off x="965928" y="2334493"/>
            <a:ext cx="2387878" cy="371329"/>
          </a:xfrm>
          <a:prstGeom prst="rect">
            <a:avLst/>
          </a:prstGeom>
          <a:solidFill>
            <a:schemeClr val="bg2"/>
          </a:solidFill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ctr">
              <a:lnSpc>
                <a:spcPct val="108000"/>
              </a:lnSpc>
              <a:buNone/>
              <a:defRPr sz="1800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 dirty="0" err="1">
                <a:solidFill>
                  <a:srgbClr val="181A1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입력</a:t>
            </a:r>
            <a:r>
              <a:rPr sz="2400" b="1" i="0" dirty="0">
                <a:solidFill>
                  <a:srgbClr val="181A1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 </a:t>
            </a:r>
            <a:r>
              <a:rPr sz="2400" b="1" i="0" dirty="0" err="1">
                <a:solidFill>
                  <a:srgbClr val="181A1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제약</a:t>
            </a:r>
            <a:endParaRPr sz="2400" b="1" i="0" dirty="0">
              <a:solidFill>
                <a:srgbClr val="181A1F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Noto Sans KR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8998698-D612-4F0D-8A03-5B8645332D35}"/>
              </a:ext>
            </a:extLst>
          </p:cNvPr>
          <p:cNvSpPr>
            <a:spLocks noGrp="1"/>
          </p:cNvSpPr>
          <p:nvPr/>
        </p:nvSpPr>
        <p:spPr>
          <a:xfrm>
            <a:off x="965928" y="2905993"/>
            <a:ext cx="2531151" cy="24932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2500" lnSpcReduction="20000"/>
          </a:bodyPr>
          <a:lstStyle/>
          <a:p>
            <a:pPr algn="ctr">
              <a:lnSpc>
                <a:spcPct val="125000"/>
              </a:lnSpc>
              <a:buNone/>
              <a:defRPr sz="14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reconstructed </a:t>
            </a:r>
            <a:endParaRPr lang="en-US" sz="2400" b="0" i="0" dirty="0">
              <a:solidFill>
                <a:schemeClr val="tx1">
                  <a:lumMod val="95000"/>
                  <a:lumOff val="5000"/>
                </a:schemeClr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  <a:cs typeface="Noto Sans KR"/>
            </a:endParaRPr>
          </a:p>
          <a:p>
            <a:pPr algn="ctr">
              <a:lnSpc>
                <a:spcPct val="125000"/>
              </a:lnSpc>
              <a:buNone/>
              <a:defRPr sz="14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inputs만</a:t>
            </a: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 </a:t>
            </a:r>
            <a:r>
              <a:rPr sz="24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사용</a:t>
            </a:r>
            <a:endParaRPr sz="2400" b="0" i="0" dirty="0">
              <a:solidFill>
                <a:schemeClr val="tx1">
                  <a:lumMod val="95000"/>
                  <a:lumOff val="5000"/>
                </a:schemeClr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  <a:cs typeface="Noto Sans KR"/>
            </a:endParaRPr>
          </a:p>
          <a:p>
            <a:pPr algn="ctr"/>
            <a:endParaRPr sz="2400" b="0" i="0" dirty="0">
              <a:solidFill>
                <a:schemeClr val="tx1">
                  <a:lumMod val="95000"/>
                  <a:lumOff val="5000"/>
                </a:schemeClr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  <a:cs typeface="Noto Sans KR"/>
            </a:endParaRPr>
          </a:p>
          <a:p>
            <a:pPr algn="ctr">
              <a:lnSpc>
                <a:spcPct val="125000"/>
              </a:lnSpc>
              <a:buNone/>
              <a:defRPr sz="14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truth_quarks</a:t>
            </a: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, </a:t>
            </a:r>
            <a:r>
              <a:rPr sz="24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jets_indices</a:t>
            </a: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, </a:t>
            </a:r>
            <a:r>
              <a:rPr sz="24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decay_channel</a:t>
            </a: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, </a:t>
            </a:r>
            <a:r>
              <a:rPr sz="24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matchability는</a:t>
            </a: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 </a:t>
            </a:r>
            <a:r>
              <a:rPr lang="ko-KR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입력 제외 </a:t>
            </a:r>
            <a:endParaRPr sz="2400" b="0" i="0" dirty="0">
              <a:solidFill>
                <a:schemeClr val="tx1">
                  <a:lumMod val="95000"/>
                  <a:lumOff val="5000"/>
                </a:schemeClr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  <a:cs typeface="Noto Sans KR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60D55FE-DE4B-4476-BAB0-8A45990A3510}"/>
              </a:ext>
            </a:extLst>
          </p:cNvPr>
          <p:cNvSpPr>
            <a:spLocks noGrp="1"/>
          </p:cNvSpPr>
          <p:nvPr/>
        </p:nvSpPr>
        <p:spPr>
          <a:xfrm>
            <a:off x="4505169" y="2316761"/>
            <a:ext cx="2387878" cy="371329"/>
          </a:xfrm>
          <a:prstGeom prst="rect">
            <a:avLst/>
          </a:prstGeom>
          <a:solidFill>
            <a:schemeClr val="bg2"/>
          </a:solidFill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ctr">
              <a:lnSpc>
                <a:spcPct val="108000"/>
              </a:lnSpc>
              <a:buNone/>
              <a:defRPr sz="1800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 dirty="0" err="1">
                <a:solidFill>
                  <a:srgbClr val="181A1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생성</a:t>
            </a:r>
            <a:r>
              <a:rPr sz="2400" b="1" i="0" dirty="0">
                <a:solidFill>
                  <a:srgbClr val="181A1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 </a:t>
            </a:r>
            <a:r>
              <a:rPr sz="2400" b="1" i="0" dirty="0" err="1">
                <a:solidFill>
                  <a:srgbClr val="181A1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결과</a:t>
            </a:r>
            <a:endParaRPr sz="2400" b="1" i="0" dirty="0">
              <a:solidFill>
                <a:srgbClr val="181A1F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Noto Sans KR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2CA0B5C-3286-49B3-8FA9-72F6A27EF738}"/>
              </a:ext>
            </a:extLst>
          </p:cNvPr>
          <p:cNvSpPr>
            <a:spLocks noGrp="1"/>
          </p:cNvSpPr>
          <p:nvPr/>
        </p:nvSpPr>
        <p:spPr>
          <a:xfrm>
            <a:off x="4505169" y="2888261"/>
            <a:ext cx="2531151" cy="24932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2500"/>
          </a:bodyPr>
          <a:lstStyle/>
          <a:p>
            <a:pPr algn="ctr">
              <a:lnSpc>
                <a:spcPct val="125000"/>
              </a:lnSpc>
              <a:buNone/>
              <a:defRPr sz="14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event별</a:t>
            </a: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 </a:t>
            </a:r>
            <a:endParaRPr lang="en-US" sz="2400" b="0" i="0" dirty="0">
              <a:solidFill>
                <a:schemeClr val="tx1">
                  <a:lumMod val="95000"/>
                  <a:lumOff val="5000"/>
                </a:schemeClr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  <a:cs typeface="Noto Sans KR"/>
            </a:endParaRPr>
          </a:p>
          <a:p>
            <a:pPr algn="ctr">
              <a:lnSpc>
                <a:spcPct val="125000"/>
              </a:lnSpc>
              <a:buNone/>
              <a:defRPr sz="14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posterior samples</a:t>
            </a:r>
          </a:p>
          <a:p>
            <a:pPr algn="ctr"/>
            <a:endParaRPr sz="2400" b="0" i="0" dirty="0">
              <a:solidFill>
                <a:schemeClr val="tx1">
                  <a:lumMod val="95000"/>
                  <a:lumOff val="5000"/>
                </a:schemeClr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  <a:cs typeface="Noto Sans KR"/>
            </a:endParaRPr>
          </a:p>
          <a:p>
            <a:pPr algn="ctr">
              <a:lnSpc>
                <a:spcPct val="125000"/>
              </a:lnSpc>
              <a:buNone/>
              <a:defRPr sz="14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3차원 </a:t>
            </a:r>
            <a:r>
              <a:rPr sz="24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운동량</a:t>
            </a: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 </a:t>
            </a:r>
            <a:r>
              <a:rPr sz="24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복원과</a:t>
            </a: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 </a:t>
            </a:r>
            <a:endParaRPr lang="en-US" sz="2400" b="0" i="0" dirty="0">
              <a:solidFill>
                <a:schemeClr val="tx1">
                  <a:lumMod val="95000"/>
                  <a:lumOff val="5000"/>
                </a:schemeClr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  <a:cs typeface="Noto Sans KR"/>
            </a:endParaRPr>
          </a:p>
          <a:p>
            <a:pPr algn="ctr">
              <a:lnSpc>
                <a:spcPct val="125000"/>
              </a:lnSpc>
              <a:buNone/>
              <a:defRPr sz="14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uncertainty </a:t>
            </a:r>
            <a:endParaRPr lang="en-US" sz="2400" b="0" i="0" dirty="0">
              <a:solidFill>
                <a:schemeClr val="tx1">
                  <a:lumMod val="95000"/>
                  <a:lumOff val="5000"/>
                </a:schemeClr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  <a:cs typeface="Noto Sans KR"/>
            </a:endParaRPr>
          </a:p>
          <a:p>
            <a:pPr algn="ctr">
              <a:lnSpc>
                <a:spcPct val="125000"/>
              </a:lnSpc>
              <a:buNone/>
              <a:defRPr sz="14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interval </a:t>
            </a:r>
            <a:r>
              <a:rPr sz="24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동시</a:t>
            </a: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 </a:t>
            </a:r>
            <a:r>
              <a:rPr sz="24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제공</a:t>
            </a:r>
            <a:endParaRPr sz="2400" b="0" i="0" dirty="0">
              <a:solidFill>
                <a:schemeClr val="tx1">
                  <a:lumMod val="95000"/>
                  <a:lumOff val="5000"/>
                </a:schemeClr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  <a:cs typeface="Noto Sans KR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0B3C36B-E93A-47C3-A0FD-AABCEBCEC1FF}"/>
              </a:ext>
            </a:extLst>
          </p:cNvPr>
          <p:cNvSpPr>
            <a:spLocks noGrp="1"/>
          </p:cNvSpPr>
          <p:nvPr/>
        </p:nvSpPr>
        <p:spPr>
          <a:xfrm>
            <a:off x="7901137" y="2307621"/>
            <a:ext cx="2387878" cy="371329"/>
          </a:xfrm>
          <a:prstGeom prst="rect">
            <a:avLst/>
          </a:prstGeom>
          <a:solidFill>
            <a:schemeClr val="bg2"/>
          </a:solidFill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ctr">
              <a:lnSpc>
                <a:spcPct val="108000"/>
              </a:lnSpc>
              <a:buNone/>
              <a:defRPr sz="1800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>
                <a:solidFill>
                  <a:srgbClr val="181A1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검증 기준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5BBAF7B-4058-44E8-BE6A-C4DDCEC02B1C}"/>
              </a:ext>
            </a:extLst>
          </p:cNvPr>
          <p:cNvSpPr>
            <a:spLocks noGrp="1"/>
          </p:cNvSpPr>
          <p:nvPr/>
        </p:nvSpPr>
        <p:spPr>
          <a:xfrm>
            <a:off x="7901137" y="2924411"/>
            <a:ext cx="3857781" cy="24932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2500" lnSpcReduction="10000"/>
          </a:bodyPr>
          <a:lstStyle/>
          <a:p>
            <a:pPr>
              <a:lnSpc>
                <a:spcPct val="125000"/>
              </a:lnSpc>
              <a:buNone/>
              <a:defRPr sz="14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lang="en-US" altLang="ko-KR"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· </a:t>
            </a: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component RMSE</a:t>
            </a:r>
            <a:endParaRPr lang="en-US" sz="2400" b="0" i="0" dirty="0">
              <a:solidFill>
                <a:schemeClr val="tx1">
                  <a:lumMod val="95000"/>
                  <a:lumOff val="5000"/>
                </a:schemeClr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  <a:cs typeface="Noto Sans KR"/>
            </a:endParaRPr>
          </a:p>
          <a:p>
            <a:pPr>
              <a:lnSpc>
                <a:spcPct val="125000"/>
              </a:lnSpc>
              <a:buNone/>
              <a:defRPr sz="14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 </a:t>
            </a:r>
            <a:r>
              <a:rPr lang="en-US"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  </a:t>
            </a: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bias </a:t>
            </a:r>
            <a:endParaRPr lang="en-US" sz="2400" b="0" i="0" dirty="0">
              <a:solidFill>
                <a:schemeClr val="tx1">
                  <a:lumMod val="95000"/>
                  <a:lumOff val="5000"/>
                </a:schemeClr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  <a:cs typeface="Noto Sans KR"/>
            </a:endParaRPr>
          </a:p>
          <a:p>
            <a:pPr>
              <a:lnSpc>
                <a:spcPct val="125000"/>
              </a:lnSpc>
              <a:buNone/>
              <a:defRPr sz="14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·</a:t>
            </a: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 resolution</a:t>
            </a:r>
            <a:r>
              <a:rPr lang="en-US"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 </a:t>
            </a: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coverage </a:t>
            </a:r>
            <a:endParaRPr lang="en-US" sz="2400" b="0" i="0" dirty="0">
              <a:solidFill>
                <a:schemeClr val="tx1">
                  <a:lumMod val="95000"/>
                  <a:lumOff val="5000"/>
                </a:schemeClr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  <a:cs typeface="Noto Sans KR"/>
            </a:endParaRPr>
          </a:p>
          <a:p>
            <a:pPr>
              <a:lnSpc>
                <a:spcPct val="125000"/>
              </a:lnSpc>
              <a:buNone/>
              <a:defRPr sz="14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·</a:t>
            </a: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 rank calibration</a:t>
            </a:r>
          </a:p>
          <a:p>
            <a:pPr>
              <a:lnSpc>
                <a:spcPct val="125000"/>
              </a:lnSpc>
              <a:buNone/>
              <a:defRPr sz="14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· </a:t>
            </a: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W/top mass </a:t>
            </a:r>
            <a:endParaRPr lang="en-US" sz="2400" b="0" i="0" dirty="0">
              <a:solidFill>
                <a:schemeClr val="tx1">
                  <a:lumMod val="95000"/>
                  <a:lumOff val="5000"/>
                </a:schemeClr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  <a:cs typeface="Noto Sans KR"/>
            </a:endParaRPr>
          </a:p>
          <a:p>
            <a:pPr>
              <a:lnSpc>
                <a:spcPct val="125000"/>
              </a:lnSpc>
              <a:buNone/>
              <a:defRPr sz="14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· </a:t>
            </a:r>
            <a:r>
              <a:rPr sz="24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학습</a:t>
            </a: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/</a:t>
            </a:r>
            <a:r>
              <a:rPr sz="24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추론</a:t>
            </a: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 </a:t>
            </a:r>
            <a:r>
              <a:rPr sz="24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시간</a:t>
            </a:r>
            <a:endParaRPr sz="2400" b="0" i="0" dirty="0">
              <a:solidFill>
                <a:schemeClr val="tx1">
                  <a:lumMod val="95000"/>
                  <a:lumOff val="5000"/>
                </a:schemeClr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  <a:cs typeface="Noto Sans KR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0A5AE61-806E-4220-A35A-0F4DFC2BA171}"/>
              </a:ext>
            </a:extLst>
          </p:cNvPr>
          <p:cNvSpPr>
            <a:spLocks noGrp="1"/>
          </p:cNvSpPr>
          <p:nvPr/>
        </p:nvSpPr>
        <p:spPr>
          <a:xfrm>
            <a:off x="628650" y="5905500"/>
            <a:ext cx="10104307" cy="1769464"/>
          </a:xfrm>
          <a:prstGeom prst="rect">
            <a:avLst/>
          </a:prstGeom>
          <a:solidFill>
            <a:srgbClr val="F8E9E8"/>
          </a:solidFill>
          <a:ln w="9525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B538605-CFFD-4292-9AB3-39AE925DDEF9}"/>
              </a:ext>
            </a:extLst>
          </p:cNvPr>
          <p:cNvSpPr>
            <a:spLocks noGrp="1"/>
          </p:cNvSpPr>
          <p:nvPr/>
        </p:nvSpPr>
        <p:spPr>
          <a:xfrm>
            <a:off x="5008744" y="6044784"/>
            <a:ext cx="1524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 dirty="0" err="1">
                <a:solidFill>
                  <a:srgbClr val="9E1915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실험</a:t>
            </a:r>
            <a:r>
              <a:rPr sz="2400" b="1" i="0" dirty="0">
                <a:solidFill>
                  <a:srgbClr val="9E1915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 </a:t>
            </a:r>
            <a:r>
              <a:rPr sz="2400" b="1" i="0" dirty="0" err="1">
                <a:solidFill>
                  <a:srgbClr val="9E1915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질문</a:t>
            </a:r>
            <a:endParaRPr sz="2400" b="1" i="0" dirty="0">
              <a:solidFill>
                <a:srgbClr val="9E1915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Noto Sans KR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EAC48E7-8B74-424F-A3FA-805EEA54320B}"/>
              </a:ext>
            </a:extLst>
          </p:cNvPr>
          <p:cNvSpPr>
            <a:spLocks noGrp="1"/>
          </p:cNvSpPr>
          <p:nvPr/>
        </p:nvSpPr>
        <p:spPr>
          <a:xfrm>
            <a:off x="965928" y="6586756"/>
            <a:ext cx="9429750" cy="117361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1725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 dirty="0" err="1">
                <a:solidFill>
                  <a:srgbClr val="181A1F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동일</a:t>
            </a:r>
            <a:r>
              <a:rPr sz="2400" b="1" i="0" dirty="0">
                <a:solidFill>
                  <a:srgbClr val="181A1F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 Transformer encoder </a:t>
            </a:r>
            <a:r>
              <a:rPr sz="2400" b="1" i="0" dirty="0" err="1">
                <a:solidFill>
                  <a:srgbClr val="181A1F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조건에서</a:t>
            </a:r>
            <a:r>
              <a:rPr sz="2400" b="1" i="0" dirty="0">
                <a:solidFill>
                  <a:srgbClr val="181A1F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 Flow </a:t>
            </a:r>
            <a:r>
              <a:rPr sz="2400" b="1" i="0" dirty="0" err="1">
                <a:solidFill>
                  <a:srgbClr val="181A1F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Matching이</a:t>
            </a:r>
            <a:r>
              <a:rPr sz="2400" b="1" i="0" dirty="0">
                <a:solidFill>
                  <a:srgbClr val="181A1F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 </a:t>
            </a:r>
            <a:endParaRPr lang="en-US" sz="2400" b="1" i="0" dirty="0">
              <a:solidFill>
                <a:srgbClr val="181A1F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  <a:cs typeface="Noto Sans KR"/>
            </a:endParaRPr>
          </a:p>
          <a:p>
            <a:pPr algn="ctr">
              <a:lnSpc>
                <a:spcPct val="108000"/>
              </a:lnSpc>
              <a:buNone/>
              <a:defRPr sz="1725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 dirty="0" err="1">
                <a:solidFill>
                  <a:srgbClr val="181A1F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cINN의</a:t>
            </a:r>
            <a:r>
              <a:rPr sz="2400" b="1" i="0" dirty="0">
                <a:solidFill>
                  <a:srgbClr val="181A1F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 </a:t>
            </a:r>
            <a:r>
              <a:rPr sz="2400" b="1" i="0" dirty="0" err="1">
                <a:solidFill>
                  <a:srgbClr val="181A1F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복원</a:t>
            </a:r>
            <a:r>
              <a:rPr sz="2400" b="1" i="0" dirty="0">
                <a:solidFill>
                  <a:srgbClr val="181A1F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 </a:t>
            </a:r>
            <a:r>
              <a:rPr sz="2400" b="1" i="0" dirty="0" err="1">
                <a:solidFill>
                  <a:srgbClr val="181A1F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성능을</a:t>
            </a:r>
            <a:r>
              <a:rPr sz="2400" b="1" i="0" dirty="0">
                <a:solidFill>
                  <a:srgbClr val="181A1F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 </a:t>
            </a:r>
            <a:r>
              <a:rPr sz="2400" b="1" i="0" dirty="0" err="1">
                <a:solidFill>
                  <a:srgbClr val="181A1F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유지하면서</a:t>
            </a:r>
            <a:r>
              <a:rPr sz="2400" b="1" i="0" dirty="0">
                <a:solidFill>
                  <a:srgbClr val="181A1F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 </a:t>
            </a:r>
            <a:r>
              <a:rPr sz="2400" b="1" i="0" dirty="0" err="1">
                <a:solidFill>
                  <a:srgbClr val="181A1F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학습</a:t>
            </a:r>
            <a:r>
              <a:rPr sz="2400" b="1" i="0" dirty="0">
                <a:solidFill>
                  <a:srgbClr val="181A1F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 </a:t>
            </a:r>
            <a:r>
              <a:rPr sz="2400" b="1" i="0" dirty="0" err="1">
                <a:solidFill>
                  <a:srgbClr val="181A1F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비용을</a:t>
            </a:r>
            <a:r>
              <a:rPr sz="2400" b="1" i="0" dirty="0">
                <a:solidFill>
                  <a:srgbClr val="181A1F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 </a:t>
            </a:r>
            <a:r>
              <a:rPr sz="2400" b="1" i="0" dirty="0" err="1">
                <a:solidFill>
                  <a:srgbClr val="181A1F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줄일</a:t>
            </a:r>
            <a:r>
              <a:rPr sz="2400" b="1" i="0" dirty="0">
                <a:solidFill>
                  <a:srgbClr val="181A1F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 수 </a:t>
            </a:r>
            <a:r>
              <a:rPr sz="2400" b="1" i="0" dirty="0" err="1">
                <a:solidFill>
                  <a:srgbClr val="181A1F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있는가</a:t>
            </a:r>
            <a:r>
              <a:rPr sz="2400" b="1" i="0" dirty="0">
                <a:solidFill>
                  <a:srgbClr val="181A1F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  <a:cs typeface="Noto Sans KR"/>
              </a:rPr>
              <a:t>?</a:t>
            </a:r>
          </a:p>
        </p:txBody>
      </p:sp>
      <p:cxnSp>
        <p:nvCxnSpPr>
          <p:cNvPr id="20" name="직선 연결선 19"/>
          <p:cNvCxnSpPr/>
          <p:nvPr/>
        </p:nvCxnSpPr>
        <p:spPr>
          <a:xfrm>
            <a:off x="3943159" y="2781560"/>
            <a:ext cx="80963" cy="284400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>
            <a:off x="7474018" y="2781560"/>
            <a:ext cx="80963" cy="284400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9289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1BBA806-EDDD-4013-9CB0-C8DA78272CDC}"/>
              </a:ext>
            </a:extLst>
          </p:cNvPr>
          <p:cNvSpPr>
            <a:spLocks noGrp="1"/>
          </p:cNvSpPr>
          <p:nvPr/>
        </p:nvSpPr>
        <p:spPr>
          <a:xfrm>
            <a:off x="438150" y="1714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sz="1600" b="1" i="0" dirty="0">
                <a:solidFill>
                  <a:srgbClr val="C8A25A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02  DATA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05214D4-ED33-4CFD-AD98-79AD52E4787D}"/>
              </a:ext>
            </a:extLst>
          </p:cNvPr>
          <p:cNvSpPr>
            <a:spLocks noGrp="1"/>
          </p:cNvSpPr>
          <p:nvPr/>
        </p:nvSpPr>
        <p:spPr>
          <a:xfrm>
            <a:off x="438150" y="447675"/>
            <a:ext cx="862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4000" b="1" i="0" dirty="0" err="1">
                <a:solidFill>
                  <a:srgbClr val="FFFFF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실제</a:t>
            </a:r>
            <a:r>
              <a:rPr sz="4000" b="1" i="0" dirty="0">
                <a:solidFill>
                  <a:srgbClr val="FFFFF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 </a:t>
            </a:r>
            <a:r>
              <a:rPr sz="4000" b="1" i="0" dirty="0" err="1">
                <a:solidFill>
                  <a:srgbClr val="FFFFF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데이터</a:t>
            </a:r>
            <a:r>
              <a:rPr sz="4000" b="1" i="0" dirty="0">
                <a:solidFill>
                  <a:srgbClr val="FFFFF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 </a:t>
            </a:r>
            <a:r>
              <a:rPr sz="4000" b="1" i="0" dirty="0" err="1">
                <a:solidFill>
                  <a:srgbClr val="FFFFF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분할</a:t>
            </a:r>
            <a:r>
              <a:rPr sz="4000" b="1" i="0" dirty="0">
                <a:solidFill>
                  <a:srgbClr val="FFFFF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 및 </a:t>
            </a:r>
            <a:r>
              <a:rPr sz="4000" b="1" i="0" dirty="0" err="1">
                <a:solidFill>
                  <a:srgbClr val="FFFFF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평가</a:t>
            </a:r>
            <a:r>
              <a:rPr sz="4000" b="1" i="0" dirty="0">
                <a:solidFill>
                  <a:srgbClr val="FFFFF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 </a:t>
            </a:r>
            <a:r>
              <a:rPr sz="4000" b="1" i="0" dirty="0" err="1">
                <a:solidFill>
                  <a:srgbClr val="FFFFF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프로토콜</a:t>
            </a:r>
            <a:endParaRPr sz="4000" b="1" i="0" dirty="0">
              <a:solidFill>
                <a:srgbClr val="FFFFFF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Noto Sans KR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4EE57DF-3125-4FA4-BAE0-4E88AD7278B1}"/>
              </a:ext>
            </a:extLst>
          </p:cNvPr>
          <p:cNvSpPr>
            <a:spLocks noGrp="1"/>
          </p:cNvSpPr>
          <p:nvPr/>
        </p:nvSpPr>
        <p:spPr>
          <a:xfrm>
            <a:off x="10572750" y="81534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rPr>
              <a:t>04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996F96F-5201-4605-9F11-16F21C8D6746}"/>
              </a:ext>
            </a:extLst>
          </p:cNvPr>
          <p:cNvSpPr>
            <a:spLocks noGrp="1"/>
          </p:cNvSpPr>
          <p:nvPr/>
        </p:nvSpPr>
        <p:spPr>
          <a:xfrm>
            <a:off x="762000" y="2190750"/>
            <a:ext cx="3045502" cy="800100"/>
          </a:xfrm>
          <a:prstGeom prst="rect">
            <a:avLst/>
          </a:prstGeom>
          <a:solidFill>
            <a:srgbClr val="F8E9E8"/>
          </a:solidFill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3150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44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477,762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7B108C3-D299-4EBC-A615-6174AD407A58}"/>
              </a:ext>
            </a:extLst>
          </p:cNvPr>
          <p:cNvSpPr>
            <a:spLocks noGrp="1"/>
          </p:cNvSpPr>
          <p:nvPr/>
        </p:nvSpPr>
        <p:spPr>
          <a:xfrm>
            <a:off x="762000" y="3162300"/>
            <a:ext cx="2667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425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1" i="0" dirty="0">
                <a:solidFill>
                  <a:srgbClr val="181A1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Train · train_1/2/3/5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7C2366F-9AEE-4CBD-9678-601A3C59E1A1}"/>
              </a:ext>
            </a:extLst>
          </p:cNvPr>
          <p:cNvSpPr>
            <a:spLocks noGrp="1"/>
          </p:cNvSpPr>
          <p:nvPr/>
        </p:nvSpPr>
        <p:spPr>
          <a:xfrm>
            <a:off x="4095750" y="2190750"/>
            <a:ext cx="3045502" cy="800100"/>
          </a:xfrm>
          <a:prstGeom prst="rect">
            <a:avLst/>
          </a:prstGeom>
          <a:solidFill>
            <a:srgbClr val="F8E9E8"/>
          </a:solidFill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3150" b="1" i="0">
                <a:solidFill>
                  <a:srgbClr val="3D6A9E"/>
                </a:solidFill>
                <a:latin typeface="Noto Sans KR"/>
                <a:ea typeface="Noto Sans KR"/>
                <a:cs typeface="Noto Sans KR"/>
              </a:defRPr>
            </a:pPr>
            <a:r>
              <a:rPr sz="44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107,838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46A22E4-15CE-40FA-BD68-79082C00658E}"/>
              </a:ext>
            </a:extLst>
          </p:cNvPr>
          <p:cNvSpPr>
            <a:spLocks noGrp="1"/>
          </p:cNvSpPr>
          <p:nvPr/>
        </p:nvSpPr>
        <p:spPr>
          <a:xfrm>
            <a:off x="4095750" y="3162300"/>
            <a:ext cx="2667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425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1" i="0">
                <a:solidFill>
                  <a:srgbClr val="181A1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Validation · train_4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2391D76-6C23-41B2-8B10-365A1F9C469D}"/>
              </a:ext>
            </a:extLst>
          </p:cNvPr>
          <p:cNvSpPr>
            <a:spLocks noGrp="1"/>
          </p:cNvSpPr>
          <p:nvPr/>
        </p:nvSpPr>
        <p:spPr>
          <a:xfrm>
            <a:off x="7429500" y="2190750"/>
            <a:ext cx="3045502" cy="800100"/>
          </a:xfrm>
          <a:prstGeom prst="rect">
            <a:avLst/>
          </a:prstGeom>
          <a:solidFill>
            <a:srgbClr val="F8E9E8"/>
          </a:solidFill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3150" b="1" i="0">
                <a:solidFill>
                  <a:srgbClr val="2A7F80"/>
                </a:solidFill>
                <a:latin typeface="Noto Sans KR"/>
                <a:ea typeface="Noto Sans KR"/>
                <a:cs typeface="Noto Sans KR"/>
              </a:defRPr>
            </a:pPr>
            <a:r>
              <a:rPr sz="4400" b="1" i="0">
                <a:solidFill>
                  <a:schemeClr val="tx1">
                    <a:lumMod val="95000"/>
                    <a:lumOff val="5000"/>
                  </a:schemeClr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94,293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2A7FC50-055A-40E0-B3D1-BDDCAC3AC82A}"/>
              </a:ext>
            </a:extLst>
          </p:cNvPr>
          <p:cNvSpPr>
            <a:spLocks noGrp="1"/>
          </p:cNvSpPr>
          <p:nvPr/>
        </p:nvSpPr>
        <p:spPr>
          <a:xfrm>
            <a:off x="7429500" y="3162300"/>
            <a:ext cx="2667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425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1" i="0">
                <a:solidFill>
                  <a:srgbClr val="181A1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Noto Sans KR"/>
              </a:rPr>
              <a:t>Test · final only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95783B8-7E73-4F5B-9DEE-3CF8D889CB0F}"/>
              </a:ext>
            </a:extLst>
          </p:cNvPr>
          <p:cNvSpPr>
            <a:spLocks noGrp="1"/>
          </p:cNvSpPr>
          <p:nvPr/>
        </p:nvSpPr>
        <p:spPr>
          <a:xfrm>
            <a:off x="742950" y="4238625"/>
            <a:ext cx="285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800" b="1" i="0">
                <a:solidFill>
                  <a:srgbClr val="17375E"/>
                </a:solidFill>
                <a:latin typeface="Noto Sans KR"/>
                <a:ea typeface="Noto Sans KR"/>
                <a:cs typeface="Noto Sans KR"/>
              </a:defRPr>
            </a:pPr>
            <a:r>
              <a:rPr sz="1800" b="1" i="0">
                <a:solidFill>
                  <a:srgbClr val="17375E"/>
                </a:solidFill>
                <a:latin typeface="Noto Sans KR"/>
                <a:ea typeface="Noto Sans KR"/>
                <a:cs typeface="Noto Sans KR"/>
              </a:rPr>
              <a:t>2,227,991 real jets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7509608-0E8C-4A3D-AF71-C4E9C9862C2C}"/>
              </a:ext>
            </a:extLst>
          </p:cNvPr>
          <p:cNvSpPr>
            <a:spLocks noGrp="1"/>
          </p:cNvSpPr>
          <p:nvPr/>
        </p:nvSpPr>
        <p:spPr>
          <a:xfrm>
            <a:off x="762000" y="4933950"/>
            <a:ext cx="85725" cy="85725"/>
          </a:xfrm>
          <a:prstGeom prst="rect">
            <a:avLst/>
          </a:prstGeom>
          <a:solidFill>
            <a:srgbClr val="9E1915"/>
          </a:solidFill>
          <a:ln w="0">
            <a:solidFill>
              <a:srgbClr val="9E191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0A598F2-0CDB-4C49-AAB9-BA1B45847AA4}"/>
              </a:ext>
            </a:extLst>
          </p:cNvPr>
          <p:cNvSpPr>
            <a:spLocks noGrp="1"/>
          </p:cNvSpPr>
          <p:nvPr/>
        </p:nvSpPr>
        <p:spPr>
          <a:xfrm>
            <a:off x="971550" y="4857750"/>
            <a:ext cx="3714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4000"/>
              </a:lnSpc>
              <a:buNone/>
              <a:defRPr sz="1425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rPr>
              <a:t>전처리 통계는 train split에서만 fit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6F95982-1849-45DF-B9CE-BB40768386F8}"/>
              </a:ext>
            </a:extLst>
          </p:cNvPr>
          <p:cNvSpPr>
            <a:spLocks noGrp="1"/>
          </p:cNvSpPr>
          <p:nvPr/>
        </p:nvSpPr>
        <p:spPr>
          <a:xfrm>
            <a:off x="762000" y="5505450"/>
            <a:ext cx="85725" cy="85725"/>
          </a:xfrm>
          <a:prstGeom prst="rect">
            <a:avLst/>
          </a:prstGeom>
          <a:solidFill>
            <a:srgbClr val="9E1915"/>
          </a:solidFill>
          <a:ln w="0">
            <a:solidFill>
              <a:srgbClr val="9E191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46C6EFF9-E344-49AE-B2D3-E54D4FF4ACA2}"/>
              </a:ext>
            </a:extLst>
          </p:cNvPr>
          <p:cNvSpPr>
            <a:spLocks noGrp="1"/>
          </p:cNvSpPr>
          <p:nvPr/>
        </p:nvSpPr>
        <p:spPr>
          <a:xfrm>
            <a:off x="971550" y="5429250"/>
            <a:ext cx="4095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4000"/>
              </a:lnSpc>
              <a:buNone/>
              <a:defRPr sz="1425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rPr>
              <a:t>validation은 model selection 및 비교 audit에 사용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CE47249-F16E-4377-B054-7680D75F135E}"/>
              </a:ext>
            </a:extLst>
          </p:cNvPr>
          <p:cNvSpPr>
            <a:spLocks noGrp="1"/>
          </p:cNvSpPr>
          <p:nvPr/>
        </p:nvSpPr>
        <p:spPr>
          <a:xfrm>
            <a:off x="5572125" y="4933950"/>
            <a:ext cx="85725" cy="85725"/>
          </a:xfrm>
          <a:prstGeom prst="rect">
            <a:avLst/>
          </a:prstGeom>
          <a:solidFill>
            <a:srgbClr val="9E1915"/>
          </a:solidFill>
          <a:ln w="0">
            <a:solidFill>
              <a:srgbClr val="9E191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5191156-E857-4074-88E9-236524B6E616}"/>
              </a:ext>
            </a:extLst>
          </p:cNvPr>
          <p:cNvSpPr>
            <a:spLocks noGrp="1"/>
          </p:cNvSpPr>
          <p:nvPr/>
        </p:nvSpPr>
        <p:spPr>
          <a:xfrm>
            <a:off x="5781675" y="4857750"/>
            <a:ext cx="4476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4000"/>
              </a:lnSpc>
              <a:buNone/>
              <a:defRPr sz="1425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rPr>
              <a:t>selected configuration hash를 고정한 뒤 test 실행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14E8E32-38AA-4844-8156-ADAE6FB88C70}"/>
              </a:ext>
            </a:extLst>
          </p:cNvPr>
          <p:cNvSpPr>
            <a:spLocks noGrp="1"/>
          </p:cNvSpPr>
          <p:nvPr/>
        </p:nvSpPr>
        <p:spPr>
          <a:xfrm>
            <a:off x="5572125" y="5505450"/>
            <a:ext cx="85725" cy="85725"/>
          </a:xfrm>
          <a:prstGeom prst="rect">
            <a:avLst/>
          </a:prstGeom>
          <a:solidFill>
            <a:srgbClr val="9E1915"/>
          </a:solidFill>
          <a:ln w="0">
            <a:solidFill>
              <a:srgbClr val="9E191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731E3A8-E29B-4E54-B3E9-9201927A46CC}"/>
              </a:ext>
            </a:extLst>
          </p:cNvPr>
          <p:cNvSpPr>
            <a:spLocks noGrp="1"/>
          </p:cNvSpPr>
          <p:nvPr/>
        </p:nvSpPr>
        <p:spPr>
          <a:xfrm>
            <a:off x="5781675" y="5429250"/>
            <a:ext cx="4095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4000"/>
              </a:lnSpc>
              <a:buNone/>
              <a:defRPr sz="1425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rPr>
              <a:t>test_used 기록이 존재하면 재실행을 거부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25F19F4-F718-4F0F-AF95-4136DF95E977}"/>
              </a:ext>
            </a:extLst>
          </p:cNvPr>
          <p:cNvSpPr>
            <a:spLocks noGrp="1"/>
          </p:cNvSpPr>
          <p:nvPr/>
        </p:nvSpPr>
        <p:spPr>
          <a:xfrm>
            <a:off x="762000" y="6477000"/>
            <a:ext cx="9763125" cy="666750"/>
          </a:xfrm>
          <a:prstGeom prst="rect">
            <a:avLst/>
          </a:prstGeom>
          <a:solidFill>
            <a:srgbClr val="F5F6F8"/>
          </a:solidFill>
          <a:ln w="9525">
            <a:solidFill>
              <a:srgbClr val="D9DDE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7B89AEA-0288-4B02-87D0-AC1B59ED5173}"/>
              </a:ext>
            </a:extLst>
          </p:cNvPr>
          <p:cNvSpPr>
            <a:spLocks noGrp="1"/>
          </p:cNvSpPr>
          <p:nvPr/>
        </p:nvSpPr>
        <p:spPr>
          <a:xfrm>
            <a:off x="952500" y="6648450"/>
            <a:ext cx="93821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27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7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rPr>
              <a:t>표기 원칙 · README 명목 split과 실행 아카이브가 달라, 본문 수치는 실제 학습/비교에 사용된 파일과 event 수를 기준으로 통일</a:t>
            </a:r>
          </a:p>
        </p:txBody>
      </p:sp>
    </p:spTree>
    <p:extLst>
      <p:ext uri="{BB962C8B-B14F-4D97-AF65-F5344CB8AC3E}">
        <p14:creationId xmlns:p14="http://schemas.microsoft.com/office/powerpoint/2010/main" val="878238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78CAA7F0-6371-4401-B505-17F31746E4B9}"/>
              </a:ext>
            </a:extLst>
          </p:cNvPr>
          <p:cNvSpPr>
            <a:spLocks noGrp="1"/>
          </p:cNvSpPr>
          <p:nvPr/>
        </p:nvSpPr>
        <p:spPr>
          <a:xfrm>
            <a:off x="438150" y="1714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C8A25A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02 · DATA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5C82A2A-5DEE-4B0D-BF6F-45BE7B254605}"/>
              </a:ext>
            </a:extLst>
          </p:cNvPr>
          <p:cNvSpPr>
            <a:spLocks noGrp="1"/>
          </p:cNvSpPr>
          <p:nvPr/>
        </p:nvSpPr>
        <p:spPr>
          <a:xfrm>
            <a:off x="438150" y="447675"/>
            <a:ext cx="862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Cartesian Target 변환 및 Longitudinal Tail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A012CA4-5793-4676-9B2C-F7729C58DC51}"/>
              </a:ext>
            </a:extLst>
          </p:cNvPr>
          <p:cNvSpPr>
            <a:spLocks noGrp="1"/>
          </p:cNvSpPr>
          <p:nvPr/>
        </p:nvSpPr>
        <p:spPr>
          <a:xfrm>
            <a:off x="457200" y="990600"/>
            <a:ext cx="8477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200" b="0" i="0">
                <a:solidFill>
                  <a:srgbClr val="F4EDEE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모델 target: standardized three-momentum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BBAA8E4-7E4B-4FD8-A9A8-79528B555DF9}"/>
              </a:ext>
            </a:extLst>
          </p:cNvPr>
          <p:cNvSpPr>
            <a:spLocks noGrp="1"/>
          </p:cNvSpPr>
          <p:nvPr/>
        </p:nvSpPr>
        <p:spPr>
          <a:xfrm>
            <a:off x="10572750" y="81534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9E1915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06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EQ_S06_PX">
                <a:extLst>
                  <a:ext uri="{FF2B5EF4-FFF2-40B4-BE49-F238E27FC236}">
                    <a16:creationId xmlns:a16="http://schemas.microsoft.com/office/drawing/2014/main" id="{5B200EE1-B1F1-4853-8619-ED1CD21115A0}"/>
                  </a:ext>
                </a:extLst>
              </p:cNvPr>
              <p:cNvSpPr>
                <a:spLocks noGrp="1"/>
              </p:cNvSpPr>
              <p:nvPr/>
            </p:nvSpPr>
            <p:spPr>
              <a:xfrm>
                <a:off x="590550" y="1857375"/>
                <a:ext cx="3143250" cy="685800"/>
              </a:xfrm>
              <a:prstGeom prst="rect">
                <a:avLst/>
              </a:prstGeom>
              <a:solidFill>
                <a:srgbClr val="F8E9E8"/>
              </a:solidFill>
              <a:ln w="9525">
                <a:solidFill>
                  <a:srgbClr val="D9DDE2"/>
                </a:solidFill>
                <a:prstDash val="solid"/>
              </a:ln>
            </p:spPr>
            <p:txBody>
              <a:bodyPr wrap="square" lIns="95250" tIns="47625" rIns="95250" bIns="47625" anchor="ctr">
                <a:normAutofit/>
              </a:bodyPr>
              <a:lstStyle/>
              <a:p>
                <a:pPr algn="ctr">
                  <a:lnSpc>
                    <a:spcPct val="108000"/>
                  </a:lnSpc>
                  <a:buNone/>
                  <a:defRPr sz="1950" b="0" i="0">
                    <a:solidFill>
                      <a:srgbClr val="7D1411"/>
                    </a:solidFill>
                    <a:latin typeface="Cambria Math"/>
                    <a:ea typeface="Cambria Math"/>
                    <a:cs typeface="Cambria Math"/>
                  </a:defRPr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600" i="1" dirty="0">
                              <a:solidFill>
                                <a:srgbClr val="7D1411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a:rPr lang="en-US" sz="2600" i="1" dirty="0">
                              <a:solidFill>
                                <a:srgbClr val="7D1411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976" i="1" dirty="0">
                              <a:solidFill>
                                <a:srgbClr val="7D1411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600" i="0" dirty="0">
                          <a:solidFill>
                            <a:srgbClr val="7D1411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 = </m:t>
                      </m:r>
                      <m:sSub>
                        <m:sSubPr>
                          <m:ctrlPr>
                            <a:rPr lang="en-US" sz="2600" i="1" dirty="0">
                              <a:solidFill>
                                <a:srgbClr val="7D1411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a:rPr lang="en-US" sz="2600" i="1" dirty="0">
                              <a:solidFill>
                                <a:srgbClr val="7D1411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976" i="1" dirty="0">
                              <a:solidFill>
                                <a:srgbClr val="7D1411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𝑇</m:t>
                          </m:r>
                        </m:sub>
                      </m:sSub>
                      <m:r>
                        <a:rPr lang="en-US" sz="2600" i="0" dirty="0">
                          <a:solidFill>
                            <a:srgbClr val="7D1411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 </m:t>
                      </m:r>
                      <m:r>
                        <a:rPr lang="en-US" sz="2600" i="0" dirty="0">
                          <a:solidFill>
                            <a:srgbClr val="7D1411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𝑐𝑜𝑠</m:t>
                      </m:r>
                      <m:r>
                        <a:rPr lang="en-US" sz="2600" i="0" dirty="0">
                          <a:solidFill>
                            <a:srgbClr val="7D1411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 </m:t>
                      </m:r>
                      <m:r>
                        <a:rPr lang="en-US" sz="2600" i="1" dirty="0">
                          <a:solidFill>
                            <a:srgbClr val="7D1411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𝜑</m:t>
                      </m:r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EQ_S06_PX">
                <a:extLst>
                  <a:ext uri="{FF2B5EF4-FFF2-40B4-BE49-F238E27FC236}">
                    <a16:creationId xmlns:a16="http://schemas.microsoft.com/office/drawing/2014/main" id="{5B200EE1-B1F1-4853-8619-ED1CD21115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50" y="1857375"/>
                <a:ext cx="3143250" cy="6858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solidFill>
                  <a:srgbClr val="D9DDE2"/>
                </a:solidFill>
                <a:prstDash val="solid"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EQ_S06_PY">
                <a:extLst>
                  <a:ext uri="{FF2B5EF4-FFF2-40B4-BE49-F238E27FC236}">
                    <a16:creationId xmlns:a16="http://schemas.microsoft.com/office/drawing/2014/main" id="{FECCF56F-EC67-41DB-9636-E7E43CBB1BB2}"/>
                  </a:ext>
                </a:extLst>
              </p:cNvPr>
              <p:cNvSpPr>
                <a:spLocks noGrp="1"/>
              </p:cNvSpPr>
              <p:nvPr/>
            </p:nvSpPr>
            <p:spPr>
              <a:xfrm>
                <a:off x="4143375" y="1857375"/>
                <a:ext cx="3143250" cy="685800"/>
              </a:xfrm>
              <a:prstGeom prst="rect">
                <a:avLst/>
              </a:prstGeom>
              <a:solidFill>
                <a:srgbClr val="E9F0F7"/>
              </a:solidFill>
              <a:ln w="9525">
                <a:solidFill>
                  <a:srgbClr val="D9DDE2"/>
                </a:solidFill>
                <a:prstDash val="solid"/>
              </a:ln>
            </p:spPr>
            <p:txBody>
              <a:bodyPr wrap="square" lIns="95250" tIns="47625" rIns="95250" bIns="47625" anchor="ctr">
                <a:normAutofit/>
              </a:bodyPr>
              <a:lstStyle/>
              <a:p>
                <a:pPr algn="ctr">
                  <a:lnSpc>
                    <a:spcPct val="108000"/>
                  </a:lnSpc>
                  <a:buNone/>
                  <a:defRPr sz="1950" b="0" i="0">
                    <a:solidFill>
                      <a:srgbClr val="17375E"/>
                    </a:solidFill>
                    <a:latin typeface="Cambria Math"/>
                    <a:ea typeface="Cambria Math"/>
                    <a:cs typeface="Cambria Math"/>
                  </a:defRPr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600" i="1" dirty="0">
                              <a:solidFill>
                                <a:srgbClr val="17375E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a:rPr lang="en-US" sz="2600" i="1" dirty="0">
                              <a:solidFill>
                                <a:srgbClr val="17375E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976" i="1" dirty="0">
                              <a:solidFill>
                                <a:srgbClr val="17375E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600" i="0" dirty="0">
                          <a:solidFill>
                            <a:srgbClr val="17375E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 = </m:t>
                      </m:r>
                      <m:sSub>
                        <m:sSubPr>
                          <m:ctrlPr>
                            <a:rPr lang="en-US" sz="2600" i="1" dirty="0">
                              <a:solidFill>
                                <a:srgbClr val="17375E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a:rPr lang="en-US" sz="2600" i="1" dirty="0">
                              <a:solidFill>
                                <a:srgbClr val="17375E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976" i="1" dirty="0">
                              <a:solidFill>
                                <a:srgbClr val="17375E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𝑇</m:t>
                          </m:r>
                        </m:sub>
                      </m:sSub>
                      <m:r>
                        <a:rPr lang="en-US" sz="2600" i="0" dirty="0">
                          <a:solidFill>
                            <a:srgbClr val="17375E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 </m:t>
                      </m:r>
                      <m:r>
                        <a:rPr lang="en-US" sz="2600" i="0" dirty="0">
                          <a:solidFill>
                            <a:srgbClr val="17375E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𝑠𝑖𝑛</m:t>
                      </m:r>
                      <m:r>
                        <a:rPr lang="en-US" sz="2600" i="0" dirty="0">
                          <a:solidFill>
                            <a:srgbClr val="17375E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 </m:t>
                      </m:r>
                      <m:r>
                        <a:rPr lang="en-US" sz="2600" i="1" dirty="0">
                          <a:solidFill>
                            <a:srgbClr val="17375E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𝜑</m:t>
                      </m:r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EQ_S06_PY">
                <a:extLst>
                  <a:ext uri="{FF2B5EF4-FFF2-40B4-BE49-F238E27FC236}">
                    <a16:creationId xmlns:a16="http://schemas.microsoft.com/office/drawing/2014/main" id="{FECCF56F-EC67-41DB-9636-E7E43CBB1BB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3375" y="1857375"/>
                <a:ext cx="3143250" cy="685800"/>
              </a:xfrm>
              <a:prstGeom prst="rect">
                <a:avLst/>
              </a:prstGeom>
              <a:blipFill>
                <a:blip r:embed="rId4"/>
                <a:stretch>
                  <a:fillRect b="-1786"/>
                </a:stretch>
              </a:blipFill>
              <a:ln w="9525">
                <a:solidFill>
                  <a:srgbClr val="D9DDE2"/>
                </a:solidFill>
                <a:prstDash val="solid"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EQ_S06_PZ">
                <a:extLst>
                  <a:ext uri="{FF2B5EF4-FFF2-40B4-BE49-F238E27FC236}">
                    <a16:creationId xmlns:a16="http://schemas.microsoft.com/office/drawing/2014/main" id="{760CC0E6-4C0C-4085-B3CB-DF055147B125}"/>
                  </a:ext>
                </a:extLst>
              </p:cNvPr>
              <p:cNvSpPr>
                <a:spLocks noGrp="1"/>
              </p:cNvSpPr>
              <p:nvPr/>
            </p:nvSpPr>
            <p:spPr>
              <a:xfrm>
                <a:off x="7696200" y="1857375"/>
                <a:ext cx="3143250" cy="685800"/>
              </a:xfrm>
              <a:prstGeom prst="rect">
                <a:avLst/>
              </a:prstGeom>
              <a:solidFill>
                <a:srgbClr val="E4F2F1"/>
              </a:solidFill>
              <a:ln w="9525">
                <a:solidFill>
                  <a:srgbClr val="D9DDE2"/>
                </a:solidFill>
                <a:prstDash val="solid"/>
              </a:ln>
            </p:spPr>
            <p:txBody>
              <a:bodyPr wrap="square" lIns="95250" tIns="47625" rIns="95250" bIns="47625" anchor="ctr">
                <a:normAutofit/>
              </a:bodyPr>
              <a:lstStyle/>
              <a:p>
                <a:pPr algn="ctr">
                  <a:lnSpc>
                    <a:spcPct val="108000"/>
                  </a:lnSpc>
                  <a:buNone/>
                  <a:defRPr sz="1950" b="0" i="0">
                    <a:solidFill>
                      <a:srgbClr val="2A7F80"/>
                    </a:solidFill>
                    <a:latin typeface="Cambria Math"/>
                    <a:ea typeface="Cambria Math"/>
                    <a:cs typeface="Cambria Math"/>
                  </a:defRPr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600" i="1" dirty="0">
                              <a:solidFill>
                                <a:srgbClr val="2A7F80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a:rPr lang="en-US" sz="2600" i="1" dirty="0">
                              <a:solidFill>
                                <a:srgbClr val="2A7F80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976" i="1" dirty="0">
                              <a:solidFill>
                                <a:srgbClr val="2A7F80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𝑧</m:t>
                          </m:r>
                        </m:sub>
                      </m:sSub>
                      <m:r>
                        <a:rPr lang="en-US" sz="2600" i="0" dirty="0">
                          <a:solidFill>
                            <a:srgbClr val="2A7F80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 = </m:t>
                      </m:r>
                      <m:sSub>
                        <m:sSubPr>
                          <m:ctrlPr>
                            <a:rPr lang="en-US" sz="2600" i="1" dirty="0">
                              <a:solidFill>
                                <a:srgbClr val="2A7F80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a:rPr lang="en-US" sz="2600" i="1" dirty="0">
                              <a:solidFill>
                                <a:srgbClr val="2A7F80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976" i="1" dirty="0">
                              <a:solidFill>
                                <a:srgbClr val="2A7F80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𝑇</m:t>
                          </m:r>
                        </m:sub>
                      </m:sSub>
                      <m:r>
                        <a:rPr lang="en-US" sz="2600" i="0" dirty="0">
                          <a:solidFill>
                            <a:srgbClr val="2A7F80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 </m:t>
                      </m:r>
                      <m:r>
                        <a:rPr lang="en-US" sz="2600" i="0" dirty="0">
                          <a:solidFill>
                            <a:srgbClr val="2A7F80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𝑠𝑖𝑛ℎ</m:t>
                      </m:r>
                      <m:r>
                        <a:rPr lang="en-US" sz="2600" i="0" dirty="0">
                          <a:solidFill>
                            <a:srgbClr val="2A7F80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 </m:t>
                      </m:r>
                      <m:r>
                        <a:rPr lang="en-US" sz="2600" i="1" dirty="0">
                          <a:solidFill>
                            <a:srgbClr val="2A7F80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𝜂</m:t>
                      </m:r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EQ_S06_PZ">
                <a:extLst>
                  <a:ext uri="{FF2B5EF4-FFF2-40B4-BE49-F238E27FC236}">
                    <a16:creationId xmlns:a16="http://schemas.microsoft.com/office/drawing/2014/main" id="{760CC0E6-4C0C-4085-B3CB-DF055147B1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6200" y="1857375"/>
                <a:ext cx="3143250" cy="6858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solidFill>
                  <a:srgbClr val="D9DDE2"/>
                </a:solidFill>
                <a:prstDash val="solid"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그림 26"/>
          <p:cNvPicPr>
            <a:picLocks noChangeAspect="1"/>
          </p:cNvPicPr>
          <p:nvPr/>
        </p:nvPicPr>
        <p:blipFill>
          <a:blip r:embed="rId6"/>
          <a:srcRect t="4721" b="4721"/>
          <a:stretch>
            <a:fillRect/>
          </a:stretch>
        </p:blipFill>
        <p:spPr>
          <a:xfrm>
            <a:off x="571500" y="2905125"/>
            <a:ext cx="7239000" cy="3714750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1CD0B841-5860-4078-809F-85AC8FC511C6}"/>
              </a:ext>
            </a:extLst>
          </p:cNvPr>
          <p:cNvSpPr>
            <a:spLocks noGrp="1"/>
          </p:cNvSpPr>
          <p:nvPr/>
        </p:nvSpPr>
        <p:spPr>
          <a:xfrm>
            <a:off x="8143875" y="3028950"/>
            <a:ext cx="2714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575" b="1" i="0">
                <a:solidFill>
                  <a:srgbClr val="17375E"/>
                </a:solidFill>
                <a:latin typeface="Noto Sans KR"/>
                <a:ea typeface="Noto Sans KR"/>
                <a:cs typeface="Noto Sans KR"/>
              </a:defRPr>
            </a:pPr>
            <a:r>
              <a:rPr sz="1575" b="1" i="0">
                <a:solidFill>
                  <a:srgbClr val="17375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Target range</a:t>
            </a:r>
          </a:p>
        </p:txBody>
      </p:sp>
      <p:sp>
        <p:nvSpPr>
          <p:cNvPr id="11" name="직선 연결선 10">
            <a:extLst>
              <a:ext uri="{FF2B5EF4-FFF2-40B4-BE49-F238E27FC236}">
                <a16:creationId xmlns:a16="http://schemas.microsoft.com/office/drawing/2014/main" id="{0DADEC2B-EED3-48ED-BC86-EEE7CF9550EA}"/>
              </a:ext>
            </a:extLst>
          </p:cNvPr>
          <p:cNvSpPr>
            <a:spLocks noGrp="1"/>
          </p:cNvSpPr>
          <p:nvPr/>
        </p:nvSpPr>
        <p:spPr>
          <a:xfrm>
            <a:off x="8143875" y="3362325"/>
            <a:ext cx="2714625" cy="0"/>
          </a:xfrm>
          <a:prstGeom prst="line">
            <a:avLst/>
          </a:prstGeom>
          <a:noFill/>
          <a:ln w="19050">
            <a:solidFill>
              <a:srgbClr val="17375E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2BF9527-59C2-4E06-A639-46581EF67396}"/>
              </a:ext>
            </a:extLst>
          </p:cNvPr>
          <p:cNvSpPr>
            <a:spLocks noGrp="1"/>
          </p:cNvSpPr>
          <p:nvPr/>
        </p:nvSpPr>
        <p:spPr>
          <a:xfrm>
            <a:off x="8191500" y="3571875"/>
            <a:ext cx="114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425" b="1" i="0">
                <a:solidFill>
                  <a:srgbClr val="3D6A9E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1" i="0">
                <a:solidFill>
                  <a:srgbClr val="3D6A9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pₓ / pᵧ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039F136-55DB-462D-9BF8-EBF3A3F6DF13}"/>
              </a:ext>
            </a:extLst>
          </p:cNvPr>
          <p:cNvSpPr>
            <a:spLocks noGrp="1"/>
          </p:cNvSpPr>
          <p:nvPr/>
        </p:nvSpPr>
        <p:spPr>
          <a:xfrm>
            <a:off x="8191500" y="3943350"/>
            <a:ext cx="2381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20000"/>
              </a:lnSpc>
              <a:buNone/>
              <a:defRPr sz="14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q01 ≈ −142 GeV</a:t>
            </a:r>
          </a:p>
          <a:p>
            <a:pPr algn="l">
              <a:lnSpc>
                <a:spcPct val="120000"/>
              </a:lnSpc>
              <a:buNone/>
              <a:defRPr sz="14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q99 ≈ +141 GeV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284410F-CBB0-4821-879C-F3B8F0D1866B}"/>
              </a:ext>
            </a:extLst>
          </p:cNvPr>
          <p:cNvSpPr>
            <a:spLocks noGrp="1"/>
          </p:cNvSpPr>
          <p:nvPr/>
        </p:nvSpPr>
        <p:spPr>
          <a:xfrm>
            <a:off x="8191500" y="481012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425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1" i="0">
                <a:solidFill>
                  <a:srgbClr val="9E1915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Longitudinal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5837749-E500-4BD4-936B-EFAF99809499}"/>
              </a:ext>
            </a:extLst>
          </p:cNvPr>
          <p:cNvSpPr>
            <a:spLocks noGrp="1"/>
          </p:cNvSpPr>
          <p:nvPr/>
        </p:nvSpPr>
        <p:spPr>
          <a:xfrm>
            <a:off x="8191500" y="5181600"/>
            <a:ext cx="2381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20000"/>
              </a:lnSpc>
              <a:buNone/>
              <a:defRPr sz="14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q01 = −476.6 GeV</a:t>
            </a:r>
          </a:p>
          <a:p>
            <a:pPr algn="l">
              <a:lnSpc>
                <a:spcPct val="120000"/>
              </a:lnSpc>
              <a:buNone/>
              <a:defRPr sz="14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q99 = +471.4 GeV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C4BA993-68D1-48C6-AD38-DFB23C1394F7}"/>
              </a:ext>
            </a:extLst>
          </p:cNvPr>
          <p:cNvSpPr>
            <a:spLocks noGrp="1"/>
          </p:cNvSpPr>
          <p:nvPr/>
        </p:nvSpPr>
        <p:spPr>
          <a:xfrm>
            <a:off x="8058150" y="6191250"/>
            <a:ext cx="2800350" cy="952500"/>
          </a:xfrm>
          <a:prstGeom prst="rect">
            <a:avLst/>
          </a:prstGeom>
          <a:solidFill>
            <a:srgbClr val="FAEDE2"/>
          </a:solidFill>
          <a:ln w="9525">
            <a:solidFill>
              <a:srgbClr val="D77A2B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D6A4794-FFBD-43DF-ABB2-85FF7B0A8783}"/>
              </a:ext>
            </a:extLst>
          </p:cNvPr>
          <p:cNvSpPr>
            <a:spLocks noGrp="1"/>
          </p:cNvSpPr>
          <p:nvPr/>
        </p:nvSpPr>
        <p:spPr>
          <a:xfrm>
            <a:off x="8239125" y="6362700"/>
            <a:ext cx="2428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889"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D77A2B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 i="0">
                <a:solidFill>
                  <a:srgbClr val="D77A2B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Longitudinal tail ≈ 3.3×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2DC4B03-C3A7-4C71-9B58-52E8FDF96887}"/>
              </a:ext>
            </a:extLst>
          </p:cNvPr>
          <p:cNvSpPr>
            <a:spLocks noGrp="1"/>
          </p:cNvSpPr>
          <p:nvPr/>
        </p:nvSpPr>
        <p:spPr>
          <a:xfrm>
            <a:off x="8239125" y="6734175"/>
            <a:ext cx="2428875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27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75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RMSE의 주요 병목</a:t>
            </a:r>
          </a:p>
        </p:txBody>
      </p:sp>
    </p:spTree>
    <p:extLst>
      <p:ext uri="{BB962C8B-B14F-4D97-AF65-F5344CB8AC3E}">
        <p14:creationId xmlns:p14="http://schemas.microsoft.com/office/powerpoint/2010/main" val="2104828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9924422B-1A21-4549-B241-A38E9C012E2A}"/>
              </a:ext>
            </a:extLst>
          </p:cNvPr>
          <p:cNvSpPr>
            <a:spLocks noGrp="1"/>
          </p:cNvSpPr>
          <p:nvPr/>
        </p:nvSpPr>
        <p:spPr>
          <a:xfrm>
            <a:off x="438150" y="1714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C8A25A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03 · IMPLEMENTATION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456CFA3-0AEE-4801-BFBD-6DCC36461CA7}"/>
              </a:ext>
            </a:extLst>
          </p:cNvPr>
          <p:cNvSpPr>
            <a:spLocks noGrp="1"/>
          </p:cNvSpPr>
          <p:nvPr/>
        </p:nvSpPr>
        <p:spPr>
          <a:xfrm>
            <a:off x="438150" y="447675"/>
            <a:ext cx="862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Transformer Event Encoder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CBD0F28-A5E5-4788-8B11-21879DE0D568}"/>
              </a:ext>
            </a:extLst>
          </p:cNvPr>
          <p:cNvSpPr>
            <a:spLocks noGrp="1"/>
          </p:cNvSpPr>
          <p:nvPr/>
        </p:nvSpPr>
        <p:spPr>
          <a:xfrm>
            <a:off x="457200" y="990600"/>
            <a:ext cx="8477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200" b="0" i="0">
                <a:solidFill>
                  <a:srgbClr val="F4EDEE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Token pathway and attention-mask pathway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A62A8F5-68EA-4A15-8247-BDD56F0899C6}"/>
              </a:ext>
            </a:extLst>
          </p:cNvPr>
          <p:cNvSpPr>
            <a:spLocks noGrp="1"/>
          </p:cNvSpPr>
          <p:nvPr/>
        </p:nvSpPr>
        <p:spPr>
          <a:xfrm>
            <a:off x="10572750" y="81534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9E1915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08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C984DF1-0000-45C9-AFF7-016EBDD986C4}"/>
              </a:ext>
            </a:extLst>
          </p:cNvPr>
          <p:cNvSpPr>
            <a:spLocks noGrp="1"/>
          </p:cNvSpPr>
          <p:nvPr/>
        </p:nvSpPr>
        <p:spPr>
          <a:xfrm>
            <a:off x="523875" y="2286000"/>
            <a:ext cx="1285875" cy="666750"/>
          </a:xfrm>
          <a:prstGeom prst="rect">
            <a:avLst/>
          </a:prstGeom>
          <a:solidFill>
            <a:srgbClr val="F5F6F8"/>
          </a:solidFill>
          <a:ln w="9525">
            <a:solidFill>
              <a:srgbClr val="D9DDE2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D28A657-E85D-4570-A74C-04212576A26B}"/>
              </a:ext>
            </a:extLst>
          </p:cNvPr>
          <p:cNvSpPr>
            <a:spLocks noGrp="1"/>
          </p:cNvSpPr>
          <p:nvPr/>
        </p:nvSpPr>
        <p:spPr>
          <a:xfrm>
            <a:off x="523875" y="3190875"/>
            <a:ext cx="1285875" cy="666750"/>
          </a:xfrm>
          <a:prstGeom prst="rect">
            <a:avLst/>
          </a:prstGeom>
          <a:solidFill>
            <a:srgbClr val="F5F6F8"/>
          </a:solidFill>
          <a:ln w="9525">
            <a:solidFill>
              <a:srgbClr val="D9DDE2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13DB700-E677-4477-A2BB-EAAE4200981E}"/>
              </a:ext>
            </a:extLst>
          </p:cNvPr>
          <p:cNvSpPr>
            <a:spLocks noGrp="1"/>
          </p:cNvSpPr>
          <p:nvPr/>
        </p:nvSpPr>
        <p:spPr>
          <a:xfrm>
            <a:off x="523875" y="4095750"/>
            <a:ext cx="1285875" cy="666750"/>
          </a:xfrm>
          <a:prstGeom prst="rect">
            <a:avLst/>
          </a:prstGeom>
          <a:solidFill>
            <a:srgbClr val="E4F2F1"/>
          </a:solidFill>
          <a:ln w="9525">
            <a:solidFill>
              <a:srgbClr val="2A7F80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5B051EC-42B7-4A1C-A18C-580AAC2CF4FA}"/>
              </a:ext>
            </a:extLst>
          </p:cNvPr>
          <p:cNvSpPr>
            <a:spLocks noGrp="1"/>
          </p:cNvSpPr>
          <p:nvPr/>
        </p:nvSpPr>
        <p:spPr>
          <a:xfrm>
            <a:off x="2238375" y="2524125"/>
            <a:ext cx="2000250" cy="2000250"/>
          </a:xfrm>
          <a:prstGeom prst="rect">
            <a:avLst/>
          </a:prstGeom>
          <a:solidFill>
            <a:srgbClr val="FAEDE2"/>
          </a:solidFill>
          <a:ln w="19050">
            <a:solidFill>
              <a:srgbClr val="D77A2B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4210E62-333B-4CB9-9BD5-7CF8AAB4FD6E}"/>
              </a:ext>
            </a:extLst>
          </p:cNvPr>
          <p:cNvSpPr>
            <a:spLocks noGrp="1"/>
          </p:cNvSpPr>
          <p:nvPr/>
        </p:nvSpPr>
        <p:spPr>
          <a:xfrm>
            <a:off x="4762500" y="2667000"/>
            <a:ext cx="2000250" cy="1714500"/>
          </a:xfrm>
          <a:prstGeom prst="rect">
            <a:avLst/>
          </a:prstGeom>
          <a:solidFill>
            <a:srgbClr val="F8E9E8"/>
          </a:solidFill>
          <a:ln w="19050">
            <a:solidFill>
              <a:srgbClr val="9E1915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3F821FA-D41C-4C34-8B69-33E875A4F2CD}"/>
              </a:ext>
            </a:extLst>
          </p:cNvPr>
          <p:cNvSpPr>
            <a:spLocks noGrp="1"/>
          </p:cNvSpPr>
          <p:nvPr/>
        </p:nvSpPr>
        <p:spPr>
          <a:xfrm>
            <a:off x="7477125" y="2809875"/>
            <a:ext cx="1952625" cy="1428750"/>
          </a:xfrm>
          <a:prstGeom prst="rect">
            <a:avLst/>
          </a:prstGeom>
          <a:solidFill>
            <a:srgbClr val="E9F0F7"/>
          </a:solidFill>
          <a:ln w="19050">
            <a:solidFill>
              <a:srgbClr val="3D6A9E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84E4BFA-A635-48BE-B090-7D57AE6B60FE}"/>
              </a:ext>
            </a:extLst>
          </p:cNvPr>
          <p:cNvSpPr>
            <a:spLocks noGrp="1"/>
          </p:cNvSpPr>
          <p:nvPr/>
        </p:nvSpPr>
        <p:spPr>
          <a:xfrm>
            <a:off x="10001250" y="3048000"/>
            <a:ext cx="1095375" cy="952500"/>
          </a:xfrm>
          <a:prstGeom prst="rect">
            <a:avLst/>
          </a:prstGeom>
          <a:solidFill>
            <a:srgbClr val="2A7F80"/>
          </a:solidFill>
          <a:ln w="9525">
            <a:solidFill>
              <a:srgbClr val="2A7F80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72E3D73-16E3-4075-92A8-14608B5E797D}"/>
              </a:ext>
            </a:extLst>
          </p:cNvPr>
          <p:cNvSpPr>
            <a:spLocks noGrp="1"/>
          </p:cNvSpPr>
          <p:nvPr/>
        </p:nvSpPr>
        <p:spPr>
          <a:xfrm>
            <a:off x="523875" y="5095875"/>
            <a:ext cx="1285875" cy="647700"/>
          </a:xfrm>
          <a:prstGeom prst="rect">
            <a:avLst/>
          </a:prstGeom>
          <a:solidFill>
            <a:srgbClr val="E4F2F1"/>
          </a:solidFill>
          <a:ln w="9525">
            <a:solidFill>
              <a:srgbClr val="2A7F80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93FDF2B-8CB2-4654-B9A4-A8B036931C69}"/>
              </a:ext>
            </a:extLst>
          </p:cNvPr>
          <p:cNvSpPr>
            <a:spLocks noGrp="1"/>
          </p:cNvSpPr>
          <p:nvPr/>
        </p:nvSpPr>
        <p:spPr>
          <a:xfrm>
            <a:off x="2238375" y="5000625"/>
            <a:ext cx="2000250" cy="838200"/>
          </a:xfrm>
          <a:prstGeom prst="rect">
            <a:avLst/>
          </a:prstGeom>
          <a:solidFill>
            <a:srgbClr val="E4F2F1"/>
          </a:solidFill>
          <a:ln w="19050">
            <a:solidFill>
              <a:srgbClr val="2A7F80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직선 화살표 연결선 54"/>
          <p:cNvCxnSpPr>
            <a:stCxn id="6" idx="3"/>
            <a:endCxn id="9" idx="1"/>
          </p:cNvCxnSpPr>
          <p:nvPr/>
        </p:nvCxnSpPr>
        <p:spPr>
          <a:xfrm>
            <a:off x="1809750" y="2619375"/>
            <a:ext cx="428625" cy="904875"/>
          </a:xfrm>
          <a:prstGeom prst="straightConnector1">
            <a:avLst/>
          </a:prstGeom>
          <a:ln w="28575">
            <a:solidFill>
              <a:srgbClr val="C8A25A"/>
            </a:solidFill>
            <a:prstDash val="solid"/>
            <a:tailEnd type="arrow" w="med" len="med"/>
          </a:ln>
        </p:spPr>
      </p:cxnSp>
      <p:cxnSp>
        <p:nvCxnSpPr>
          <p:cNvPr id="56" name="직선 화살표 연결선 55"/>
          <p:cNvCxnSpPr>
            <a:stCxn id="7" idx="3"/>
            <a:endCxn id="9" idx="1"/>
          </p:cNvCxnSpPr>
          <p:nvPr/>
        </p:nvCxnSpPr>
        <p:spPr>
          <a:xfrm>
            <a:off x="1809750" y="3524250"/>
            <a:ext cx="428625" cy="0"/>
          </a:xfrm>
          <a:prstGeom prst="straightConnector1">
            <a:avLst/>
          </a:prstGeom>
          <a:ln w="28575">
            <a:solidFill>
              <a:srgbClr val="C8A25A"/>
            </a:solidFill>
            <a:prstDash val="solid"/>
            <a:tailEnd type="arrow" w="med" len="med"/>
          </a:ln>
        </p:spPr>
      </p:cxnSp>
      <p:cxnSp>
        <p:nvCxnSpPr>
          <p:cNvPr id="57" name="직선 화살표 연결선 56"/>
          <p:cNvCxnSpPr>
            <a:stCxn id="8" idx="3"/>
            <a:endCxn id="9" idx="1"/>
          </p:cNvCxnSpPr>
          <p:nvPr/>
        </p:nvCxnSpPr>
        <p:spPr>
          <a:xfrm flipV="1">
            <a:off x="1809750" y="3524250"/>
            <a:ext cx="428625" cy="904875"/>
          </a:xfrm>
          <a:prstGeom prst="straightConnector1">
            <a:avLst/>
          </a:prstGeom>
          <a:ln w="28575">
            <a:solidFill>
              <a:srgbClr val="C8A25A"/>
            </a:solidFill>
            <a:prstDash val="solid"/>
            <a:tailEnd type="arrow" w="med" len="med"/>
          </a:ln>
        </p:spPr>
      </p:cxnSp>
      <p:cxnSp>
        <p:nvCxnSpPr>
          <p:cNvPr id="58" name="직선 화살표 연결선 57"/>
          <p:cNvCxnSpPr>
            <a:stCxn id="9" idx="3"/>
            <a:endCxn id="10" idx="1"/>
          </p:cNvCxnSpPr>
          <p:nvPr/>
        </p:nvCxnSpPr>
        <p:spPr>
          <a:xfrm>
            <a:off x="4238625" y="3524250"/>
            <a:ext cx="523875" cy="0"/>
          </a:xfrm>
          <a:prstGeom prst="straightConnector1">
            <a:avLst/>
          </a:prstGeom>
          <a:ln w="28575">
            <a:solidFill>
              <a:srgbClr val="C8A25A"/>
            </a:solidFill>
            <a:prstDash val="solid"/>
            <a:tailEnd type="arrow" w="med" len="med"/>
          </a:ln>
        </p:spPr>
      </p:cxnSp>
      <p:cxnSp>
        <p:nvCxnSpPr>
          <p:cNvPr id="59" name="직선 화살표 연결선 58"/>
          <p:cNvCxnSpPr>
            <a:stCxn id="10" idx="3"/>
            <a:endCxn id="11" idx="1"/>
          </p:cNvCxnSpPr>
          <p:nvPr/>
        </p:nvCxnSpPr>
        <p:spPr>
          <a:xfrm>
            <a:off x="6762750" y="3524250"/>
            <a:ext cx="714375" cy="0"/>
          </a:xfrm>
          <a:prstGeom prst="straightConnector1">
            <a:avLst/>
          </a:prstGeom>
          <a:ln w="28575">
            <a:solidFill>
              <a:srgbClr val="C8A25A"/>
            </a:solidFill>
            <a:prstDash val="solid"/>
            <a:tailEnd type="arrow" w="med" len="med"/>
          </a:ln>
        </p:spPr>
      </p:cxnSp>
      <p:cxnSp>
        <p:nvCxnSpPr>
          <p:cNvPr id="60" name="직선 화살표 연결선 59"/>
          <p:cNvCxnSpPr>
            <a:stCxn id="11" idx="3"/>
            <a:endCxn id="12" idx="1"/>
          </p:cNvCxnSpPr>
          <p:nvPr/>
        </p:nvCxnSpPr>
        <p:spPr>
          <a:xfrm>
            <a:off x="9429750" y="3524250"/>
            <a:ext cx="571500" cy="0"/>
          </a:xfrm>
          <a:prstGeom prst="straightConnector1">
            <a:avLst/>
          </a:prstGeom>
          <a:ln w="28575">
            <a:solidFill>
              <a:srgbClr val="C8A25A"/>
            </a:solidFill>
            <a:prstDash val="solid"/>
            <a:tailEnd type="arrow" w="med" len="med"/>
          </a:ln>
        </p:spPr>
      </p:cxnSp>
      <p:cxnSp>
        <p:nvCxnSpPr>
          <p:cNvPr id="61" name="직선 화살표 연결선 60"/>
          <p:cNvCxnSpPr>
            <a:stCxn id="13" idx="3"/>
            <a:endCxn id="14" idx="1"/>
          </p:cNvCxnSpPr>
          <p:nvPr/>
        </p:nvCxnSpPr>
        <p:spPr>
          <a:xfrm>
            <a:off x="1809750" y="5419725"/>
            <a:ext cx="428625" cy="0"/>
          </a:xfrm>
          <a:prstGeom prst="straightConnector1">
            <a:avLst/>
          </a:prstGeom>
          <a:ln w="19050">
            <a:solidFill>
              <a:srgbClr val="2A7F80"/>
            </a:solidFill>
            <a:prstDash val="dash"/>
            <a:tailEnd type="arrow" w="sm" len="sm"/>
          </a:ln>
        </p:spPr>
      </p:cxnSp>
      <p:cxnSp>
        <p:nvCxnSpPr>
          <p:cNvPr id="62" name="꺾인 연결선 61"/>
          <p:cNvCxnSpPr>
            <a:stCxn id="14" idx="3"/>
            <a:endCxn id="10" idx="2"/>
          </p:cNvCxnSpPr>
          <p:nvPr/>
        </p:nvCxnSpPr>
        <p:spPr>
          <a:xfrm flipV="1">
            <a:off x="4238625" y="4381500"/>
            <a:ext cx="1524000" cy="1038225"/>
          </a:xfrm>
          <a:prstGeom prst="bentConnector2">
            <a:avLst/>
          </a:prstGeom>
          <a:ln w="19050">
            <a:solidFill>
              <a:srgbClr val="2A7F80"/>
            </a:solidFill>
            <a:prstDash val="dash"/>
            <a:tailEnd type="arrow" w="sm" len="sm"/>
          </a:ln>
        </p:spPr>
      </p:cxnSp>
      <p:cxnSp>
        <p:nvCxnSpPr>
          <p:cNvPr id="63" name="꺾인 연결선 62"/>
          <p:cNvCxnSpPr>
            <a:stCxn id="14" idx="3"/>
            <a:endCxn id="11" idx="2"/>
          </p:cNvCxnSpPr>
          <p:nvPr/>
        </p:nvCxnSpPr>
        <p:spPr>
          <a:xfrm flipV="1">
            <a:off x="4238625" y="4238625"/>
            <a:ext cx="4214813" cy="1181100"/>
          </a:xfrm>
          <a:prstGeom prst="bentConnector2">
            <a:avLst/>
          </a:prstGeom>
          <a:ln w="19050">
            <a:solidFill>
              <a:srgbClr val="2A7F80"/>
            </a:solidFill>
            <a:prstDash val="dash"/>
            <a:tailEnd type="arrow" w="sm" len="sm"/>
          </a:ln>
        </p:spPr>
      </p:cxn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7C6D721-15BB-4BE3-9258-6D263A0617AF}"/>
              </a:ext>
            </a:extLst>
          </p:cNvPr>
          <p:cNvSpPr>
            <a:spLocks noGrp="1"/>
          </p:cNvSpPr>
          <p:nvPr/>
        </p:nvSpPr>
        <p:spPr>
          <a:xfrm>
            <a:off x="619125" y="2419350"/>
            <a:ext cx="109537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200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200" i="0">
                <a:solidFill>
                  <a:srgbClr val="181A1F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MET</a:t>
            </a:r>
          </a:p>
          <a:p>
            <a:pPr algn="ctr">
              <a:lnSpc>
                <a:spcPct val="108000"/>
              </a:lnSpc>
              <a:buNone/>
              <a:defRPr sz="1200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200" i="0">
                <a:solidFill>
                  <a:srgbClr val="181A1F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embedding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0696A2D-33AA-4DA2-BCC2-D99C4787F742}"/>
              </a:ext>
            </a:extLst>
          </p:cNvPr>
          <p:cNvSpPr>
            <a:spLocks noGrp="1"/>
          </p:cNvSpPr>
          <p:nvPr/>
        </p:nvSpPr>
        <p:spPr>
          <a:xfrm>
            <a:off x="619125" y="3324225"/>
            <a:ext cx="109537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200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200" i="0" dirty="0">
                <a:solidFill>
                  <a:srgbClr val="181A1F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Object</a:t>
            </a:r>
          </a:p>
          <a:p>
            <a:pPr algn="ctr">
              <a:lnSpc>
                <a:spcPct val="108000"/>
              </a:lnSpc>
              <a:buNone/>
              <a:defRPr sz="1200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200" i="0" dirty="0">
                <a:solidFill>
                  <a:srgbClr val="181A1F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embedding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13119DC-33EB-40E0-9EF6-E65CC15FEEC0}"/>
              </a:ext>
            </a:extLst>
          </p:cNvPr>
          <p:cNvSpPr>
            <a:spLocks noGrp="1"/>
          </p:cNvSpPr>
          <p:nvPr/>
        </p:nvSpPr>
        <p:spPr>
          <a:xfrm>
            <a:off x="619125" y="4229100"/>
            <a:ext cx="109537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200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200" i="0">
                <a:solidFill>
                  <a:srgbClr val="181A1F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Jet</a:t>
            </a:r>
          </a:p>
          <a:p>
            <a:pPr algn="ctr">
              <a:lnSpc>
                <a:spcPct val="108000"/>
              </a:lnSpc>
              <a:buNone/>
              <a:defRPr sz="1200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200" i="0">
                <a:solidFill>
                  <a:srgbClr val="181A1F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embedding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FB3A267-F931-4D8F-BBB9-152F0A6A90F8}"/>
              </a:ext>
            </a:extLst>
          </p:cNvPr>
          <p:cNvSpPr>
            <a:spLocks noGrp="1"/>
          </p:cNvSpPr>
          <p:nvPr/>
        </p:nvSpPr>
        <p:spPr>
          <a:xfrm>
            <a:off x="2428875" y="2781300"/>
            <a:ext cx="1619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500" b="1" i="0">
                <a:solidFill>
                  <a:srgbClr val="D77A2B"/>
                </a:solidFill>
                <a:latin typeface="Noto Sans KR"/>
                <a:ea typeface="Noto Sans KR"/>
                <a:cs typeface="Noto Sans KR"/>
              </a:defRPr>
            </a:pPr>
            <a:r>
              <a:rPr sz="1500" i="0">
                <a:solidFill>
                  <a:srgbClr val="D77A2B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Concatenate</a:t>
            </a:r>
          </a:p>
          <a:p>
            <a:pPr algn="ctr">
              <a:lnSpc>
                <a:spcPct val="108000"/>
              </a:lnSpc>
              <a:buNone/>
              <a:defRPr sz="1500" b="1" i="0">
                <a:solidFill>
                  <a:srgbClr val="D77A2B"/>
                </a:solidFill>
                <a:latin typeface="Noto Sans KR"/>
                <a:ea typeface="Noto Sans KR"/>
                <a:cs typeface="Noto Sans KR"/>
              </a:defRPr>
            </a:pPr>
            <a:r>
              <a:rPr sz="1500" i="0">
                <a:solidFill>
                  <a:srgbClr val="D77A2B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token sequence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6947BAF6-21E7-4DE8-9258-5EF536B43369}"/>
              </a:ext>
            </a:extLst>
          </p:cNvPr>
          <p:cNvSpPr>
            <a:spLocks noGrp="1"/>
          </p:cNvSpPr>
          <p:nvPr/>
        </p:nvSpPr>
        <p:spPr>
          <a:xfrm>
            <a:off x="2400300" y="3476625"/>
            <a:ext cx="16764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i="0">
                <a:solidFill>
                  <a:srgbClr val="5D6570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[ MET | object | jets₁…J ]</a:t>
            </a:r>
          </a:p>
          <a:p>
            <a:pPr algn="ctr">
              <a:lnSpc>
                <a:spcPct val="118000"/>
              </a:lnSpc>
              <a:buNone/>
              <a:defRPr sz="120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00" i="0">
                <a:solidFill>
                  <a:srgbClr val="5D6570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shared dimension = 128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42D85109-11B9-49E9-AA29-45C38B6AC0D8}"/>
              </a:ext>
            </a:extLst>
          </p:cNvPr>
          <p:cNvSpPr>
            <a:spLocks noGrp="1"/>
          </p:cNvSpPr>
          <p:nvPr/>
        </p:nvSpPr>
        <p:spPr>
          <a:xfrm>
            <a:off x="4905375" y="2838450"/>
            <a:ext cx="1714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532"/>
          </a:bodyPr>
          <a:lstStyle/>
          <a:p>
            <a:pPr algn="ctr">
              <a:lnSpc>
                <a:spcPct val="108000"/>
              </a:lnSpc>
              <a:buNone/>
              <a:defRPr sz="1575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1575" i="0">
                <a:solidFill>
                  <a:srgbClr val="9E1915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Transformer</a:t>
            </a:r>
          </a:p>
          <a:p>
            <a:pPr algn="ctr">
              <a:lnSpc>
                <a:spcPct val="108000"/>
              </a:lnSpc>
              <a:buNone/>
              <a:defRPr sz="1575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1575" i="0">
                <a:solidFill>
                  <a:srgbClr val="9E1915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Encoder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18F99C4D-E705-4F35-BC51-FC90225421AD}"/>
              </a:ext>
            </a:extLst>
          </p:cNvPr>
          <p:cNvSpPr>
            <a:spLocks noGrp="1"/>
          </p:cNvSpPr>
          <p:nvPr/>
        </p:nvSpPr>
        <p:spPr>
          <a:xfrm>
            <a:off x="4953000" y="3324225"/>
            <a:ext cx="16192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ctr">
              <a:lnSpc>
                <a:spcPct val="118000"/>
              </a:lnSpc>
              <a:buNone/>
              <a:defRPr sz="127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75" i="0">
                <a:solidFill>
                  <a:srgbClr val="5D6570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2 layers · 8 heads</a:t>
            </a:r>
          </a:p>
          <a:p>
            <a:pPr algn="ctr">
              <a:lnSpc>
                <a:spcPct val="118000"/>
              </a:lnSpc>
              <a:buNone/>
              <a:defRPr sz="127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75" i="0">
                <a:solidFill>
                  <a:srgbClr val="5D6570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d_model = 128</a:t>
            </a:r>
          </a:p>
          <a:p>
            <a:pPr algn="ctr">
              <a:lnSpc>
                <a:spcPct val="118000"/>
              </a:lnSpc>
              <a:buNone/>
              <a:defRPr sz="127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275" i="0">
                <a:solidFill>
                  <a:srgbClr val="5D6570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FFN 128 → 512 → 128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CC2A30FA-F0DB-4DDE-9121-BBF53279052A}"/>
              </a:ext>
            </a:extLst>
          </p:cNvPr>
          <p:cNvSpPr>
            <a:spLocks noGrp="1"/>
          </p:cNvSpPr>
          <p:nvPr/>
        </p:nvSpPr>
        <p:spPr>
          <a:xfrm>
            <a:off x="7667625" y="3133725"/>
            <a:ext cx="1571625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964"/>
          </a:bodyPr>
          <a:lstStyle/>
          <a:p>
            <a:pPr algn="ctr">
              <a:lnSpc>
                <a:spcPct val="108000"/>
              </a:lnSpc>
              <a:buNone/>
              <a:defRPr sz="1575" b="1" i="0">
                <a:solidFill>
                  <a:srgbClr val="17375E"/>
                </a:solidFill>
                <a:latin typeface="Noto Sans KR"/>
                <a:ea typeface="Noto Sans KR"/>
                <a:cs typeface="Noto Sans KR"/>
              </a:defRPr>
            </a:pPr>
            <a:r>
              <a:rPr sz="1575" i="0">
                <a:solidFill>
                  <a:srgbClr val="17375E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Learned-query</a:t>
            </a:r>
          </a:p>
          <a:p>
            <a:pPr algn="ctr">
              <a:lnSpc>
                <a:spcPct val="108000"/>
              </a:lnSpc>
              <a:buNone/>
              <a:defRPr sz="1575" b="1" i="0">
                <a:solidFill>
                  <a:srgbClr val="17375E"/>
                </a:solidFill>
                <a:latin typeface="Noto Sans KR"/>
                <a:ea typeface="Noto Sans KR"/>
                <a:cs typeface="Noto Sans KR"/>
              </a:defRPr>
            </a:pPr>
            <a:r>
              <a:rPr sz="1575" i="0">
                <a:solidFill>
                  <a:srgbClr val="17375E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attention pooling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E72013EC-523D-4110-9192-F36507D71389}"/>
              </a:ext>
            </a:extLst>
          </p:cNvPr>
          <p:cNvSpPr>
            <a:spLocks noGrp="1"/>
          </p:cNvSpPr>
          <p:nvPr/>
        </p:nvSpPr>
        <p:spPr>
          <a:xfrm>
            <a:off x="10067925" y="3267075"/>
            <a:ext cx="9620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1350" i="0" dirty="0">
                <a:solidFill>
                  <a:srgbClr val="FFFFFF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condition c</a:t>
            </a:r>
          </a:p>
          <a:p>
            <a:pPr algn="ctr">
              <a:lnSpc>
                <a:spcPct val="108000"/>
              </a:lnSpc>
              <a:buNone/>
              <a:defRPr sz="135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1350" i="0" dirty="0">
                <a:solidFill>
                  <a:srgbClr val="FFFFFF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128 dim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48C22BC-EC8E-4BF2-8247-A03EACB09C2B}"/>
              </a:ext>
            </a:extLst>
          </p:cNvPr>
          <p:cNvSpPr>
            <a:spLocks noGrp="1"/>
          </p:cNvSpPr>
          <p:nvPr/>
        </p:nvSpPr>
        <p:spPr>
          <a:xfrm>
            <a:off x="619125" y="5210175"/>
            <a:ext cx="109537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125" b="1" i="0">
                <a:solidFill>
                  <a:srgbClr val="2A7F80"/>
                </a:solidFill>
                <a:latin typeface="Noto Sans KR"/>
                <a:ea typeface="Noto Sans KR"/>
                <a:cs typeface="Noto Sans KR"/>
              </a:defRPr>
            </a:pPr>
            <a:r>
              <a:rPr sz="1125" i="0">
                <a:solidFill>
                  <a:srgbClr val="2A7F80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jet_mask</a:t>
            </a:r>
          </a:p>
          <a:p>
            <a:pPr algn="ctr">
              <a:lnSpc>
                <a:spcPct val="108000"/>
              </a:lnSpc>
              <a:buNone/>
              <a:defRPr sz="1125" b="1" i="0">
                <a:solidFill>
                  <a:srgbClr val="2A7F80"/>
                </a:solidFill>
                <a:latin typeface="Noto Sans KR"/>
                <a:ea typeface="Noto Sans KR"/>
                <a:cs typeface="Noto Sans KR"/>
              </a:defRPr>
            </a:pPr>
            <a:r>
              <a:rPr sz="1125" i="0">
                <a:solidFill>
                  <a:srgbClr val="2A7F80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True = real jet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8C5401F3-A346-49D5-80B5-576B76D78DC5}"/>
              </a:ext>
            </a:extLst>
          </p:cNvPr>
          <p:cNvSpPr>
            <a:spLocks noGrp="1"/>
          </p:cNvSpPr>
          <p:nvPr/>
        </p:nvSpPr>
        <p:spPr>
          <a:xfrm>
            <a:off x="2362200" y="5181600"/>
            <a:ext cx="17526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503"/>
          </a:bodyPr>
          <a:lstStyle/>
          <a:p>
            <a:pPr algn="ctr">
              <a:lnSpc>
                <a:spcPct val="108000"/>
              </a:lnSpc>
              <a:buNone/>
              <a:defRPr sz="1125" b="1" i="0">
                <a:solidFill>
                  <a:srgbClr val="2A7F80"/>
                </a:solidFill>
                <a:latin typeface="Noto Sans KR"/>
                <a:ea typeface="Noto Sans KR"/>
                <a:cs typeface="Noto Sans KR"/>
              </a:defRPr>
            </a:pPr>
            <a:r>
              <a:rPr sz="1125" i="0">
                <a:solidFill>
                  <a:srgbClr val="2A7F80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padding mask</a:t>
            </a:r>
          </a:p>
          <a:p>
            <a:pPr algn="ctr">
              <a:lnSpc>
                <a:spcPct val="108000"/>
              </a:lnSpc>
              <a:buNone/>
              <a:defRPr sz="1125" b="1" i="0">
                <a:solidFill>
                  <a:srgbClr val="2A7F80"/>
                </a:solidFill>
                <a:latin typeface="Noto Sans KR"/>
                <a:ea typeface="Noto Sans KR"/>
                <a:cs typeface="Noto Sans KR"/>
              </a:defRPr>
            </a:pPr>
            <a:r>
              <a:rPr sz="1125" i="0">
                <a:solidFill>
                  <a:srgbClr val="2A7F80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[ False, False, ~jet_mask ]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E8A52551-7330-4153-9C5A-0545591093BB}"/>
              </a:ext>
            </a:extLst>
          </p:cNvPr>
          <p:cNvSpPr>
            <a:spLocks noGrp="1"/>
          </p:cNvSpPr>
          <p:nvPr/>
        </p:nvSpPr>
        <p:spPr>
          <a:xfrm>
            <a:off x="666750" y="6362700"/>
            <a:ext cx="85725" cy="85725"/>
          </a:xfrm>
          <a:prstGeom prst="rect">
            <a:avLst/>
          </a:prstGeom>
          <a:solidFill>
            <a:srgbClr val="9E1915"/>
          </a:solidFill>
          <a:ln w="0">
            <a:solidFill>
              <a:srgbClr val="9E1915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AE16E0C-0BE3-4CCD-833C-9FAF6E9103E9}"/>
              </a:ext>
            </a:extLst>
          </p:cNvPr>
          <p:cNvSpPr>
            <a:spLocks noGrp="1"/>
          </p:cNvSpPr>
          <p:nvPr/>
        </p:nvSpPr>
        <p:spPr>
          <a:xfrm>
            <a:off x="876300" y="628650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4000"/>
              </a:lnSpc>
              <a:buNone/>
              <a:defRPr sz="1350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실선</a:t>
            </a:r>
            <a:r>
              <a:rPr sz="135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: 세 </a:t>
            </a:r>
            <a:r>
              <a:rPr sz="135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embedding을</a:t>
            </a:r>
            <a:r>
              <a:rPr sz="135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token </a:t>
            </a:r>
            <a:r>
              <a:rPr sz="135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sequence로</a:t>
            </a:r>
            <a:r>
              <a:rPr sz="135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sz="135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결합</a:t>
            </a:r>
            <a:r>
              <a:rPr sz="135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→ Transformer → learned-query pooling → condition c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C9E56F74-1AAD-4FC4-8AC4-E49F5B2F53D7}"/>
              </a:ext>
            </a:extLst>
          </p:cNvPr>
          <p:cNvSpPr>
            <a:spLocks noGrp="1"/>
          </p:cNvSpPr>
          <p:nvPr/>
        </p:nvSpPr>
        <p:spPr>
          <a:xfrm>
            <a:off x="666750" y="6915150"/>
            <a:ext cx="85725" cy="85725"/>
          </a:xfrm>
          <a:prstGeom prst="rect">
            <a:avLst/>
          </a:prstGeom>
          <a:solidFill>
            <a:srgbClr val="9E1915"/>
          </a:solidFill>
          <a:ln w="0">
            <a:solidFill>
              <a:srgbClr val="9E1915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0EB453A3-5F01-4F2D-9CAA-192E1D0C7430}"/>
              </a:ext>
            </a:extLst>
          </p:cNvPr>
          <p:cNvSpPr>
            <a:spLocks noGrp="1"/>
          </p:cNvSpPr>
          <p:nvPr/>
        </p:nvSpPr>
        <p:spPr>
          <a:xfrm>
            <a:off x="4667250" y="5565410"/>
            <a:ext cx="3770573" cy="53058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2500"/>
          </a:bodyPr>
          <a:lstStyle/>
          <a:p>
            <a:pPr algn="ctr">
              <a:lnSpc>
                <a:spcPct val="114000"/>
              </a:lnSpc>
              <a:buNone/>
              <a:defRPr sz="1350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동일한</a:t>
            </a:r>
            <a:r>
              <a:rPr sz="135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padding </a:t>
            </a:r>
            <a:r>
              <a:rPr sz="135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mask를</a:t>
            </a:r>
            <a:r>
              <a:rPr sz="135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Transformer self-</a:t>
            </a:r>
            <a:r>
              <a:rPr sz="135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attention과</a:t>
            </a:r>
            <a:r>
              <a:rPr sz="135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endParaRPr lang="en-US" sz="1350" b="0" i="0" dirty="0">
              <a:solidFill>
                <a:srgbClr val="181A1F"/>
              </a:solidFill>
              <a:latin typeface="Arial" panose="020B0604020202020204" pitchFamily="34" charset="0"/>
              <a:ea typeface="Noto Sans KR"/>
              <a:cs typeface="Arial" panose="020B0604020202020204" pitchFamily="34" charset="0"/>
            </a:endParaRPr>
          </a:p>
          <a:p>
            <a:pPr algn="ctr">
              <a:lnSpc>
                <a:spcPct val="114000"/>
              </a:lnSpc>
              <a:buNone/>
              <a:defRPr sz="1350" b="0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pooling cross-</a:t>
            </a:r>
            <a:r>
              <a:rPr sz="135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attention에</a:t>
            </a:r>
            <a:r>
              <a:rPr sz="1350" b="0" i="0" dirty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 </a:t>
            </a:r>
            <a:r>
              <a:rPr sz="1350" b="0" i="0" dirty="0" err="1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적용</a:t>
            </a:r>
            <a:endParaRPr sz="1350" b="0" i="0" dirty="0">
              <a:solidFill>
                <a:srgbClr val="181A1F"/>
              </a:solidFill>
              <a:latin typeface="Arial" panose="020B0604020202020204" pitchFamily="34" charset="0"/>
              <a:ea typeface="Noto Sans KR"/>
              <a:cs typeface="Arial" panose="020B0604020202020204" pitchFamily="34" charset="0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CF8DDCC3-7C1C-4750-B744-B365F9671DE6}"/>
              </a:ext>
            </a:extLst>
          </p:cNvPr>
          <p:cNvSpPr>
            <a:spLocks noGrp="1"/>
          </p:cNvSpPr>
          <p:nvPr/>
        </p:nvSpPr>
        <p:spPr>
          <a:xfrm>
            <a:off x="666750" y="7467600"/>
            <a:ext cx="85725" cy="85725"/>
          </a:xfrm>
          <a:prstGeom prst="rect">
            <a:avLst/>
          </a:prstGeom>
          <a:solidFill>
            <a:srgbClr val="2A7F80"/>
          </a:solidFill>
          <a:ln w="0">
            <a:solidFill>
              <a:srgbClr val="2A7F80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50C9F0D4-3697-44E1-8E5C-5C4390E32C11}"/>
              </a:ext>
            </a:extLst>
          </p:cNvPr>
          <p:cNvSpPr>
            <a:spLocks noGrp="1"/>
          </p:cNvSpPr>
          <p:nvPr/>
        </p:nvSpPr>
        <p:spPr>
          <a:xfrm>
            <a:off x="876300" y="7391400"/>
            <a:ext cx="8572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4000"/>
              </a:lnSpc>
              <a:buNone/>
              <a:defRPr sz="1350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 i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positional encoding 없음 · EventEncoder parameters: 466,432</a:t>
            </a:r>
          </a:p>
        </p:txBody>
      </p:sp>
    </p:spTree>
    <p:extLst>
      <p:ext uri="{BB962C8B-B14F-4D97-AF65-F5344CB8AC3E}">
        <p14:creationId xmlns:p14="http://schemas.microsoft.com/office/powerpoint/2010/main" val="1887226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F90F9F45-5D28-47BB-A86F-73ABB6479950}"/>
              </a:ext>
            </a:extLst>
          </p:cNvPr>
          <p:cNvSpPr>
            <a:spLocks noGrp="1"/>
          </p:cNvSpPr>
          <p:nvPr/>
        </p:nvSpPr>
        <p:spPr>
          <a:xfrm>
            <a:off x="438150" y="1714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C8A25A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03 · IMPLEMENTATION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FE5AFD0-637C-4755-BDDD-5EB59CF4E9A3}"/>
              </a:ext>
            </a:extLst>
          </p:cNvPr>
          <p:cNvSpPr>
            <a:spLocks noGrp="1"/>
          </p:cNvSpPr>
          <p:nvPr/>
        </p:nvSpPr>
        <p:spPr>
          <a:xfrm>
            <a:off x="438150" y="447675"/>
            <a:ext cx="862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>
                <a:solidFill>
                  <a:srgbClr val="FFFFF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Conditional Flow Matching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1650444-0D17-47F4-ADE4-EC13D57BB9AE}"/>
              </a:ext>
            </a:extLst>
          </p:cNvPr>
          <p:cNvSpPr>
            <a:spLocks noGrp="1"/>
          </p:cNvSpPr>
          <p:nvPr/>
        </p:nvSpPr>
        <p:spPr>
          <a:xfrm>
            <a:off x="457200" y="990600"/>
            <a:ext cx="8477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200" b="0" i="0">
                <a:solidFill>
                  <a:srgbClr val="F4EDEE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F4EDE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Simulation-free linear path · midpoint ODE sampling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EEE56BC-0AD3-4E3F-8EA7-91CE3E143967}"/>
              </a:ext>
            </a:extLst>
          </p:cNvPr>
          <p:cNvSpPr>
            <a:spLocks noGrp="1"/>
          </p:cNvSpPr>
          <p:nvPr/>
        </p:nvSpPr>
        <p:spPr>
          <a:xfrm>
            <a:off x="10572750" y="81534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9E1915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09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EQ_S09_XT">
                <a:extLst>
                  <a:ext uri="{FF2B5EF4-FFF2-40B4-BE49-F238E27FC236}">
                    <a16:creationId xmlns:a16="http://schemas.microsoft.com/office/drawing/2014/main" id="{0C699429-FA50-44A8-9AF4-CB325D2A880C}"/>
                  </a:ext>
                </a:extLst>
              </p:cNvPr>
              <p:cNvSpPr>
                <a:spLocks noGrp="1"/>
              </p:cNvSpPr>
              <p:nvPr/>
            </p:nvSpPr>
            <p:spPr>
              <a:xfrm>
                <a:off x="1066800" y="1952625"/>
                <a:ext cx="4191000" cy="704850"/>
              </a:xfrm>
              <a:prstGeom prst="rect">
                <a:avLst/>
              </a:prstGeom>
              <a:solidFill>
                <a:srgbClr val="F8E9E8"/>
              </a:solidFill>
              <a:ln w="9525">
                <a:solidFill>
                  <a:srgbClr val="D9DDE2"/>
                </a:solidFill>
                <a:prstDash val="solid"/>
              </a:ln>
            </p:spPr>
            <p:txBody>
              <a:bodyPr wrap="square" lIns="95250" tIns="47625" rIns="95250" bIns="47625" anchor="ctr">
                <a:normAutofit/>
              </a:bodyPr>
              <a:lstStyle/>
              <a:p>
                <a:pPr algn="ctr">
                  <a:lnSpc>
                    <a:spcPct val="108000"/>
                  </a:lnSpc>
                  <a:buNone/>
                  <a:defRPr sz="2100" b="0" i="0">
                    <a:solidFill>
                      <a:srgbClr val="7D1411"/>
                    </a:solidFill>
                    <a:latin typeface="Cambria Math"/>
                    <a:ea typeface="Cambria Math"/>
                    <a:cs typeface="Cambria Math"/>
                  </a:defRPr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800" i="1" dirty="0">
                              <a:solidFill>
                                <a:srgbClr val="7D1411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a:rPr lang="en-US" sz="2800" i="1" dirty="0">
                              <a:solidFill>
                                <a:srgbClr val="7D1411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128" i="1" dirty="0">
                              <a:solidFill>
                                <a:srgbClr val="7D1411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800" i="0" dirty="0">
                          <a:solidFill>
                            <a:srgbClr val="7D1411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 = (1 − </m:t>
                      </m:r>
                      <m:r>
                        <a:rPr lang="en-US" sz="2800" i="1" dirty="0">
                          <a:solidFill>
                            <a:srgbClr val="7D1411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𝑡</m:t>
                      </m:r>
                      <m:r>
                        <a:rPr lang="en-US" sz="2800" i="0" dirty="0">
                          <a:solidFill>
                            <a:srgbClr val="7D1411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)</m:t>
                      </m:r>
                      <m:sSub>
                        <m:sSubPr>
                          <m:ctrlPr>
                            <a:rPr lang="en-US" sz="2800" i="1" dirty="0">
                              <a:solidFill>
                                <a:srgbClr val="7D1411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a:rPr lang="en-US" sz="2800" i="1" dirty="0">
                              <a:solidFill>
                                <a:srgbClr val="7D1411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128" i="1" dirty="0">
                              <a:solidFill>
                                <a:srgbClr val="7D1411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800" i="0" dirty="0">
                          <a:solidFill>
                            <a:srgbClr val="7D1411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 + </m:t>
                      </m:r>
                      <m:r>
                        <a:rPr lang="en-US" sz="2800" i="1" dirty="0">
                          <a:solidFill>
                            <a:srgbClr val="7D1411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𝑡</m:t>
                      </m:r>
                      <m:sSub>
                        <m:sSubPr>
                          <m:ctrlPr>
                            <a:rPr lang="en-US" sz="2800" i="1" dirty="0">
                              <a:solidFill>
                                <a:srgbClr val="7D1411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a:rPr lang="en-US" sz="2800" i="1" dirty="0">
                              <a:solidFill>
                                <a:srgbClr val="7D1411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128" i="1" dirty="0">
                              <a:solidFill>
                                <a:srgbClr val="7D1411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EQ_S09_XT">
                <a:extLst>
                  <a:ext uri="{FF2B5EF4-FFF2-40B4-BE49-F238E27FC236}">
                    <a16:creationId xmlns:a16="http://schemas.microsoft.com/office/drawing/2014/main" id="{0C699429-FA50-44A8-9AF4-CB325D2A88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1952625"/>
                <a:ext cx="4191000" cy="704850"/>
              </a:xfrm>
              <a:prstGeom prst="rect">
                <a:avLst/>
              </a:prstGeom>
              <a:blipFill>
                <a:blip r:embed="rId3"/>
                <a:stretch>
                  <a:fillRect b="-3509"/>
                </a:stretch>
              </a:blipFill>
              <a:ln w="9525">
                <a:solidFill>
                  <a:srgbClr val="D9DDE2"/>
                </a:solidFill>
                <a:prstDash val="solid"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EQ_S09_UT">
                <a:extLst>
                  <a:ext uri="{FF2B5EF4-FFF2-40B4-BE49-F238E27FC236}">
                    <a16:creationId xmlns:a16="http://schemas.microsoft.com/office/drawing/2014/main" id="{F403A04B-9D21-4522-AB91-2CCD9698D76A}"/>
                  </a:ext>
                </a:extLst>
              </p:cNvPr>
              <p:cNvSpPr>
                <a:spLocks noGrp="1"/>
              </p:cNvSpPr>
              <p:nvPr/>
            </p:nvSpPr>
            <p:spPr>
              <a:xfrm>
                <a:off x="1066800" y="2933700"/>
                <a:ext cx="4191000" cy="704850"/>
              </a:xfrm>
              <a:prstGeom prst="rect">
                <a:avLst/>
              </a:prstGeom>
              <a:solidFill>
                <a:srgbClr val="E9F0F7"/>
              </a:solidFill>
              <a:ln w="9525">
                <a:solidFill>
                  <a:srgbClr val="D9DDE2"/>
                </a:solidFill>
                <a:prstDash val="solid"/>
              </a:ln>
            </p:spPr>
            <p:txBody>
              <a:bodyPr wrap="square" lIns="95250" tIns="47625" rIns="95250" bIns="47625" anchor="ctr">
                <a:normAutofit/>
              </a:bodyPr>
              <a:lstStyle/>
              <a:p>
                <a:pPr algn="ctr">
                  <a:lnSpc>
                    <a:spcPct val="108000"/>
                  </a:lnSpc>
                  <a:buNone/>
                  <a:defRPr sz="2100" b="0" i="0">
                    <a:solidFill>
                      <a:srgbClr val="17375E"/>
                    </a:solidFill>
                    <a:latin typeface="Cambria Math"/>
                    <a:ea typeface="Cambria Math"/>
                    <a:cs typeface="Cambria Math"/>
                  </a:defRPr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800" i="1" dirty="0">
                              <a:solidFill>
                                <a:srgbClr val="17375E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a:rPr lang="en-US" sz="2800" i="1" dirty="0">
                              <a:solidFill>
                                <a:srgbClr val="17375E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𝑢</m:t>
                          </m:r>
                        </m:e>
                        <m:sub>
                          <m:r>
                            <a:rPr lang="en-US" sz="2128" i="1" dirty="0">
                              <a:solidFill>
                                <a:srgbClr val="17375E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800" i="0" dirty="0">
                          <a:solidFill>
                            <a:srgbClr val="17375E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 = </m:t>
                      </m:r>
                      <m:sSub>
                        <m:sSubPr>
                          <m:ctrlPr>
                            <a:rPr lang="en-US" sz="2800" i="1" dirty="0">
                              <a:solidFill>
                                <a:srgbClr val="17375E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a:rPr lang="en-US" sz="2800" i="1" dirty="0">
                              <a:solidFill>
                                <a:srgbClr val="17375E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128" i="1" dirty="0">
                              <a:solidFill>
                                <a:srgbClr val="17375E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i="0" dirty="0">
                          <a:solidFill>
                            <a:srgbClr val="17375E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 − </m:t>
                      </m:r>
                      <m:sSub>
                        <m:sSubPr>
                          <m:ctrlPr>
                            <a:rPr lang="en-US" sz="2800" i="1" dirty="0">
                              <a:solidFill>
                                <a:srgbClr val="17375E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a:rPr lang="en-US" sz="2800" i="1" dirty="0">
                              <a:solidFill>
                                <a:srgbClr val="17375E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128" i="1" dirty="0">
                              <a:solidFill>
                                <a:srgbClr val="17375E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EQ_S09_UT">
                <a:extLst>
                  <a:ext uri="{FF2B5EF4-FFF2-40B4-BE49-F238E27FC236}">
                    <a16:creationId xmlns:a16="http://schemas.microsoft.com/office/drawing/2014/main" id="{F403A04B-9D21-4522-AB91-2CCD9698D7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2933700"/>
                <a:ext cx="4191000" cy="704850"/>
              </a:xfrm>
              <a:prstGeom prst="rect">
                <a:avLst/>
              </a:prstGeom>
              <a:blipFill>
                <a:blip r:embed="rId4"/>
                <a:stretch>
                  <a:fillRect b="-1724"/>
                </a:stretch>
              </a:blipFill>
              <a:ln w="9525">
                <a:solidFill>
                  <a:srgbClr val="D9DDE2"/>
                </a:solidFill>
                <a:prstDash val="solid"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EQ_S09_ODE">
                <a:extLst>
                  <a:ext uri="{FF2B5EF4-FFF2-40B4-BE49-F238E27FC236}">
                    <a16:creationId xmlns:a16="http://schemas.microsoft.com/office/drawing/2014/main" id="{8EDD9BA3-4D88-4FEE-A562-EB7153FAB3F2}"/>
                  </a:ext>
                </a:extLst>
              </p:cNvPr>
              <p:cNvSpPr>
                <a:spLocks noGrp="1"/>
              </p:cNvSpPr>
              <p:nvPr/>
            </p:nvSpPr>
            <p:spPr>
              <a:xfrm>
                <a:off x="1066800" y="3914775"/>
                <a:ext cx="4191000" cy="704850"/>
              </a:xfrm>
              <a:prstGeom prst="rect">
                <a:avLst/>
              </a:prstGeom>
              <a:solidFill>
                <a:srgbClr val="E4F2F1"/>
              </a:solidFill>
              <a:ln w="9525">
                <a:solidFill>
                  <a:srgbClr val="D9DDE2"/>
                </a:solidFill>
                <a:prstDash val="solid"/>
              </a:ln>
            </p:spPr>
            <p:txBody>
              <a:bodyPr wrap="square" lIns="95250" tIns="47625" rIns="95250" bIns="47625" anchor="ctr">
                <a:normAutofit fontScale="70000" lnSpcReduction="20000"/>
              </a:bodyPr>
              <a:lstStyle/>
              <a:p>
                <a:pPr algn="ctr">
                  <a:lnSpc>
                    <a:spcPct val="108000"/>
                  </a:lnSpc>
                  <a:buNone/>
                  <a:defRPr sz="2100" b="0" i="0">
                    <a:solidFill>
                      <a:srgbClr val="2A7F80"/>
                    </a:solidFill>
                    <a:latin typeface="Cambria Math"/>
                    <a:ea typeface="Cambria Math"/>
                    <a:cs typeface="Cambria Math"/>
                  </a:defRPr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2700" i="0" dirty="0">
                              <a:solidFill>
                                <a:srgbClr val="2A7F80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fPr>
                        <m:num>
                          <m:r>
                            <a:rPr lang="en-US" sz="2700" i="0" dirty="0">
                              <a:solidFill>
                                <a:srgbClr val="2A7F80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𝑑</m:t>
                          </m:r>
                          <m:r>
                            <a:rPr lang="en-US" sz="2700" i="1" dirty="0">
                              <a:solidFill>
                                <a:srgbClr val="2A7F80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sz="2700" i="0" dirty="0">
                              <a:solidFill>
                                <a:srgbClr val="2A7F80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𝑑</m:t>
                          </m:r>
                          <m:r>
                            <a:rPr lang="en-US" sz="2700" i="1" dirty="0">
                              <a:solidFill>
                                <a:srgbClr val="2A7F80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𝑡</m:t>
                          </m:r>
                        </m:den>
                      </m:f>
                      <m:r>
                        <a:rPr lang="en-US" sz="2700" i="0" dirty="0">
                          <a:solidFill>
                            <a:srgbClr val="2A7F80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 = </m:t>
                      </m:r>
                      <m:sSub>
                        <m:sSubPr>
                          <m:ctrlPr>
                            <a:rPr lang="en-US" sz="2700" i="1" dirty="0">
                              <a:solidFill>
                                <a:srgbClr val="2A7F80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a:rPr lang="en-US" sz="2700" i="1" dirty="0">
                              <a:solidFill>
                                <a:srgbClr val="2A7F80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2052" i="1" dirty="0">
                              <a:solidFill>
                                <a:srgbClr val="2A7F80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𝜃</m:t>
                          </m:r>
                        </m:sub>
                      </m:sSub>
                      <m:r>
                        <a:rPr lang="en-US" sz="2700" i="0" dirty="0">
                          <a:solidFill>
                            <a:srgbClr val="2A7F80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700" i="1" dirty="0">
                              <a:solidFill>
                                <a:srgbClr val="2A7F80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a:rPr lang="en-US" sz="2700" i="1" dirty="0">
                              <a:solidFill>
                                <a:srgbClr val="2A7F80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052" i="1" dirty="0">
                              <a:solidFill>
                                <a:srgbClr val="2A7F80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700" i="0" dirty="0">
                          <a:solidFill>
                            <a:srgbClr val="2A7F80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, </m:t>
                      </m:r>
                      <m:r>
                        <a:rPr lang="en-US" sz="2700" i="1" dirty="0">
                          <a:solidFill>
                            <a:srgbClr val="2A7F80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𝑡</m:t>
                      </m:r>
                      <m:r>
                        <a:rPr lang="en-US" sz="2700" i="0" dirty="0">
                          <a:solidFill>
                            <a:srgbClr val="2A7F80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, </m:t>
                      </m:r>
                      <m:r>
                        <a:rPr lang="en-US" sz="2700" i="1" dirty="0">
                          <a:solidFill>
                            <a:srgbClr val="2A7F80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𝑐</m:t>
                      </m:r>
                      <m:r>
                        <a:rPr lang="en-US" sz="2700" i="0" dirty="0">
                          <a:solidFill>
                            <a:srgbClr val="2A7F80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)</m:t>
                      </m:r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EQ_S09_ODE">
                <a:extLst>
                  <a:ext uri="{FF2B5EF4-FFF2-40B4-BE49-F238E27FC236}">
                    <a16:creationId xmlns:a16="http://schemas.microsoft.com/office/drawing/2014/main" id="{8EDD9BA3-4D88-4FEE-A562-EB7153FAB3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3914775"/>
                <a:ext cx="4191000" cy="704850"/>
              </a:xfrm>
              <a:prstGeom prst="rect">
                <a:avLst/>
              </a:prstGeom>
              <a:blipFill>
                <a:blip r:embed="rId5"/>
                <a:stretch>
                  <a:fillRect b="-3448"/>
                </a:stretch>
              </a:blipFill>
              <a:ln w="9525">
                <a:solidFill>
                  <a:srgbClr val="D9DDE2"/>
                </a:solidFill>
                <a:prstDash val="solid"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직사각형 8">
            <a:extLst>
              <a:ext uri="{FF2B5EF4-FFF2-40B4-BE49-F238E27FC236}">
                <a16:creationId xmlns:a16="http://schemas.microsoft.com/office/drawing/2014/main" id="{97293D95-55A1-4C5E-AEC4-DA23FC90A670}"/>
              </a:ext>
            </a:extLst>
          </p:cNvPr>
          <p:cNvSpPr>
            <a:spLocks noGrp="1"/>
          </p:cNvSpPr>
          <p:nvPr/>
        </p:nvSpPr>
        <p:spPr>
          <a:xfrm>
            <a:off x="6000750" y="20002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725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1" i="0">
                <a:solidFill>
                  <a:srgbClr val="9E1915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Velocity network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0B9CC9B-CBF9-476F-9BFA-6D9950EAAD88}"/>
              </a:ext>
            </a:extLst>
          </p:cNvPr>
          <p:cNvSpPr>
            <a:spLocks noGrp="1"/>
          </p:cNvSpPr>
          <p:nvPr/>
        </p:nvSpPr>
        <p:spPr>
          <a:xfrm>
            <a:off x="6000750" y="2495550"/>
            <a:ext cx="4619625" cy="1257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25000"/>
              </a:lnSpc>
              <a:buNone/>
              <a:defRPr sz="14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input 134 = target 3 + time 3 + condition 128</a:t>
            </a:r>
          </a:p>
          <a:p>
            <a:pPr algn="l">
              <a:lnSpc>
                <a:spcPct val="125000"/>
              </a:lnSpc>
              <a:buNone/>
              <a:defRPr sz="14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MLP 134 → 256 × 4 → 3 · SiLU</a:t>
            </a:r>
          </a:p>
          <a:p>
            <a:pPr algn="l">
              <a:lnSpc>
                <a:spcPct val="125000"/>
              </a:lnSpc>
              <a:buNone/>
              <a:defRPr sz="1425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time features [t, sin(2πt), cos(2πt)]</a:t>
            </a:r>
          </a:p>
        </p:txBody>
      </p:sp>
      <p:sp>
        <p:nvSpPr>
          <p:cNvPr id="11" name="직선 연결선 10">
            <a:extLst>
              <a:ext uri="{FF2B5EF4-FFF2-40B4-BE49-F238E27FC236}">
                <a16:creationId xmlns:a16="http://schemas.microsoft.com/office/drawing/2014/main" id="{E3A9003D-E0C4-4DF3-84E4-2B10984BCC00}"/>
              </a:ext>
            </a:extLst>
          </p:cNvPr>
          <p:cNvSpPr>
            <a:spLocks noGrp="1"/>
          </p:cNvSpPr>
          <p:nvPr/>
        </p:nvSpPr>
        <p:spPr>
          <a:xfrm>
            <a:off x="6000750" y="4048125"/>
            <a:ext cx="4619625" cy="0"/>
          </a:xfrm>
          <a:prstGeom prst="line">
            <a:avLst/>
          </a:prstGeom>
          <a:noFill/>
          <a:ln w="19050">
            <a:solidFill>
              <a:srgbClr val="D9DDE2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57DB658-4824-4D97-B62C-B8E945667ACC}"/>
              </a:ext>
            </a:extLst>
          </p:cNvPr>
          <p:cNvSpPr>
            <a:spLocks noGrp="1"/>
          </p:cNvSpPr>
          <p:nvPr/>
        </p:nvSpPr>
        <p:spPr>
          <a:xfrm>
            <a:off x="6000750" y="43338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575" b="1" i="0">
                <a:solidFill>
                  <a:srgbClr val="17375E"/>
                </a:solidFill>
                <a:latin typeface="Noto Sans KR"/>
                <a:ea typeface="Noto Sans KR"/>
                <a:cs typeface="Noto Sans KR"/>
              </a:defRPr>
            </a:pPr>
            <a:r>
              <a:rPr sz="1575" b="1" i="0">
                <a:solidFill>
                  <a:srgbClr val="17375E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Training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45EC30D-BDF5-401F-8A6A-03B35F6BDF39}"/>
              </a:ext>
            </a:extLst>
          </p:cNvPr>
          <p:cNvSpPr>
            <a:spLocks noGrp="1"/>
          </p:cNvSpPr>
          <p:nvPr/>
        </p:nvSpPr>
        <p:spPr>
          <a:xfrm>
            <a:off x="6000750" y="4752975"/>
            <a:ext cx="4429125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23000"/>
              </a:lnSpc>
              <a:buNone/>
              <a:defRPr sz="135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x₀ ~ N(0,I₃), t ~ Uniform(0,1)</a:t>
            </a:r>
          </a:p>
          <a:p>
            <a:pPr algn="l">
              <a:lnSpc>
                <a:spcPct val="123000"/>
              </a:lnSpc>
              <a:buNone/>
              <a:defRPr sz="1350" b="0" i="0">
                <a:solidFill>
                  <a:srgbClr val="5D6570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0" i="0">
                <a:solidFill>
                  <a:srgbClr val="5D657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velocity MSE · deterministic validation noise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8C44BD9-AA35-4A08-AF07-5E220C27E817}"/>
              </a:ext>
            </a:extLst>
          </p:cNvPr>
          <p:cNvSpPr>
            <a:spLocks noGrp="1"/>
          </p:cNvSpPr>
          <p:nvPr/>
        </p:nvSpPr>
        <p:spPr>
          <a:xfrm>
            <a:off x="6000750" y="5810250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575" b="1" i="0">
                <a:solidFill>
                  <a:srgbClr val="2A7F80"/>
                </a:solidFill>
                <a:latin typeface="Noto Sans KR"/>
                <a:ea typeface="Noto Sans KR"/>
                <a:cs typeface="Noto Sans KR"/>
              </a:defRPr>
            </a:pPr>
            <a:r>
              <a:rPr sz="1575" b="1" i="0">
                <a:solidFill>
                  <a:srgbClr val="2A7F80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Sampling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541657E-3E83-4190-B6DD-84F5100A70A3}"/>
              </a:ext>
            </a:extLst>
          </p:cNvPr>
          <p:cNvSpPr>
            <a:spLocks noGrp="1"/>
          </p:cNvSpPr>
          <p:nvPr/>
        </p:nvSpPr>
        <p:spPr>
          <a:xfrm>
            <a:off x="6000750" y="6229350"/>
            <a:ext cx="44767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425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1" i="0">
                <a:solidFill>
                  <a:srgbClr val="181A1F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128 samples/event · midpoint 25 steps · NFE = 50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4C95B90-F0C7-4605-AC2F-74833E97138E}"/>
              </a:ext>
            </a:extLst>
          </p:cNvPr>
          <p:cNvSpPr>
            <a:spLocks noGrp="1"/>
          </p:cNvSpPr>
          <p:nvPr/>
        </p:nvSpPr>
        <p:spPr>
          <a:xfrm>
            <a:off x="590550" y="6000750"/>
            <a:ext cx="4667250" cy="742950"/>
          </a:xfrm>
          <a:prstGeom prst="rect">
            <a:avLst/>
          </a:prstGeom>
          <a:solidFill>
            <a:srgbClr val="F5F6F8"/>
          </a:solidFill>
          <a:ln w="9525">
            <a:solidFill>
              <a:srgbClr val="D9DDE2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5DCEF79-66FD-45D6-9F49-EB76D184EA18}"/>
              </a:ext>
            </a:extLst>
          </p:cNvPr>
          <p:cNvSpPr>
            <a:spLocks noGrp="1"/>
          </p:cNvSpPr>
          <p:nvPr/>
        </p:nvSpPr>
        <p:spPr>
          <a:xfrm>
            <a:off x="857250" y="6191250"/>
            <a:ext cx="414337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800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1800" b="1" i="0">
                <a:solidFill>
                  <a:srgbClr val="9E1915"/>
                </a:solidFill>
                <a:latin typeface="Arial" panose="020B0604020202020204" pitchFamily="34" charset="0"/>
                <a:ea typeface="Noto Sans KR"/>
                <a:cs typeface="Arial" panose="020B0604020202020204" pitchFamily="34" charset="0"/>
              </a:rPr>
              <a:t>Total parameters 699,139</a:t>
            </a:r>
          </a:p>
        </p:txBody>
      </p:sp>
    </p:spTree>
    <p:extLst>
      <p:ext uri="{BB962C8B-B14F-4D97-AF65-F5344CB8AC3E}">
        <p14:creationId xmlns:p14="http://schemas.microsoft.com/office/powerpoint/2010/main" val="927788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26AE0738-892D-4FD9-8C6E-AD91E2E0C43F}"/>
              </a:ext>
            </a:extLst>
          </p:cNvPr>
          <p:cNvSpPr>
            <a:spLocks noGrp="1"/>
          </p:cNvSpPr>
          <p:nvPr/>
        </p:nvSpPr>
        <p:spPr>
          <a:xfrm>
            <a:off x="438150" y="1714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C8A25A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C8A25A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04 · EXPERIMENT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43DFDBB-5DBD-4B79-A701-1024E214DEE4}"/>
              </a:ext>
            </a:extLst>
          </p:cNvPr>
          <p:cNvSpPr>
            <a:spLocks noGrp="1"/>
          </p:cNvSpPr>
          <p:nvPr/>
        </p:nvSpPr>
        <p:spPr>
          <a:xfrm>
            <a:off x="438150" y="447675"/>
            <a:ext cx="862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 i="0">
                <a:solidFill>
                  <a:srgbClr val="FFFFFF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비교 모델 및 공정성 설계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A66D2A3-25CE-44F6-B7CE-4799192BB3A9}"/>
              </a:ext>
            </a:extLst>
          </p:cNvPr>
          <p:cNvSpPr>
            <a:spLocks noGrp="1"/>
          </p:cNvSpPr>
          <p:nvPr/>
        </p:nvSpPr>
        <p:spPr>
          <a:xfrm>
            <a:off x="457200" y="990600"/>
            <a:ext cx="8477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200" b="0" i="0">
                <a:solidFill>
                  <a:srgbClr val="F4EDEE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 i="0">
                <a:solidFill>
                  <a:srgbClr val="F4EDEE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동일 encoder 비교와 raw reference를 분리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947A0AA-767C-4516-A2CC-0604A01CE94E}"/>
              </a:ext>
            </a:extLst>
          </p:cNvPr>
          <p:cNvSpPr>
            <a:spLocks noGrp="1"/>
          </p:cNvSpPr>
          <p:nvPr/>
        </p:nvSpPr>
        <p:spPr>
          <a:xfrm>
            <a:off x="10572750" y="81534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9E1915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 i="0">
                <a:solidFill>
                  <a:srgbClr val="9E1915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10</a:t>
            </a:r>
          </a:p>
        </p:txBody>
      </p:sp>
      <p:graphicFrame>
        <p:nvGraphicFramePr>
          <p:cNvPr id="18" name="표 17"/>
          <p:cNvGraphicFramePr/>
          <p:nvPr>
            <p:extLst>
              <p:ext uri="{D42A27DB-BD31-4B8C-83A1-F6EECF244321}">
                <p14:modId xmlns:p14="http://schemas.microsoft.com/office/powerpoint/2010/main" val="632595256"/>
              </p:ext>
            </p:extLst>
          </p:nvPr>
        </p:nvGraphicFramePr>
        <p:xfrm>
          <a:off x="523875" y="2000250"/>
          <a:ext cx="10382250" cy="3333752"/>
        </p:xfrm>
        <a:graphic>
          <a:graphicData uri="http://schemas.openxmlformats.org/drawingml/2006/table">
            <a:tbl>
              <a:tblPr/>
              <a:tblGrid>
                <a:gridCol w="219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3438">
                <a:tc>
                  <a:txBody>
                    <a:bodyPr/>
                    <a:lstStyle/>
                    <a:p>
                      <a:pPr algn="l"/>
                      <a:r>
                        <a:rPr sz="16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Model</a:t>
                      </a:r>
                    </a:p>
                  </a:txBody>
                  <a:tcPr>
                    <a:solidFill>
                      <a:srgbClr val="9E191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Condition encoder</a:t>
                      </a:r>
                    </a:p>
                  </a:txBody>
                  <a:tcPr>
                    <a:solidFill>
                      <a:srgbClr val="9E191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Target / preprocessing</a:t>
                      </a:r>
                    </a:p>
                  </a:txBody>
                  <a:tcPr>
                    <a:solidFill>
                      <a:srgbClr val="9E191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Objective · sampling</a:t>
                      </a:r>
                    </a:p>
                  </a:txBody>
                  <a:tcPr>
                    <a:solidFill>
                      <a:srgbClr val="9E191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3438">
                <a:tc>
                  <a:txBody>
                    <a:bodyPr/>
                    <a:lstStyle/>
                    <a:p>
                      <a:pPr algn="l"/>
                      <a:r>
                        <a:rPr sz="1600" b="1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Transformer FM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EventEncoder d=128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standardized Cartesian target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velocity MSE · 25-step ODE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3438">
                <a:tc>
                  <a:txBody>
                    <a:bodyPr/>
                    <a:lstStyle/>
                    <a:p>
                      <a:pPr algn="l"/>
                      <a:r>
                        <a:rPr sz="1600" b="1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Encoder-matched cINN</a:t>
                      </a:r>
                    </a:p>
                  </a:txBody>
                  <a:tcPr>
                    <a:solidFill>
                      <a:srgbClr val="F5F6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동일 EventEncoder</a:t>
                      </a:r>
                    </a:p>
                  </a:txBody>
                  <a:tcPr>
                    <a:solidFill>
                      <a:srgbClr val="F5F6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동일 standardized Cartesian</a:t>
                      </a:r>
                    </a:p>
                  </a:txBody>
                  <a:tcPr>
                    <a:solidFill>
                      <a:srgbClr val="F5F6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7-stack RQS NLL · direct</a:t>
                      </a:r>
                    </a:p>
                  </a:txBody>
                  <a:tcPr>
                    <a:solidFill>
                      <a:srgbClr val="F5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3438">
                <a:tc>
                  <a:txBody>
                    <a:bodyPr/>
                    <a:lstStyle/>
                    <a:p>
                      <a:pPr algn="l"/>
                      <a:r>
                        <a:rPr sz="1600" b="1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Raw FM + original JetEncoder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DeepSet + Dense, c=32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native pT,η,φ · no scaler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 dirty="0">
                          <a:solidFill>
                            <a:srgbClr val="181A1F"/>
                          </a:solidFill>
                          <a:latin typeface="Arial" panose="020B0604020202020204" pitchFamily="34" charset="0"/>
                          <a:ea typeface="Noto Sans KR"/>
                          <a:cs typeface="Arial" panose="020B0604020202020204" pitchFamily="34" charset="0"/>
                        </a:rPr>
                        <a:t>velocity MSE · 25-step ODE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직사각형 6">
            <a:extLst>
              <a:ext uri="{FF2B5EF4-FFF2-40B4-BE49-F238E27FC236}">
                <a16:creationId xmlns:a16="http://schemas.microsoft.com/office/drawing/2014/main" id="{F4F0EE6C-3E08-4034-8843-A6EA841E7CE0}"/>
              </a:ext>
            </a:extLst>
          </p:cNvPr>
          <p:cNvSpPr>
            <a:spLocks noGrp="1"/>
          </p:cNvSpPr>
          <p:nvPr/>
        </p:nvSpPr>
        <p:spPr>
          <a:xfrm>
            <a:off x="666750" y="5905500"/>
            <a:ext cx="4762500" cy="1123950"/>
          </a:xfrm>
          <a:prstGeom prst="rect">
            <a:avLst/>
          </a:prstGeom>
          <a:solidFill>
            <a:srgbClr val="E4F2F1"/>
          </a:solidFill>
          <a:ln w="9525">
            <a:solidFill>
              <a:srgbClr val="2A7F80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666E722-3327-4D71-9117-3CF4FAB7C300}"/>
              </a:ext>
            </a:extLst>
          </p:cNvPr>
          <p:cNvSpPr>
            <a:spLocks noGrp="1"/>
          </p:cNvSpPr>
          <p:nvPr/>
        </p:nvSpPr>
        <p:spPr>
          <a:xfrm>
            <a:off x="876300" y="6115050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425" b="1" i="0">
                <a:solidFill>
                  <a:srgbClr val="2A7F80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1" i="0">
                <a:solidFill>
                  <a:srgbClr val="2A7F80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Matched comparison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D26B71E-48E8-424A-B542-1CF75FF5FCFE}"/>
              </a:ext>
            </a:extLst>
          </p:cNvPr>
          <p:cNvSpPr>
            <a:spLocks noGrp="1"/>
          </p:cNvSpPr>
          <p:nvPr/>
        </p:nvSpPr>
        <p:spPr>
          <a:xfrm>
            <a:off x="876300" y="6515100"/>
            <a:ext cx="4286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5734"/>
          </a:bodyPr>
          <a:lstStyle/>
          <a:p>
            <a:pPr algn="l">
              <a:lnSpc>
                <a:spcPct val="108000"/>
              </a:lnSpc>
              <a:buNone/>
              <a:defRPr sz="1350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 i="0">
                <a:solidFill>
                  <a:srgbClr val="181A1F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동일 encoder·target에서 generative head와 objective 차이를 비교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DBC7CA1-D676-4EF8-9AE4-ADFAF0EA3985}"/>
              </a:ext>
            </a:extLst>
          </p:cNvPr>
          <p:cNvSpPr>
            <a:spLocks noGrp="1"/>
          </p:cNvSpPr>
          <p:nvPr/>
        </p:nvSpPr>
        <p:spPr>
          <a:xfrm>
            <a:off x="6000750" y="5905500"/>
            <a:ext cx="4762500" cy="1123950"/>
          </a:xfrm>
          <a:prstGeom prst="rect">
            <a:avLst/>
          </a:prstGeom>
          <a:solidFill>
            <a:srgbClr val="FAEDE2"/>
          </a:solidFill>
          <a:ln w="9525">
            <a:solidFill>
              <a:srgbClr val="D77A2B"/>
            </a:solidFill>
            <a:prstDash val="solid"/>
          </a:ln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F6CC9AF-91F8-4BA6-AF77-E486D3AEFB52}"/>
              </a:ext>
            </a:extLst>
          </p:cNvPr>
          <p:cNvSpPr>
            <a:spLocks noGrp="1"/>
          </p:cNvSpPr>
          <p:nvPr/>
        </p:nvSpPr>
        <p:spPr>
          <a:xfrm>
            <a:off x="6210300" y="6115050"/>
            <a:ext cx="1905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425" b="1" i="0">
                <a:solidFill>
                  <a:srgbClr val="D77A2B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1" i="0">
                <a:solidFill>
                  <a:srgbClr val="D77A2B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Raw reference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EE74E74-704B-4603-AAA1-8BF494C48E12}"/>
              </a:ext>
            </a:extLst>
          </p:cNvPr>
          <p:cNvSpPr>
            <a:spLocks noGrp="1"/>
          </p:cNvSpPr>
          <p:nvPr/>
        </p:nvSpPr>
        <p:spPr>
          <a:xfrm>
            <a:off x="6210300" y="6515100"/>
            <a:ext cx="4286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5734"/>
          </a:bodyPr>
          <a:lstStyle/>
          <a:p>
            <a:pPr algn="l">
              <a:lnSpc>
                <a:spcPct val="108000"/>
              </a:lnSpc>
              <a:buNone/>
              <a:defRPr sz="1350" b="1" i="0">
                <a:solidFill>
                  <a:srgbClr val="181A1F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 i="0">
                <a:solidFill>
                  <a:srgbClr val="181A1F"/>
                </a:solidFill>
                <a:latin typeface="Arial" panose="020B0604020202020204" pitchFamily="34" charset="0"/>
                <a:ea typeface="나눔스퀘어_ac ExtraBold" panose="020B0600000101010101" pitchFamily="50" charset="-127"/>
                <a:cs typeface="Arial" panose="020B0604020202020204" pitchFamily="34" charset="0"/>
              </a:rPr>
              <a:t>encoder·preprocessing·target가 함께 바뀌므로 encoder-only 인과 해석은 금지</a:t>
            </a:r>
          </a:p>
        </p:txBody>
      </p:sp>
    </p:spTree>
    <p:extLst>
      <p:ext uri="{BB962C8B-B14F-4D97-AF65-F5344CB8AC3E}">
        <p14:creationId xmlns:p14="http://schemas.microsoft.com/office/powerpoint/2010/main" val="1188450763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3779</Words>
  <Application>Microsoft Macintosh PowerPoint</Application>
  <DocSecurity>0</DocSecurity>
  <PresentationFormat>사용자 지정</PresentationFormat>
  <Paragraphs>603</Paragraphs>
  <Slides>24</Slides>
  <Notes>24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2" baseType="lpstr">
      <vt:lpstr>나눔스퀘어_ac Bold</vt:lpstr>
      <vt:lpstr>나눔스퀘어_ac ExtraBold</vt:lpstr>
      <vt:lpstr>나눔스퀘어라운드 ExtraBold</vt:lpstr>
      <vt:lpstr>Noto Sans KR</vt:lpstr>
      <vt:lpstr>Arial</vt:lpstr>
      <vt:lpstr>Calibri</vt:lpstr>
      <vt:lpstr>Cambria Math</vt:lpstr>
      <vt:lpstr>ChatGPT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서석범</cp:lastModifiedBy>
  <cp:revision>53</cp:revision>
  <dcterms:created xsi:type="dcterms:W3CDTF">2026-08-05T01:53:25Z</dcterms:created>
  <dcterms:modified xsi:type="dcterms:W3CDTF">2026-08-05T05:56:37Z</dcterms:modified>
</cp:coreProperties>
</file>