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24" r:id="rId2"/>
    <p:sldId id="908" r:id="rId3"/>
    <p:sldId id="883" r:id="rId4"/>
    <p:sldId id="884" r:id="rId5"/>
    <p:sldId id="885" r:id="rId6"/>
    <p:sldId id="886" r:id="rId7"/>
    <p:sldId id="887" r:id="rId8"/>
    <p:sldId id="891" r:id="rId9"/>
    <p:sldId id="888" r:id="rId10"/>
    <p:sldId id="892" r:id="rId11"/>
    <p:sldId id="889" r:id="rId12"/>
    <p:sldId id="893" r:id="rId13"/>
    <p:sldId id="894" r:id="rId14"/>
    <p:sldId id="909" r:id="rId15"/>
    <p:sldId id="896" r:id="rId16"/>
    <p:sldId id="897" r:id="rId17"/>
    <p:sldId id="898" r:id="rId18"/>
    <p:sldId id="910" r:id="rId19"/>
    <p:sldId id="912" r:id="rId20"/>
    <p:sldId id="911" r:id="rId21"/>
    <p:sldId id="904" r:id="rId22"/>
    <p:sldId id="903" r:id="rId23"/>
    <p:sldId id="905" r:id="rId24"/>
    <p:sldId id="906" r:id="rId25"/>
    <p:sldId id="907" r:id="rId26"/>
    <p:sldId id="913" r:id="rId27"/>
    <p:sldId id="899" r:id="rId28"/>
    <p:sldId id="900" r:id="rId29"/>
    <p:sldId id="901" r:id="rId30"/>
    <p:sldId id="902" r:id="rId31"/>
  </p:sldIdLst>
  <p:sldSz cx="9144000" cy="6858000" type="screen4x3"/>
  <p:notesSz cx="9928225" cy="67976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Comic Sans MS" pitchFamily="66" charset="0"/>
        <a:ea typeface="HY얕은샘물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Comic Sans MS" pitchFamily="66" charset="0"/>
        <a:ea typeface="HY얕은샘물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Comic Sans MS" pitchFamily="66" charset="0"/>
        <a:ea typeface="HY얕은샘물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Comic Sans MS" pitchFamily="66" charset="0"/>
        <a:ea typeface="HY얕은샘물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Comic Sans MS" pitchFamily="66" charset="0"/>
        <a:ea typeface="HY얕은샘물M" pitchFamily="18" charset="-127"/>
        <a:cs typeface="+mn-cs"/>
      </a:defRPr>
    </a:lvl5pPr>
    <a:lvl6pPr marL="2286000" algn="l" defTabSz="914400" rtl="0" eaLnBrk="1" latinLnBrk="1" hangingPunct="1">
      <a:defRPr kumimoji="1" sz="3600" kern="1200">
        <a:solidFill>
          <a:schemeClr val="tx1"/>
        </a:solidFill>
        <a:latin typeface="Comic Sans MS" pitchFamily="66" charset="0"/>
        <a:ea typeface="HY얕은샘물M" pitchFamily="18" charset="-127"/>
        <a:cs typeface="+mn-cs"/>
      </a:defRPr>
    </a:lvl6pPr>
    <a:lvl7pPr marL="2743200" algn="l" defTabSz="914400" rtl="0" eaLnBrk="1" latinLnBrk="1" hangingPunct="1">
      <a:defRPr kumimoji="1" sz="3600" kern="1200">
        <a:solidFill>
          <a:schemeClr val="tx1"/>
        </a:solidFill>
        <a:latin typeface="Comic Sans MS" pitchFamily="66" charset="0"/>
        <a:ea typeface="HY얕은샘물M" pitchFamily="18" charset="-127"/>
        <a:cs typeface="+mn-cs"/>
      </a:defRPr>
    </a:lvl7pPr>
    <a:lvl8pPr marL="3200400" algn="l" defTabSz="914400" rtl="0" eaLnBrk="1" latinLnBrk="1" hangingPunct="1">
      <a:defRPr kumimoji="1" sz="3600" kern="1200">
        <a:solidFill>
          <a:schemeClr val="tx1"/>
        </a:solidFill>
        <a:latin typeface="Comic Sans MS" pitchFamily="66" charset="0"/>
        <a:ea typeface="HY얕은샘물M" pitchFamily="18" charset="-127"/>
        <a:cs typeface="+mn-cs"/>
      </a:defRPr>
    </a:lvl8pPr>
    <a:lvl9pPr marL="3657600" algn="l" defTabSz="914400" rtl="0" eaLnBrk="1" latinLnBrk="1" hangingPunct="1">
      <a:defRPr kumimoji="1" sz="3600" kern="1200">
        <a:solidFill>
          <a:schemeClr val="tx1"/>
        </a:solidFill>
        <a:latin typeface="Comic Sans MS" pitchFamily="66" charset="0"/>
        <a:ea typeface="HY얕은샘물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DDDDDD"/>
    <a:srgbClr val="1C1C1C"/>
    <a:srgbClr val="333333"/>
    <a:srgbClr val="5F5F5F"/>
    <a:srgbClr val="808080"/>
    <a:srgbClr val="B2B2B2"/>
    <a:srgbClr val="660033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86461" autoAdjust="0"/>
  </p:normalViewPr>
  <p:slideViewPr>
    <p:cSldViewPr>
      <p:cViewPr varScale="1">
        <p:scale>
          <a:sx n="137" d="100"/>
          <a:sy n="137" d="100"/>
        </p:scale>
        <p:origin x="102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6.wmf"/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2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94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BE4315A-01A5-414E-9ABD-62469D918F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3669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3229277"/>
            <a:ext cx="7943507" cy="30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EC6C1F4-CA28-45F9-9F0F-F933201F4D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3285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826BE7-64FD-499F-9EC7-73DBEA84B589}" type="slidenum">
              <a:rPr lang="en-US" altLang="ko-KR" sz="1200">
                <a:latin typeface="굴림" charset="-127"/>
                <a:ea typeface="굴림" charset="-127"/>
              </a:rPr>
              <a:pPr algn="r"/>
              <a:t>1</a:t>
            </a:fld>
            <a:endParaRPr lang="en-US" altLang="ko-KR" sz="1200">
              <a:latin typeface="굴림" charset="-127"/>
              <a:ea typeface="굴림" charset="-127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470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8ED9-E897-4C1D-BA90-C9A049B87E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077F1-A1EA-4BAC-A301-7BA8D0DE04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E96B-A4F5-4F12-B711-EDE842BFDEE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31E99-D755-4AC6-808B-DDCDCA90B4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0206E-A9A7-43CC-B236-C80F76D271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3BB58-CCD2-42F7-ABB6-29A8063B79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F5472-E6A3-47BC-A6EC-6FE82AB113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EECAE-1027-4350-A430-EE8FF4F8EC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91536-4DD8-4939-92E7-D8EE314821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C6137-6E29-4650-B3D4-BBF5EB632A7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4FE91-9DB9-4E49-8AC2-DBEBD228D8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723C2CC3-BCEA-467A-A106-C99FC57161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24.png"/><Relationship Id="rId10" Type="http://schemas.openxmlformats.org/officeDocument/2006/relationships/image" Target="../media/image17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2.w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24.png"/><Relationship Id="rId10" Type="http://schemas.openxmlformats.org/officeDocument/2006/relationships/image" Target="../media/image17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9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.png"/><Relationship Id="rId4" Type="http://schemas.openxmlformats.org/officeDocument/2006/relationships/image" Target="../media/image1.wmf"/><Relationship Id="rId9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026"/>
          <p:cNvSpPr txBox="1">
            <a:spLocks noChangeArrowheads="1"/>
          </p:cNvSpPr>
          <p:nvPr/>
        </p:nvSpPr>
        <p:spPr bwMode="auto">
          <a:xfrm>
            <a:off x="358215" y="596052"/>
            <a:ext cx="8439472" cy="1152587"/>
          </a:xfrm>
          <a:prstGeom prst="rect">
            <a:avLst/>
          </a:prstGeom>
          <a:solidFill>
            <a:schemeClr val="hlink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 tIns="144000" bIns="144000">
            <a:spAutoFit/>
          </a:bodyPr>
          <a:lstStyle/>
          <a:p>
            <a:pPr algn="ctr" eaLnBrk="0" latinLnBrk="0" hangingPunct="0"/>
            <a:r>
              <a:rPr kumimoji="0" lang="en-US" altLang="ko-KR" sz="2800" b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함초롬바탕" panose="02030504000101010101" pitchFamily="18" charset="-127"/>
              </a:rPr>
              <a:t>Wigner-</a:t>
            </a:r>
            <a:r>
              <a:rPr kumimoji="0" lang="en-US" altLang="ko-KR" sz="2800" b="1" dirty="0" err="1" smtClean="0">
                <a:latin typeface="Lucida Sans" panose="020B0602030504020204" pitchFamily="34" charset="0"/>
                <a:ea typeface="함초롬바탕" panose="02030504000101010101" pitchFamily="18" charset="-127"/>
                <a:cs typeface="함초롬바탕" panose="02030504000101010101" pitchFamily="18" charset="-127"/>
              </a:rPr>
              <a:t>Eckart</a:t>
            </a:r>
            <a:r>
              <a:rPr kumimoji="0" lang="en-US" altLang="ko-KR" sz="2800" b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함초롬바탕" panose="02030504000101010101" pitchFamily="18" charset="-127"/>
              </a:rPr>
              <a:t> theorem &amp;</a:t>
            </a:r>
          </a:p>
          <a:p>
            <a:pPr algn="ctr" eaLnBrk="0" latinLnBrk="0" hangingPunct="0"/>
            <a:r>
              <a:rPr kumimoji="0" lang="en-US" altLang="ko-KR" sz="2800" b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함초롬바탕" panose="02030504000101010101" pitchFamily="18" charset="-127"/>
              </a:rPr>
              <a:t>Calculation of dipole matrix elements</a:t>
            </a:r>
            <a:endParaRPr kumimoji="0" lang="en-US" altLang="ko-KR" sz="2800" b="1" dirty="0">
              <a:latin typeface="Lucida Sans" panose="020B0602030504020204" pitchFamily="34" charset="0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053" name="Rectangle 1029"/>
          <p:cNvSpPr>
            <a:spLocks noChangeArrowheads="1"/>
          </p:cNvSpPr>
          <p:nvPr/>
        </p:nvSpPr>
        <p:spPr bwMode="auto">
          <a:xfrm>
            <a:off x="2644424" y="4116346"/>
            <a:ext cx="3430746" cy="129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kumimoji="0" lang="ko-KR" altLang="en-US" sz="28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조동현 </a:t>
            </a:r>
            <a:endParaRPr kumimoji="0" lang="en-US" altLang="ko-KR" sz="2800" b="1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 eaLnBrk="0" latinLnBrk="0" hangingPunct="0">
              <a:lnSpc>
                <a:spcPct val="150000"/>
              </a:lnSpc>
            </a:pPr>
            <a:r>
              <a:rPr kumimoji="0" lang="ko-KR" altLang="en-US" sz="2800" b="1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고려대학교 물리학과</a:t>
            </a:r>
            <a:endParaRPr kumimoji="0" lang="en-US" altLang="ko-KR" sz="28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830" y="2281198"/>
            <a:ext cx="8318241" cy="147732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2022</a:t>
            </a:r>
            <a:r>
              <a:rPr lang="ko-KR" altLang="en-US" sz="3000" b="1" dirty="0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년도 한국물리학회 </a:t>
            </a:r>
            <a:endParaRPr lang="en-US" altLang="ko-KR" sz="3000" b="1" dirty="0" smtClean="0">
              <a:latin typeface="Times New Roman" panose="02020603050405020304" pitchFamily="18" charset="0"/>
              <a:ea typeface="함초롬바탕" panose="02030504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en-US" sz="3000" b="1" dirty="0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원자분자물리분과 </a:t>
            </a:r>
            <a:r>
              <a:rPr lang="ko-KR" altLang="en-US" sz="3000" b="1" dirty="0" err="1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겨울학교</a:t>
            </a:r>
            <a:endParaRPr lang="en-US" altLang="ko-KR" sz="3000" b="1" dirty="0" smtClean="0">
              <a:latin typeface="Times New Roman" panose="02020603050405020304" pitchFamily="18" charset="0"/>
              <a:ea typeface="함초롬바탕" panose="02030504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z="3000" b="1" dirty="0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2022</a:t>
            </a:r>
            <a:r>
              <a:rPr lang="ko-KR" altLang="en-US" sz="3000" b="1" dirty="0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년 </a:t>
            </a:r>
            <a:r>
              <a:rPr lang="en-US" altLang="ko-KR" sz="3000" b="1" dirty="0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2</a:t>
            </a:r>
            <a:r>
              <a:rPr lang="ko-KR" altLang="en-US" sz="3000" b="1" dirty="0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월 </a:t>
            </a:r>
            <a:r>
              <a:rPr lang="en-US" altLang="ko-KR" sz="3000" b="1" dirty="0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10</a:t>
            </a:r>
            <a:r>
              <a:rPr lang="ko-KR" altLang="en-US" sz="3000" b="1" dirty="0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일</a:t>
            </a:r>
            <a:endParaRPr lang="ko-KR" altLang="en-US" sz="3000" b="1" dirty="0">
              <a:latin typeface="Times New Roman" panose="02020603050405020304" pitchFamily="18" charset="0"/>
              <a:ea typeface="함초롬바탕" panose="02030504000101010101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64598" y="282093"/>
            <a:ext cx="8280920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3-2. The next nontrivial case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1369904" y="1288054"/>
            <a:ext cx="39995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2400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2040192" y="1275051"/>
            <a:ext cx="39995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2400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2771694" y="1288054"/>
            <a:ext cx="39995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2400"/>
          </a:p>
        </p:txBody>
      </p:sp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2051220" y="2457581"/>
            <a:ext cx="39995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2400"/>
          </a:p>
        </p:txBody>
      </p:sp>
      <p:cxnSp>
        <p:nvCxnSpPr>
          <p:cNvPr id="13" name="직선 연결선 12"/>
          <p:cNvCxnSpPr/>
          <p:nvPr/>
        </p:nvCxnSpPr>
        <p:spPr bwMode="auto">
          <a:xfrm flipH="1">
            <a:off x="2240171" y="1288054"/>
            <a:ext cx="750425" cy="11550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lg" len="lg"/>
          </a:ln>
          <a:effectLst/>
        </p:spPr>
      </p:cxnSp>
      <p:sp>
        <p:nvSpPr>
          <p:cNvPr id="15" name="직사각형 14"/>
          <p:cNvSpPr/>
          <p:nvPr/>
        </p:nvSpPr>
        <p:spPr bwMode="auto">
          <a:xfrm>
            <a:off x="383165" y="638726"/>
            <a:ext cx="3363075" cy="22519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Y얕은샘물M" pitchFamily="18" charset="-127"/>
            </a:endParaRPr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249082"/>
              </p:ext>
            </p:extLst>
          </p:nvPr>
        </p:nvGraphicFramePr>
        <p:xfrm>
          <a:off x="1884570" y="2566587"/>
          <a:ext cx="3437383" cy="376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96" name="Equation" r:id="rId3" imgW="2095200" imgH="228600" progId="Equation.DSMT4">
                  <p:embed/>
                </p:oleObj>
              </mc:Choice>
              <mc:Fallback>
                <p:oleObj name="Equation" r:id="rId3" imgW="2095200" imgH="228600" progId="Equation.DSMT4">
                  <p:embed/>
                  <p:pic>
                    <p:nvPicPr>
                      <p:cNvPr id="17" name="개체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4570" y="2566587"/>
                        <a:ext cx="3437383" cy="37613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그룹 20"/>
          <p:cNvGrpSpPr/>
          <p:nvPr/>
        </p:nvGrpSpPr>
        <p:grpSpPr>
          <a:xfrm rot="4970366" flipH="1">
            <a:off x="3306434" y="1265377"/>
            <a:ext cx="386858" cy="1209614"/>
            <a:chOff x="6459744" y="2388298"/>
            <a:chExt cx="969809" cy="3121208"/>
          </a:xfrm>
        </p:grpSpPr>
        <p:grpSp>
          <p:nvGrpSpPr>
            <p:cNvPr id="27" name="Group 181"/>
            <p:cNvGrpSpPr>
              <a:grpSpLocks/>
            </p:cNvGrpSpPr>
            <p:nvPr/>
          </p:nvGrpSpPr>
          <p:grpSpPr bwMode="auto">
            <a:xfrm rot="741736">
              <a:off x="6459744" y="2388298"/>
              <a:ext cx="969809" cy="2940895"/>
              <a:chOff x="3016" y="572"/>
              <a:chExt cx="693" cy="2152"/>
            </a:xfrm>
          </p:grpSpPr>
          <p:grpSp>
            <p:nvGrpSpPr>
              <p:cNvPr id="29" name="Group 119"/>
              <p:cNvGrpSpPr>
                <a:grpSpLocks/>
              </p:cNvGrpSpPr>
              <p:nvPr/>
            </p:nvGrpSpPr>
            <p:grpSpPr bwMode="auto">
              <a:xfrm rot="20535747" flipH="1">
                <a:off x="3016" y="572"/>
                <a:ext cx="222" cy="749"/>
                <a:chOff x="2374" y="1600"/>
                <a:chExt cx="241" cy="938"/>
              </a:xfrm>
            </p:grpSpPr>
            <p:grpSp>
              <p:nvGrpSpPr>
                <p:cNvPr id="60" name="Group 120"/>
                <p:cNvGrpSpPr>
                  <a:grpSpLocks/>
                </p:cNvGrpSpPr>
                <p:nvPr/>
              </p:nvGrpSpPr>
              <p:grpSpPr bwMode="auto">
                <a:xfrm>
                  <a:off x="2374" y="1600"/>
                  <a:ext cx="234" cy="469"/>
                  <a:chOff x="2374" y="1600"/>
                  <a:chExt cx="234" cy="792"/>
                </a:xfrm>
              </p:grpSpPr>
              <p:grpSp>
                <p:nvGrpSpPr>
                  <p:cNvPr id="68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2381" y="1600"/>
                    <a:ext cx="227" cy="398"/>
                    <a:chOff x="2381" y="1600"/>
                    <a:chExt cx="227" cy="398"/>
                  </a:xfrm>
                </p:grpSpPr>
                <p:sp>
                  <p:nvSpPr>
                    <p:cNvPr id="72" name="Arc 122"/>
                    <p:cNvSpPr>
                      <a:spLocks/>
                    </p:cNvSpPr>
                    <p:nvPr/>
                  </p:nvSpPr>
                  <p:spPr bwMode="auto">
                    <a:xfrm>
                      <a:off x="2381" y="1600"/>
                      <a:ext cx="227" cy="198"/>
                    </a:xfrm>
                    <a:custGeom>
                      <a:avLst/>
                      <a:gdLst>
                        <a:gd name="G0" fmla="+- 0 0 0"/>
                        <a:gd name="G1" fmla="+- 18882 0 0"/>
                        <a:gd name="G2" fmla="+- 21600 0 0"/>
                        <a:gd name="T0" fmla="*/ 10489 w 21600"/>
                        <a:gd name="T1" fmla="*/ 0 h 18882"/>
                        <a:gd name="T2" fmla="*/ 21600 w 21600"/>
                        <a:gd name="T3" fmla="*/ 18882 h 18882"/>
                        <a:gd name="T4" fmla="*/ 0 w 21600"/>
                        <a:gd name="T5" fmla="*/ 18882 h 18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8882" fill="none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</a:path>
                        <a:path w="21600" h="18882" stroke="0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  <a:lnTo>
                            <a:pt x="0" y="18882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73" name="Arc 123"/>
                    <p:cNvSpPr>
                      <a:spLocks/>
                    </p:cNvSpPr>
                    <p:nvPr/>
                  </p:nvSpPr>
                  <p:spPr bwMode="auto">
                    <a:xfrm flipV="1">
                      <a:off x="2381" y="1797"/>
                      <a:ext cx="227" cy="201"/>
                    </a:xfrm>
                    <a:custGeom>
                      <a:avLst/>
                      <a:gdLst>
                        <a:gd name="G0" fmla="+- 0 0 0"/>
                        <a:gd name="G1" fmla="+- 19084 0 0"/>
                        <a:gd name="G2" fmla="+- 21600 0 0"/>
                        <a:gd name="T0" fmla="*/ 10118 w 21600"/>
                        <a:gd name="T1" fmla="*/ 0 h 19084"/>
                        <a:gd name="T2" fmla="*/ 21600 w 21600"/>
                        <a:gd name="T3" fmla="*/ 19084 h 19084"/>
                        <a:gd name="T4" fmla="*/ 0 w 21600"/>
                        <a:gd name="T5" fmla="*/ 19084 h 190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9084" fill="none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</a:path>
                        <a:path w="21600" h="19084" stroke="0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  <a:lnTo>
                            <a:pt x="0" y="19084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69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2374" y="1994"/>
                    <a:ext cx="227" cy="398"/>
                    <a:chOff x="2381" y="2008"/>
                    <a:chExt cx="227" cy="398"/>
                  </a:xfrm>
                </p:grpSpPr>
                <p:sp>
                  <p:nvSpPr>
                    <p:cNvPr id="70" name="Arc 125"/>
                    <p:cNvSpPr>
                      <a:spLocks/>
                    </p:cNvSpPr>
                    <p:nvPr/>
                  </p:nvSpPr>
                  <p:spPr bwMode="auto">
                    <a:xfrm flipH="1">
                      <a:off x="2381" y="2008"/>
                      <a:ext cx="227" cy="198"/>
                    </a:xfrm>
                    <a:custGeom>
                      <a:avLst/>
                      <a:gdLst>
                        <a:gd name="G0" fmla="+- 0 0 0"/>
                        <a:gd name="G1" fmla="+- 18882 0 0"/>
                        <a:gd name="G2" fmla="+- 21600 0 0"/>
                        <a:gd name="T0" fmla="*/ 10489 w 21600"/>
                        <a:gd name="T1" fmla="*/ 0 h 18882"/>
                        <a:gd name="T2" fmla="*/ 21600 w 21600"/>
                        <a:gd name="T3" fmla="*/ 18882 h 18882"/>
                        <a:gd name="T4" fmla="*/ 0 w 21600"/>
                        <a:gd name="T5" fmla="*/ 18882 h 18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8882" fill="none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</a:path>
                        <a:path w="21600" h="18882" stroke="0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  <a:lnTo>
                            <a:pt x="0" y="18882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71" name="Arc 12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381" y="2205"/>
                      <a:ext cx="227" cy="201"/>
                    </a:xfrm>
                    <a:custGeom>
                      <a:avLst/>
                      <a:gdLst>
                        <a:gd name="G0" fmla="+- 0 0 0"/>
                        <a:gd name="G1" fmla="+- 19084 0 0"/>
                        <a:gd name="G2" fmla="+- 21600 0 0"/>
                        <a:gd name="T0" fmla="*/ 10118 w 21600"/>
                        <a:gd name="T1" fmla="*/ 0 h 19084"/>
                        <a:gd name="T2" fmla="*/ 21600 w 21600"/>
                        <a:gd name="T3" fmla="*/ 19084 h 19084"/>
                        <a:gd name="T4" fmla="*/ 0 w 21600"/>
                        <a:gd name="T5" fmla="*/ 19084 h 190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9084" fill="none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</a:path>
                        <a:path w="21600" h="19084" stroke="0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  <a:lnTo>
                            <a:pt x="0" y="19084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61" name="Group 127"/>
                <p:cNvGrpSpPr>
                  <a:grpSpLocks/>
                </p:cNvGrpSpPr>
                <p:nvPr/>
              </p:nvGrpSpPr>
              <p:grpSpPr bwMode="auto">
                <a:xfrm>
                  <a:off x="2381" y="2069"/>
                  <a:ext cx="234" cy="469"/>
                  <a:chOff x="2374" y="1600"/>
                  <a:chExt cx="234" cy="792"/>
                </a:xfrm>
              </p:grpSpPr>
              <p:grpSp>
                <p:nvGrpSpPr>
                  <p:cNvPr id="62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2381" y="1600"/>
                    <a:ext cx="227" cy="398"/>
                    <a:chOff x="2381" y="1600"/>
                    <a:chExt cx="227" cy="398"/>
                  </a:xfrm>
                </p:grpSpPr>
                <p:sp>
                  <p:nvSpPr>
                    <p:cNvPr id="66" name="Arc 129"/>
                    <p:cNvSpPr>
                      <a:spLocks/>
                    </p:cNvSpPr>
                    <p:nvPr/>
                  </p:nvSpPr>
                  <p:spPr bwMode="auto">
                    <a:xfrm>
                      <a:off x="2381" y="1600"/>
                      <a:ext cx="227" cy="198"/>
                    </a:xfrm>
                    <a:custGeom>
                      <a:avLst/>
                      <a:gdLst>
                        <a:gd name="G0" fmla="+- 0 0 0"/>
                        <a:gd name="G1" fmla="+- 18882 0 0"/>
                        <a:gd name="G2" fmla="+- 21600 0 0"/>
                        <a:gd name="T0" fmla="*/ 10489 w 21600"/>
                        <a:gd name="T1" fmla="*/ 0 h 18882"/>
                        <a:gd name="T2" fmla="*/ 21600 w 21600"/>
                        <a:gd name="T3" fmla="*/ 18882 h 18882"/>
                        <a:gd name="T4" fmla="*/ 0 w 21600"/>
                        <a:gd name="T5" fmla="*/ 18882 h 18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8882" fill="none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</a:path>
                        <a:path w="21600" h="18882" stroke="0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  <a:lnTo>
                            <a:pt x="0" y="18882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67" name="Arc 130"/>
                    <p:cNvSpPr>
                      <a:spLocks/>
                    </p:cNvSpPr>
                    <p:nvPr/>
                  </p:nvSpPr>
                  <p:spPr bwMode="auto">
                    <a:xfrm flipV="1">
                      <a:off x="2381" y="1797"/>
                      <a:ext cx="227" cy="201"/>
                    </a:xfrm>
                    <a:custGeom>
                      <a:avLst/>
                      <a:gdLst>
                        <a:gd name="G0" fmla="+- 0 0 0"/>
                        <a:gd name="G1" fmla="+- 19084 0 0"/>
                        <a:gd name="G2" fmla="+- 21600 0 0"/>
                        <a:gd name="T0" fmla="*/ 10118 w 21600"/>
                        <a:gd name="T1" fmla="*/ 0 h 19084"/>
                        <a:gd name="T2" fmla="*/ 21600 w 21600"/>
                        <a:gd name="T3" fmla="*/ 19084 h 19084"/>
                        <a:gd name="T4" fmla="*/ 0 w 21600"/>
                        <a:gd name="T5" fmla="*/ 19084 h 190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9084" fill="none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</a:path>
                        <a:path w="21600" h="19084" stroke="0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  <a:lnTo>
                            <a:pt x="0" y="19084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63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374" y="1994"/>
                    <a:ext cx="227" cy="398"/>
                    <a:chOff x="2381" y="2008"/>
                    <a:chExt cx="227" cy="398"/>
                  </a:xfrm>
                </p:grpSpPr>
                <p:sp>
                  <p:nvSpPr>
                    <p:cNvPr id="64" name="Arc 132"/>
                    <p:cNvSpPr>
                      <a:spLocks/>
                    </p:cNvSpPr>
                    <p:nvPr/>
                  </p:nvSpPr>
                  <p:spPr bwMode="auto">
                    <a:xfrm flipH="1">
                      <a:off x="2381" y="2008"/>
                      <a:ext cx="227" cy="198"/>
                    </a:xfrm>
                    <a:custGeom>
                      <a:avLst/>
                      <a:gdLst>
                        <a:gd name="G0" fmla="+- 0 0 0"/>
                        <a:gd name="G1" fmla="+- 18882 0 0"/>
                        <a:gd name="G2" fmla="+- 21600 0 0"/>
                        <a:gd name="T0" fmla="*/ 10489 w 21600"/>
                        <a:gd name="T1" fmla="*/ 0 h 18882"/>
                        <a:gd name="T2" fmla="*/ 21600 w 21600"/>
                        <a:gd name="T3" fmla="*/ 18882 h 18882"/>
                        <a:gd name="T4" fmla="*/ 0 w 21600"/>
                        <a:gd name="T5" fmla="*/ 18882 h 18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8882" fill="none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</a:path>
                        <a:path w="21600" h="18882" stroke="0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  <a:lnTo>
                            <a:pt x="0" y="18882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65" name="Arc 13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381" y="2205"/>
                      <a:ext cx="227" cy="201"/>
                    </a:xfrm>
                    <a:custGeom>
                      <a:avLst/>
                      <a:gdLst>
                        <a:gd name="G0" fmla="+- 0 0 0"/>
                        <a:gd name="G1" fmla="+- 19084 0 0"/>
                        <a:gd name="G2" fmla="+- 21600 0 0"/>
                        <a:gd name="T0" fmla="*/ 10118 w 21600"/>
                        <a:gd name="T1" fmla="*/ 0 h 19084"/>
                        <a:gd name="T2" fmla="*/ 21600 w 21600"/>
                        <a:gd name="T3" fmla="*/ 19084 h 19084"/>
                        <a:gd name="T4" fmla="*/ 0 w 21600"/>
                        <a:gd name="T5" fmla="*/ 19084 h 190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9084" fill="none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</a:path>
                        <a:path w="21600" h="19084" stroke="0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  <a:lnTo>
                            <a:pt x="0" y="19084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  <p:grpSp>
            <p:nvGrpSpPr>
              <p:cNvPr id="30" name="Group 134"/>
              <p:cNvGrpSpPr>
                <a:grpSpLocks/>
              </p:cNvGrpSpPr>
              <p:nvPr/>
            </p:nvGrpSpPr>
            <p:grpSpPr bwMode="auto">
              <a:xfrm rot="20535747" flipH="1">
                <a:off x="3487" y="1974"/>
                <a:ext cx="222" cy="750"/>
                <a:chOff x="2374" y="1600"/>
                <a:chExt cx="241" cy="938"/>
              </a:xfrm>
            </p:grpSpPr>
            <p:grpSp>
              <p:nvGrpSpPr>
                <p:cNvPr id="46" name="Group 135"/>
                <p:cNvGrpSpPr>
                  <a:grpSpLocks/>
                </p:cNvGrpSpPr>
                <p:nvPr/>
              </p:nvGrpSpPr>
              <p:grpSpPr bwMode="auto">
                <a:xfrm>
                  <a:off x="2374" y="1600"/>
                  <a:ext cx="234" cy="469"/>
                  <a:chOff x="2374" y="1600"/>
                  <a:chExt cx="234" cy="792"/>
                </a:xfrm>
              </p:grpSpPr>
              <p:grpSp>
                <p:nvGrpSpPr>
                  <p:cNvPr id="54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2381" y="1600"/>
                    <a:ext cx="227" cy="398"/>
                    <a:chOff x="2381" y="1600"/>
                    <a:chExt cx="227" cy="398"/>
                  </a:xfrm>
                </p:grpSpPr>
                <p:sp>
                  <p:nvSpPr>
                    <p:cNvPr id="58" name="Arc 137"/>
                    <p:cNvSpPr>
                      <a:spLocks/>
                    </p:cNvSpPr>
                    <p:nvPr/>
                  </p:nvSpPr>
                  <p:spPr bwMode="auto">
                    <a:xfrm>
                      <a:off x="2381" y="1600"/>
                      <a:ext cx="227" cy="198"/>
                    </a:xfrm>
                    <a:custGeom>
                      <a:avLst/>
                      <a:gdLst>
                        <a:gd name="G0" fmla="+- 0 0 0"/>
                        <a:gd name="G1" fmla="+- 18882 0 0"/>
                        <a:gd name="G2" fmla="+- 21600 0 0"/>
                        <a:gd name="T0" fmla="*/ 10489 w 21600"/>
                        <a:gd name="T1" fmla="*/ 0 h 18882"/>
                        <a:gd name="T2" fmla="*/ 21600 w 21600"/>
                        <a:gd name="T3" fmla="*/ 18882 h 18882"/>
                        <a:gd name="T4" fmla="*/ 0 w 21600"/>
                        <a:gd name="T5" fmla="*/ 18882 h 18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8882" fill="none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</a:path>
                        <a:path w="21600" h="18882" stroke="0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  <a:lnTo>
                            <a:pt x="0" y="18882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9" name="Arc 138"/>
                    <p:cNvSpPr>
                      <a:spLocks/>
                    </p:cNvSpPr>
                    <p:nvPr/>
                  </p:nvSpPr>
                  <p:spPr bwMode="auto">
                    <a:xfrm flipV="1">
                      <a:off x="2381" y="1797"/>
                      <a:ext cx="227" cy="201"/>
                    </a:xfrm>
                    <a:custGeom>
                      <a:avLst/>
                      <a:gdLst>
                        <a:gd name="G0" fmla="+- 0 0 0"/>
                        <a:gd name="G1" fmla="+- 19084 0 0"/>
                        <a:gd name="G2" fmla="+- 21600 0 0"/>
                        <a:gd name="T0" fmla="*/ 10118 w 21600"/>
                        <a:gd name="T1" fmla="*/ 0 h 19084"/>
                        <a:gd name="T2" fmla="*/ 21600 w 21600"/>
                        <a:gd name="T3" fmla="*/ 19084 h 19084"/>
                        <a:gd name="T4" fmla="*/ 0 w 21600"/>
                        <a:gd name="T5" fmla="*/ 19084 h 190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9084" fill="none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</a:path>
                        <a:path w="21600" h="19084" stroke="0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  <a:lnTo>
                            <a:pt x="0" y="19084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55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2374" y="1994"/>
                    <a:ext cx="227" cy="398"/>
                    <a:chOff x="2381" y="2008"/>
                    <a:chExt cx="227" cy="398"/>
                  </a:xfrm>
                </p:grpSpPr>
                <p:sp>
                  <p:nvSpPr>
                    <p:cNvPr id="56" name="Arc 140"/>
                    <p:cNvSpPr>
                      <a:spLocks/>
                    </p:cNvSpPr>
                    <p:nvPr/>
                  </p:nvSpPr>
                  <p:spPr bwMode="auto">
                    <a:xfrm flipH="1">
                      <a:off x="2381" y="2008"/>
                      <a:ext cx="227" cy="198"/>
                    </a:xfrm>
                    <a:custGeom>
                      <a:avLst/>
                      <a:gdLst>
                        <a:gd name="G0" fmla="+- 0 0 0"/>
                        <a:gd name="G1" fmla="+- 18882 0 0"/>
                        <a:gd name="G2" fmla="+- 21600 0 0"/>
                        <a:gd name="T0" fmla="*/ 10489 w 21600"/>
                        <a:gd name="T1" fmla="*/ 0 h 18882"/>
                        <a:gd name="T2" fmla="*/ 21600 w 21600"/>
                        <a:gd name="T3" fmla="*/ 18882 h 18882"/>
                        <a:gd name="T4" fmla="*/ 0 w 21600"/>
                        <a:gd name="T5" fmla="*/ 18882 h 18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8882" fill="none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</a:path>
                        <a:path w="21600" h="18882" stroke="0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  <a:lnTo>
                            <a:pt x="0" y="18882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7" name="Arc 14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381" y="2205"/>
                      <a:ext cx="227" cy="201"/>
                    </a:xfrm>
                    <a:custGeom>
                      <a:avLst/>
                      <a:gdLst>
                        <a:gd name="G0" fmla="+- 0 0 0"/>
                        <a:gd name="G1" fmla="+- 19084 0 0"/>
                        <a:gd name="G2" fmla="+- 21600 0 0"/>
                        <a:gd name="T0" fmla="*/ 10118 w 21600"/>
                        <a:gd name="T1" fmla="*/ 0 h 19084"/>
                        <a:gd name="T2" fmla="*/ 21600 w 21600"/>
                        <a:gd name="T3" fmla="*/ 19084 h 19084"/>
                        <a:gd name="T4" fmla="*/ 0 w 21600"/>
                        <a:gd name="T5" fmla="*/ 19084 h 190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9084" fill="none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</a:path>
                        <a:path w="21600" h="19084" stroke="0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  <a:lnTo>
                            <a:pt x="0" y="19084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47" name="Group 142"/>
                <p:cNvGrpSpPr>
                  <a:grpSpLocks/>
                </p:cNvGrpSpPr>
                <p:nvPr/>
              </p:nvGrpSpPr>
              <p:grpSpPr bwMode="auto">
                <a:xfrm>
                  <a:off x="2381" y="2069"/>
                  <a:ext cx="234" cy="469"/>
                  <a:chOff x="2374" y="1600"/>
                  <a:chExt cx="234" cy="792"/>
                </a:xfrm>
              </p:grpSpPr>
              <p:grpSp>
                <p:nvGrpSpPr>
                  <p:cNvPr id="48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2381" y="1600"/>
                    <a:ext cx="227" cy="398"/>
                    <a:chOff x="2381" y="1600"/>
                    <a:chExt cx="227" cy="398"/>
                  </a:xfrm>
                </p:grpSpPr>
                <p:sp>
                  <p:nvSpPr>
                    <p:cNvPr id="52" name="Arc 144"/>
                    <p:cNvSpPr>
                      <a:spLocks/>
                    </p:cNvSpPr>
                    <p:nvPr/>
                  </p:nvSpPr>
                  <p:spPr bwMode="auto">
                    <a:xfrm>
                      <a:off x="2381" y="1600"/>
                      <a:ext cx="227" cy="198"/>
                    </a:xfrm>
                    <a:custGeom>
                      <a:avLst/>
                      <a:gdLst>
                        <a:gd name="G0" fmla="+- 0 0 0"/>
                        <a:gd name="G1" fmla="+- 18882 0 0"/>
                        <a:gd name="G2" fmla="+- 21600 0 0"/>
                        <a:gd name="T0" fmla="*/ 10489 w 21600"/>
                        <a:gd name="T1" fmla="*/ 0 h 18882"/>
                        <a:gd name="T2" fmla="*/ 21600 w 21600"/>
                        <a:gd name="T3" fmla="*/ 18882 h 18882"/>
                        <a:gd name="T4" fmla="*/ 0 w 21600"/>
                        <a:gd name="T5" fmla="*/ 18882 h 18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8882" fill="none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</a:path>
                        <a:path w="21600" h="18882" stroke="0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  <a:lnTo>
                            <a:pt x="0" y="18882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3" name="Arc 145"/>
                    <p:cNvSpPr>
                      <a:spLocks/>
                    </p:cNvSpPr>
                    <p:nvPr/>
                  </p:nvSpPr>
                  <p:spPr bwMode="auto">
                    <a:xfrm flipV="1">
                      <a:off x="2381" y="1797"/>
                      <a:ext cx="227" cy="201"/>
                    </a:xfrm>
                    <a:custGeom>
                      <a:avLst/>
                      <a:gdLst>
                        <a:gd name="G0" fmla="+- 0 0 0"/>
                        <a:gd name="G1" fmla="+- 19084 0 0"/>
                        <a:gd name="G2" fmla="+- 21600 0 0"/>
                        <a:gd name="T0" fmla="*/ 10118 w 21600"/>
                        <a:gd name="T1" fmla="*/ 0 h 19084"/>
                        <a:gd name="T2" fmla="*/ 21600 w 21600"/>
                        <a:gd name="T3" fmla="*/ 19084 h 19084"/>
                        <a:gd name="T4" fmla="*/ 0 w 21600"/>
                        <a:gd name="T5" fmla="*/ 19084 h 190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9084" fill="none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</a:path>
                        <a:path w="21600" h="19084" stroke="0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  <a:lnTo>
                            <a:pt x="0" y="19084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49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2374" y="1994"/>
                    <a:ext cx="227" cy="398"/>
                    <a:chOff x="2381" y="2008"/>
                    <a:chExt cx="227" cy="398"/>
                  </a:xfrm>
                </p:grpSpPr>
                <p:sp>
                  <p:nvSpPr>
                    <p:cNvPr id="50" name="Arc 147"/>
                    <p:cNvSpPr>
                      <a:spLocks/>
                    </p:cNvSpPr>
                    <p:nvPr/>
                  </p:nvSpPr>
                  <p:spPr bwMode="auto">
                    <a:xfrm flipH="1">
                      <a:off x="2381" y="2008"/>
                      <a:ext cx="227" cy="198"/>
                    </a:xfrm>
                    <a:custGeom>
                      <a:avLst/>
                      <a:gdLst>
                        <a:gd name="G0" fmla="+- 0 0 0"/>
                        <a:gd name="G1" fmla="+- 18882 0 0"/>
                        <a:gd name="G2" fmla="+- 21600 0 0"/>
                        <a:gd name="T0" fmla="*/ 10489 w 21600"/>
                        <a:gd name="T1" fmla="*/ 0 h 18882"/>
                        <a:gd name="T2" fmla="*/ 21600 w 21600"/>
                        <a:gd name="T3" fmla="*/ 18882 h 18882"/>
                        <a:gd name="T4" fmla="*/ 0 w 21600"/>
                        <a:gd name="T5" fmla="*/ 18882 h 18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8882" fill="none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</a:path>
                        <a:path w="21600" h="18882" stroke="0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  <a:lnTo>
                            <a:pt x="0" y="18882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1" name="Arc 14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381" y="2205"/>
                      <a:ext cx="227" cy="201"/>
                    </a:xfrm>
                    <a:custGeom>
                      <a:avLst/>
                      <a:gdLst>
                        <a:gd name="G0" fmla="+- 0 0 0"/>
                        <a:gd name="G1" fmla="+- 19084 0 0"/>
                        <a:gd name="G2" fmla="+- 21600 0 0"/>
                        <a:gd name="T0" fmla="*/ 10118 w 21600"/>
                        <a:gd name="T1" fmla="*/ 0 h 19084"/>
                        <a:gd name="T2" fmla="*/ 21600 w 21600"/>
                        <a:gd name="T3" fmla="*/ 19084 h 19084"/>
                        <a:gd name="T4" fmla="*/ 0 w 21600"/>
                        <a:gd name="T5" fmla="*/ 19084 h 190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9084" fill="none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</a:path>
                        <a:path w="21600" h="19084" stroke="0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  <a:lnTo>
                            <a:pt x="0" y="19084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  <p:grpSp>
            <p:nvGrpSpPr>
              <p:cNvPr id="31" name="Group 149"/>
              <p:cNvGrpSpPr>
                <a:grpSpLocks/>
              </p:cNvGrpSpPr>
              <p:nvPr/>
            </p:nvGrpSpPr>
            <p:grpSpPr bwMode="auto">
              <a:xfrm rot="20535747" flipH="1">
                <a:off x="3239" y="1282"/>
                <a:ext cx="222" cy="750"/>
                <a:chOff x="2374" y="1600"/>
                <a:chExt cx="241" cy="938"/>
              </a:xfrm>
            </p:grpSpPr>
            <p:grpSp>
              <p:nvGrpSpPr>
                <p:cNvPr id="32" name="Group 150"/>
                <p:cNvGrpSpPr>
                  <a:grpSpLocks/>
                </p:cNvGrpSpPr>
                <p:nvPr/>
              </p:nvGrpSpPr>
              <p:grpSpPr bwMode="auto">
                <a:xfrm>
                  <a:off x="2374" y="1600"/>
                  <a:ext cx="234" cy="469"/>
                  <a:chOff x="2374" y="1600"/>
                  <a:chExt cx="234" cy="792"/>
                </a:xfrm>
              </p:grpSpPr>
              <p:grpSp>
                <p:nvGrpSpPr>
                  <p:cNvPr id="40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381" y="1600"/>
                    <a:ext cx="227" cy="398"/>
                    <a:chOff x="2381" y="1600"/>
                    <a:chExt cx="227" cy="398"/>
                  </a:xfrm>
                </p:grpSpPr>
                <p:sp>
                  <p:nvSpPr>
                    <p:cNvPr id="44" name="Arc 152"/>
                    <p:cNvSpPr>
                      <a:spLocks/>
                    </p:cNvSpPr>
                    <p:nvPr/>
                  </p:nvSpPr>
                  <p:spPr bwMode="auto">
                    <a:xfrm>
                      <a:off x="2381" y="1600"/>
                      <a:ext cx="227" cy="198"/>
                    </a:xfrm>
                    <a:custGeom>
                      <a:avLst/>
                      <a:gdLst>
                        <a:gd name="G0" fmla="+- 0 0 0"/>
                        <a:gd name="G1" fmla="+- 18882 0 0"/>
                        <a:gd name="G2" fmla="+- 21600 0 0"/>
                        <a:gd name="T0" fmla="*/ 10489 w 21600"/>
                        <a:gd name="T1" fmla="*/ 0 h 18882"/>
                        <a:gd name="T2" fmla="*/ 21600 w 21600"/>
                        <a:gd name="T3" fmla="*/ 18882 h 18882"/>
                        <a:gd name="T4" fmla="*/ 0 w 21600"/>
                        <a:gd name="T5" fmla="*/ 18882 h 18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8882" fill="none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</a:path>
                        <a:path w="21600" h="18882" stroke="0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  <a:lnTo>
                            <a:pt x="0" y="18882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5" name="Arc 153"/>
                    <p:cNvSpPr>
                      <a:spLocks/>
                    </p:cNvSpPr>
                    <p:nvPr/>
                  </p:nvSpPr>
                  <p:spPr bwMode="auto">
                    <a:xfrm flipV="1">
                      <a:off x="2381" y="1797"/>
                      <a:ext cx="227" cy="201"/>
                    </a:xfrm>
                    <a:custGeom>
                      <a:avLst/>
                      <a:gdLst>
                        <a:gd name="G0" fmla="+- 0 0 0"/>
                        <a:gd name="G1" fmla="+- 19084 0 0"/>
                        <a:gd name="G2" fmla="+- 21600 0 0"/>
                        <a:gd name="T0" fmla="*/ 10118 w 21600"/>
                        <a:gd name="T1" fmla="*/ 0 h 19084"/>
                        <a:gd name="T2" fmla="*/ 21600 w 21600"/>
                        <a:gd name="T3" fmla="*/ 19084 h 19084"/>
                        <a:gd name="T4" fmla="*/ 0 w 21600"/>
                        <a:gd name="T5" fmla="*/ 19084 h 190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9084" fill="none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</a:path>
                        <a:path w="21600" h="19084" stroke="0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  <a:lnTo>
                            <a:pt x="0" y="19084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41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2374" y="1994"/>
                    <a:ext cx="227" cy="398"/>
                    <a:chOff x="2381" y="2008"/>
                    <a:chExt cx="227" cy="398"/>
                  </a:xfrm>
                </p:grpSpPr>
                <p:sp>
                  <p:nvSpPr>
                    <p:cNvPr id="42" name="Arc 155"/>
                    <p:cNvSpPr>
                      <a:spLocks/>
                    </p:cNvSpPr>
                    <p:nvPr/>
                  </p:nvSpPr>
                  <p:spPr bwMode="auto">
                    <a:xfrm flipH="1">
                      <a:off x="2381" y="2008"/>
                      <a:ext cx="227" cy="198"/>
                    </a:xfrm>
                    <a:custGeom>
                      <a:avLst/>
                      <a:gdLst>
                        <a:gd name="G0" fmla="+- 0 0 0"/>
                        <a:gd name="G1" fmla="+- 18882 0 0"/>
                        <a:gd name="G2" fmla="+- 21600 0 0"/>
                        <a:gd name="T0" fmla="*/ 10489 w 21600"/>
                        <a:gd name="T1" fmla="*/ 0 h 18882"/>
                        <a:gd name="T2" fmla="*/ 21600 w 21600"/>
                        <a:gd name="T3" fmla="*/ 18882 h 18882"/>
                        <a:gd name="T4" fmla="*/ 0 w 21600"/>
                        <a:gd name="T5" fmla="*/ 18882 h 18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8882" fill="none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</a:path>
                        <a:path w="21600" h="18882" stroke="0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  <a:lnTo>
                            <a:pt x="0" y="18882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3" name="Arc 15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381" y="2205"/>
                      <a:ext cx="227" cy="201"/>
                    </a:xfrm>
                    <a:custGeom>
                      <a:avLst/>
                      <a:gdLst>
                        <a:gd name="G0" fmla="+- 0 0 0"/>
                        <a:gd name="G1" fmla="+- 19084 0 0"/>
                        <a:gd name="G2" fmla="+- 21600 0 0"/>
                        <a:gd name="T0" fmla="*/ 10118 w 21600"/>
                        <a:gd name="T1" fmla="*/ 0 h 19084"/>
                        <a:gd name="T2" fmla="*/ 21600 w 21600"/>
                        <a:gd name="T3" fmla="*/ 19084 h 19084"/>
                        <a:gd name="T4" fmla="*/ 0 w 21600"/>
                        <a:gd name="T5" fmla="*/ 19084 h 190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9084" fill="none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</a:path>
                        <a:path w="21600" h="19084" stroke="0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  <a:lnTo>
                            <a:pt x="0" y="19084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33" name="Group 157"/>
                <p:cNvGrpSpPr>
                  <a:grpSpLocks/>
                </p:cNvGrpSpPr>
                <p:nvPr/>
              </p:nvGrpSpPr>
              <p:grpSpPr bwMode="auto">
                <a:xfrm>
                  <a:off x="2381" y="2069"/>
                  <a:ext cx="234" cy="469"/>
                  <a:chOff x="2374" y="1600"/>
                  <a:chExt cx="234" cy="792"/>
                </a:xfrm>
              </p:grpSpPr>
              <p:grpSp>
                <p:nvGrpSpPr>
                  <p:cNvPr id="34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2381" y="1600"/>
                    <a:ext cx="227" cy="398"/>
                    <a:chOff x="2381" y="1600"/>
                    <a:chExt cx="227" cy="398"/>
                  </a:xfrm>
                </p:grpSpPr>
                <p:sp>
                  <p:nvSpPr>
                    <p:cNvPr id="38" name="Arc 159"/>
                    <p:cNvSpPr>
                      <a:spLocks/>
                    </p:cNvSpPr>
                    <p:nvPr/>
                  </p:nvSpPr>
                  <p:spPr bwMode="auto">
                    <a:xfrm>
                      <a:off x="2381" y="1600"/>
                      <a:ext cx="227" cy="198"/>
                    </a:xfrm>
                    <a:custGeom>
                      <a:avLst/>
                      <a:gdLst>
                        <a:gd name="G0" fmla="+- 0 0 0"/>
                        <a:gd name="G1" fmla="+- 18882 0 0"/>
                        <a:gd name="G2" fmla="+- 21600 0 0"/>
                        <a:gd name="T0" fmla="*/ 10489 w 21600"/>
                        <a:gd name="T1" fmla="*/ 0 h 18882"/>
                        <a:gd name="T2" fmla="*/ 21600 w 21600"/>
                        <a:gd name="T3" fmla="*/ 18882 h 18882"/>
                        <a:gd name="T4" fmla="*/ 0 w 21600"/>
                        <a:gd name="T5" fmla="*/ 18882 h 18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8882" fill="none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</a:path>
                        <a:path w="21600" h="18882" stroke="0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  <a:lnTo>
                            <a:pt x="0" y="18882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9" name="Arc 160"/>
                    <p:cNvSpPr>
                      <a:spLocks/>
                    </p:cNvSpPr>
                    <p:nvPr/>
                  </p:nvSpPr>
                  <p:spPr bwMode="auto">
                    <a:xfrm flipV="1">
                      <a:off x="2381" y="1797"/>
                      <a:ext cx="227" cy="201"/>
                    </a:xfrm>
                    <a:custGeom>
                      <a:avLst/>
                      <a:gdLst>
                        <a:gd name="G0" fmla="+- 0 0 0"/>
                        <a:gd name="G1" fmla="+- 19084 0 0"/>
                        <a:gd name="G2" fmla="+- 21600 0 0"/>
                        <a:gd name="T0" fmla="*/ 10118 w 21600"/>
                        <a:gd name="T1" fmla="*/ 0 h 19084"/>
                        <a:gd name="T2" fmla="*/ 21600 w 21600"/>
                        <a:gd name="T3" fmla="*/ 19084 h 19084"/>
                        <a:gd name="T4" fmla="*/ 0 w 21600"/>
                        <a:gd name="T5" fmla="*/ 19084 h 190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9084" fill="none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</a:path>
                        <a:path w="21600" h="19084" stroke="0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  <a:lnTo>
                            <a:pt x="0" y="19084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35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2374" y="1994"/>
                    <a:ext cx="227" cy="398"/>
                    <a:chOff x="2381" y="2008"/>
                    <a:chExt cx="227" cy="398"/>
                  </a:xfrm>
                </p:grpSpPr>
                <p:sp>
                  <p:nvSpPr>
                    <p:cNvPr id="36" name="Arc 162"/>
                    <p:cNvSpPr>
                      <a:spLocks/>
                    </p:cNvSpPr>
                    <p:nvPr/>
                  </p:nvSpPr>
                  <p:spPr bwMode="auto">
                    <a:xfrm flipH="1">
                      <a:off x="2381" y="2008"/>
                      <a:ext cx="227" cy="198"/>
                    </a:xfrm>
                    <a:custGeom>
                      <a:avLst/>
                      <a:gdLst>
                        <a:gd name="G0" fmla="+- 0 0 0"/>
                        <a:gd name="G1" fmla="+- 18882 0 0"/>
                        <a:gd name="G2" fmla="+- 21600 0 0"/>
                        <a:gd name="T0" fmla="*/ 10489 w 21600"/>
                        <a:gd name="T1" fmla="*/ 0 h 18882"/>
                        <a:gd name="T2" fmla="*/ 21600 w 21600"/>
                        <a:gd name="T3" fmla="*/ 18882 h 18882"/>
                        <a:gd name="T4" fmla="*/ 0 w 21600"/>
                        <a:gd name="T5" fmla="*/ 18882 h 188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8882" fill="none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</a:path>
                        <a:path w="21600" h="18882" stroke="0" extrusionOk="0">
                          <a:moveTo>
                            <a:pt x="10489" y="-1"/>
                          </a:moveTo>
                          <a:cubicBezTo>
                            <a:pt x="17346" y="3809"/>
                            <a:pt x="21600" y="11037"/>
                            <a:pt x="21600" y="18882"/>
                          </a:cubicBezTo>
                          <a:lnTo>
                            <a:pt x="0" y="18882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7" name="Arc 16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2381" y="2205"/>
                      <a:ext cx="227" cy="201"/>
                    </a:xfrm>
                    <a:custGeom>
                      <a:avLst/>
                      <a:gdLst>
                        <a:gd name="G0" fmla="+- 0 0 0"/>
                        <a:gd name="G1" fmla="+- 19084 0 0"/>
                        <a:gd name="G2" fmla="+- 21600 0 0"/>
                        <a:gd name="T0" fmla="*/ 10118 w 21600"/>
                        <a:gd name="T1" fmla="*/ 0 h 19084"/>
                        <a:gd name="T2" fmla="*/ 21600 w 21600"/>
                        <a:gd name="T3" fmla="*/ 19084 h 19084"/>
                        <a:gd name="T4" fmla="*/ 0 w 21600"/>
                        <a:gd name="T5" fmla="*/ 19084 h 190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9084" fill="none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</a:path>
                        <a:path w="21600" h="19084" stroke="0" extrusionOk="0">
                          <a:moveTo>
                            <a:pt x="10117" y="0"/>
                          </a:moveTo>
                          <a:cubicBezTo>
                            <a:pt x="17182" y="3745"/>
                            <a:pt x="21600" y="11087"/>
                            <a:pt x="21600" y="19084"/>
                          </a:cubicBezTo>
                          <a:lnTo>
                            <a:pt x="0" y="19084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sp>
          <p:nvSpPr>
            <p:cNvPr id="28" name="AutoShape 180"/>
            <p:cNvSpPr>
              <a:spLocks noChangeArrowheads="1"/>
            </p:cNvSpPr>
            <p:nvPr/>
          </p:nvSpPr>
          <p:spPr bwMode="auto">
            <a:xfrm rot="20844404" flipV="1">
              <a:off x="7067596" y="5255048"/>
              <a:ext cx="254147" cy="25445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aphicFrame>
        <p:nvGraphicFramePr>
          <p:cNvPr id="24" name="개체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608648"/>
              </p:ext>
            </p:extLst>
          </p:nvPr>
        </p:nvGraphicFramePr>
        <p:xfrm>
          <a:off x="364598" y="2256467"/>
          <a:ext cx="683468" cy="34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97" name="Equation" r:id="rId5" imgW="368280" imgH="177480" progId="Equation.DSMT4">
                  <p:embed/>
                </p:oleObj>
              </mc:Choice>
              <mc:Fallback>
                <p:oleObj name="Equation" r:id="rId5" imgW="368280" imgH="177480" progId="Equation.DSMT4">
                  <p:embed/>
                  <p:pic>
                    <p:nvPicPr>
                      <p:cNvPr id="24" name="개체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598" y="2256467"/>
                        <a:ext cx="683468" cy="341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개체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96589"/>
              </p:ext>
            </p:extLst>
          </p:nvPr>
        </p:nvGraphicFramePr>
        <p:xfrm>
          <a:off x="379115" y="1114584"/>
          <a:ext cx="644839" cy="32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98" name="Equation" r:id="rId7" imgW="342720" imgH="164880" progId="Equation.DSMT4">
                  <p:embed/>
                </p:oleObj>
              </mc:Choice>
              <mc:Fallback>
                <p:oleObj name="Equation" r:id="rId7" imgW="342720" imgH="164880" progId="Equation.DSMT4">
                  <p:embed/>
                  <p:pic>
                    <p:nvPicPr>
                      <p:cNvPr id="122" name="개체 1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9115" y="1114584"/>
                        <a:ext cx="644839" cy="321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개체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99812"/>
              </p:ext>
            </p:extLst>
          </p:nvPr>
        </p:nvGraphicFramePr>
        <p:xfrm>
          <a:off x="3275856" y="1051823"/>
          <a:ext cx="33734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99" name="Equation" r:id="rId9" imgW="2057400" imgH="253800" progId="Equation.DSMT4">
                  <p:embed/>
                </p:oleObj>
              </mc:Choice>
              <mc:Fallback>
                <p:oleObj name="Equation" r:id="rId9" imgW="2057400" imgH="253800" progId="Equation.DSMT4">
                  <p:embed/>
                  <p:pic>
                    <p:nvPicPr>
                      <p:cNvPr id="126" name="개체 1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5856" y="1051823"/>
                        <a:ext cx="3373437" cy="4159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개체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8748"/>
              </p:ext>
            </p:extLst>
          </p:nvPr>
        </p:nvGraphicFramePr>
        <p:xfrm>
          <a:off x="4309107" y="1528658"/>
          <a:ext cx="3563297" cy="726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00" name="Equation" r:id="rId11" imgW="2044440" imgH="419040" progId="Equation.DSMT4">
                  <p:embed/>
                </p:oleObj>
              </mc:Choice>
              <mc:Fallback>
                <p:oleObj name="Equation" r:id="rId11" imgW="2044440" imgH="419040" progId="Equation.DSMT4">
                  <p:embed/>
                  <p:pic>
                    <p:nvPicPr>
                      <p:cNvPr id="127" name="개체 1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09107" y="1528658"/>
                        <a:ext cx="3563297" cy="72632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개체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756987"/>
              </p:ext>
            </p:extLst>
          </p:nvPr>
        </p:nvGraphicFramePr>
        <p:xfrm>
          <a:off x="701534" y="3092644"/>
          <a:ext cx="32639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01" name="Equation" r:id="rId13" imgW="1904760" imgH="419040" progId="Equation.DSMT4">
                  <p:embed/>
                </p:oleObj>
              </mc:Choice>
              <mc:Fallback>
                <p:oleObj name="Equation" r:id="rId13" imgW="1904760" imgH="419040" progId="Equation.DSMT4">
                  <p:embed/>
                  <p:pic>
                    <p:nvPicPr>
                      <p:cNvPr id="17" name="개체 1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1534" y="3092644"/>
                        <a:ext cx="3263900" cy="719137"/>
                      </a:xfrm>
                      <a:prstGeom prst="rect">
                        <a:avLst/>
                      </a:prstGeom>
                      <a:solidFill>
                        <a:srgbClr val="FFC000">
                          <a:alpha val="5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개체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357581"/>
              </p:ext>
            </p:extLst>
          </p:nvPr>
        </p:nvGraphicFramePr>
        <p:xfrm>
          <a:off x="1976296" y="1632861"/>
          <a:ext cx="522569" cy="41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02" name="Equation" r:id="rId15" imgW="228600" imgH="177480" progId="Equation.DSMT4">
                  <p:embed/>
                </p:oleObj>
              </mc:Choice>
              <mc:Fallback>
                <p:oleObj name="Equation" r:id="rId15" imgW="228600" imgH="177480" progId="Equation.DSMT4">
                  <p:embed/>
                  <p:pic>
                    <p:nvPicPr>
                      <p:cNvPr id="149" name="개체 14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76296" y="1632861"/>
                        <a:ext cx="522569" cy="419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701535" y="3880268"/>
            <a:ext cx="6373164" cy="40011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609600" indent="-609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1pPr>
            <a:lvl2pPr marL="742950" indent="-28575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2pPr>
            <a:lvl3pPr marL="11430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3pPr>
            <a:lvl4pPr marL="16002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4pPr>
            <a:lvl5pPr marL="20574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9pPr>
          </a:lstStyle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Find the Rabi frequency.</a:t>
            </a:r>
            <a:endParaRPr lang="en-US" altLang="ko-KR" sz="2000" b="1" dirty="0" smtClean="0">
              <a:latin typeface="Lucida Sans" panose="020B0602030504020204" pitchFamily="34" charset="0"/>
              <a:ea typeface="함초롬바탕" panose="02030504000101010101" pitchFamily="18" charset="-127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5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96" y="260648"/>
            <a:ext cx="7097840" cy="635757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440417"/>
              </p:ext>
            </p:extLst>
          </p:nvPr>
        </p:nvGraphicFramePr>
        <p:xfrm>
          <a:off x="5292080" y="116632"/>
          <a:ext cx="32639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8" name="Equation" r:id="rId4" imgW="1904760" imgH="419040" progId="Equation.DSMT4">
                  <p:embed/>
                </p:oleObj>
              </mc:Choice>
              <mc:Fallback>
                <p:oleObj name="Equation" r:id="rId4" imgW="1904760" imgH="419040" progId="Equation.DSMT4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2080" y="116632"/>
                        <a:ext cx="3263900" cy="71913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25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49580" y="120858"/>
            <a:ext cx="8280920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3-2. The next nontrivial case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83165" y="638726"/>
            <a:ext cx="3363075" cy="22519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Y얕은샘물M" pitchFamily="18" charset="-127"/>
            </a:endParaRPr>
          </a:p>
        </p:txBody>
      </p:sp>
      <p:grpSp>
        <p:nvGrpSpPr>
          <p:cNvPr id="4" name="그룹 3"/>
          <p:cNvGrpSpPr>
            <a:grpSpLocks noChangeAspect="1"/>
          </p:cNvGrpSpPr>
          <p:nvPr/>
        </p:nvGrpSpPr>
        <p:grpSpPr>
          <a:xfrm>
            <a:off x="467544" y="820849"/>
            <a:ext cx="5876520" cy="1656000"/>
            <a:chOff x="364598" y="1051823"/>
            <a:chExt cx="6710100" cy="1890903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1369904" y="1288054"/>
              <a:ext cx="3999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2040192" y="1275051"/>
              <a:ext cx="3999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2771694" y="1288054"/>
              <a:ext cx="3999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2051220" y="2457581"/>
              <a:ext cx="3999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cxnSp>
          <p:nvCxnSpPr>
            <p:cNvPr id="13" name="직선 연결선 12"/>
            <p:cNvCxnSpPr/>
            <p:nvPr/>
          </p:nvCxnSpPr>
          <p:spPr bwMode="auto">
            <a:xfrm flipH="1">
              <a:off x="2240171" y="1288054"/>
              <a:ext cx="750425" cy="11550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</p:cxnSp>
        <p:graphicFrame>
          <p:nvGraphicFramePr>
            <p:cNvPr id="17" name="개체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1533416"/>
                </p:ext>
              </p:extLst>
            </p:nvPr>
          </p:nvGraphicFramePr>
          <p:xfrm>
            <a:off x="1884570" y="2566587"/>
            <a:ext cx="3437383" cy="376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48" name="Equation" r:id="rId3" imgW="2095200" imgH="228600" progId="Equation.DSMT4">
                    <p:embed/>
                  </p:oleObj>
                </mc:Choice>
                <mc:Fallback>
                  <p:oleObj name="Equation" r:id="rId3" imgW="2095200" imgH="228600" progId="Equation.DSMT4">
                    <p:embed/>
                    <p:pic>
                      <p:nvPicPr>
                        <p:cNvPr id="17" name="개체 1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84570" y="2566587"/>
                          <a:ext cx="3437383" cy="376139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그룹 20"/>
            <p:cNvGrpSpPr/>
            <p:nvPr/>
          </p:nvGrpSpPr>
          <p:grpSpPr>
            <a:xfrm rot="4970366" flipH="1">
              <a:off x="3311732" y="1065888"/>
              <a:ext cx="386858" cy="1209614"/>
              <a:chOff x="6459744" y="2388298"/>
              <a:chExt cx="969809" cy="3121208"/>
            </a:xfrm>
          </p:grpSpPr>
          <p:grpSp>
            <p:nvGrpSpPr>
              <p:cNvPr id="27" name="Group 181"/>
              <p:cNvGrpSpPr>
                <a:grpSpLocks/>
              </p:cNvGrpSpPr>
              <p:nvPr/>
            </p:nvGrpSpPr>
            <p:grpSpPr bwMode="auto">
              <a:xfrm rot="741736">
                <a:off x="6459744" y="2388298"/>
                <a:ext cx="969809" cy="2940895"/>
                <a:chOff x="3016" y="572"/>
                <a:chExt cx="693" cy="2152"/>
              </a:xfrm>
            </p:grpSpPr>
            <p:grpSp>
              <p:nvGrpSpPr>
                <p:cNvPr id="29" name="Group 119"/>
                <p:cNvGrpSpPr>
                  <a:grpSpLocks/>
                </p:cNvGrpSpPr>
                <p:nvPr/>
              </p:nvGrpSpPr>
              <p:grpSpPr bwMode="auto">
                <a:xfrm rot="20535747" flipH="1">
                  <a:off x="3016" y="572"/>
                  <a:ext cx="222" cy="749"/>
                  <a:chOff x="2374" y="1600"/>
                  <a:chExt cx="241" cy="938"/>
                </a:xfrm>
              </p:grpSpPr>
              <p:grpSp>
                <p:nvGrpSpPr>
                  <p:cNvPr id="6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2374" y="1600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68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72" name="Arc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73" name="Arc 12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69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70" name="Arc 12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71" name="Arc 126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61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381" y="2069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62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66" name="Arc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67" name="Arc 13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63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64" name="Arc 13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65" name="Arc 13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  <p:grpSp>
              <p:nvGrpSpPr>
                <p:cNvPr id="30" name="Group 134"/>
                <p:cNvGrpSpPr>
                  <a:grpSpLocks/>
                </p:cNvGrpSpPr>
                <p:nvPr/>
              </p:nvGrpSpPr>
              <p:grpSpPr bwMode="auto">
                <a:xfrm rot="20535747" flipH="1">
                  <a:off x="3487" y="1974"/>
                  <a:ext cx="222" cy="750"/>
                  <a:chOff x="2374" y="1600"/>
                  <a:chExt cx="241" cy="938"/>
                </a:xfrm>
              </p:grpSpPr>
              <p:grpSp>
                <p:nvGrpSpPr>
                  <p:cNvPr id="46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2374" y="1600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54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58" name="Arc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9" name="Arc 13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55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56" name="Arc 14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7" name="Arc 141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47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2381" y="2069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48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52" name="Arc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3" name="Arc 145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49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50" name="Arc 14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1" name="Arc 148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  <p:grpSp>
              <p:nvGrpSpPr>
                <p:cNvPr id="31" name="Group 149"/>
                <p:cNvGrpSpPr>
                  <a:grpSpLocks/>
                </p:cNvGrpSpPr>
                <p:nvPr/>
              </p:nvGrpSpPr>
              <p:grpSpPr bwMode="auto">
                <a:xfrm rot="20535747" flipH="1">
                  <a:off x="3239" y="1282"/>
                  <a:ext cx="222" cy="750"/>
                  <a:chOff x="2374" y="1600"/>
                  <a:chExt cx="241" cy="938"/>
                </a:xfrm>
              </p:grpSpPr>
              <p:grpSp>
                <p:nvGrpSpPr>
                  <p:cNvPr id="32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374" y="1600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40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44" name="Arc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5" name="Arc 15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41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42" name="Arc 15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3" name="Arc 156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33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2381" y="2069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34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38" name="Arc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9" name="Arc 16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35" name="Group 1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36" name="Arc 16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7" name="Arc 16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</p:grpSp>
          <p:sp>
            <p:nvSpPr>
              <p:cNvPr id="28" name="AutoShape 180"/>
              <p:cNvSpPr>
                <a:spLocks noChangeArrowheads="1"/>
              </p:cNvSpPr>
              <p:nvPr/>
            </p:nvSpPr>
            <p:spPr bwMode="auto">
              <a:xfrm rot="20844404" flipV="1">
                <a:off x="7067596" y="5255048"/>
                <a:ext cx="254147" cy="25445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aphicFrame>
          <p:nvGraphicFramePr>
            <p:cNvPr id="24" name="개체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3811004"/>
                </p:ext>
              </p:extLst>
            </p:nvPr>
          </p:nvGraphicFramePr>
          <p:xfrm>
            <a:off x="364598" y="2256467"/>
            <a:ext cx="683468" cy="341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49" name="Equation" r:id="rId5" imgW="368280" imgH="177480" progId="Equation.DSMT4">
                    <p:embed/>
                  </p:oleObj>
                </mc:Choice>
                <mc:Fallback>
                  <p:oleObj name="Equation" r:id="rId5" imgW="368280" imgH="177480" progId="Equation.DSMT4">
                    <p:embed/>
                    <p:pic>
                      <p:nvPicPr>
                        <p:cNvPr id="24" name="개체 2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4598" y="2256467"/>
                          <a:ext cx="683468" cy="341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개체 1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669445"/>
                </p:ext>
              </p:extLst>
            </p:nvPr>
          </p:nvGraphicFramePr>
          <p:xfrm>
            <a:off x="379115" y="1114584"/>
            <a:ext cx="644839" cy="321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50" name="Equation" r:id="rId7" imgW="342720" imgH="164880" progId="Equation.DSMT4">
                    <p:embed/>
                  </p:oleObj>
                </mc:Choice>
                <mc:Fallback>
                  <p:oleObj name="Equation" r:id="rId7" imgW="342720" imgH="164880" progId="Equation.DSMT4">
                    <p:embed/>
                    <p:pic>
                      <p:nvPicPr>
                        <p:cNvPr id="122" name="개체 12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9115" y="1114584"/>
                          <a:ext cx="644839" cy="321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개체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113676"/>
                </p:ext>
              </p:extLst>
            </p:nvPr>
          </p:nvGraphicFramePr>
          <p:xfrm>
            <a:off x="3275856" y="1051823"/>
            <a:ext cx="3373437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51" name="Equation" r:id="rId9" imgW="2057400" imgH="253800" progId="Equation.DSMT4">
                    <p:embed/>
                  </p:oleObj>
                </mc:Choice>
                <mc:Fallback>
                  <p:oleObj name="Equation" r:id="rId9" imgW="2057400" imgH="253800" progId="Equation.DSMT4">
                    <p:embed/>
                    <p:pic>
                      <p:nvPicPr>
                        <p:cNvPr id="126" name="개체 12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75856" y="1051823"/>
                          <a:ext cx="3373437" cy="415925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개체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974487"/>
                </p:ext>
              </p:extLst>
            </p:nvPr>
          </p:nvGraphicFramePr>
          <p:xfrm>
            <a:off x="3144048" y="1857530"/>
            <a:ext cx="3930650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52" name="Equation" r:id="rId11" imgW="1981080" imgH="266400" progId="Equation.DSMT4">
                    <p:embed/>
                  </p:oleObj>
                </mc:Choice>
                <mc:Fallback>
                  <p:oleObj name="Equation" r:id="rId11" imgW="1981080" imgH="266400" progId="Equation.DSMT4">
                    <p:embed/>
                    <p:pic>
                      <p:nvPicPr>
                        <p:cNvPr id="127" name="개체 12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44048" y="1857530"/>
                          <a:ext cx="3930650" cy="52705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개체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0294430"/>
                </p:ext>
              </p:extLst>
            </p:nvPr>
          </p:nvGraphicFramePr>
          <p:xfrm>
            <a:off x="1976296" y="1632861"/>
            <a:ext cx="522569" cy="4197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53" name="Equation" r:id="rId13" imgW="228600" imgH="177480" progId="Equation.DSMT4">
                    <p:embed/>
                  </p:oleObj>
                </mc:Choice>
                <mc:Fallback>
                  <p:oleObj name="Equation" r:id="rId13" imgW="228600" imgH="177480" progId="Equation.DSMT4">
                    <p:embed/>
                    <p:pic>
                      <p:nvPicPr>
                        <p:cNvPr id="76" name="개체 7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976296" y="1632861"/>
                          <a:ext cx="522569" cy="4197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454968" y="3412863"/>
            <a:ext cx="5066652" cy="40011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609600" indent="-609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1pPr>
            <a:lvl2pPr marL="742950" indent="-28575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2pPr>
            <a:lvl3pPr marL="11430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3pPr>
            <a:lvl4pPr marL="16002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4pPr>
            <a:lvl5pPr marL="20574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9pPr>
          </a:lstStyle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Find the Rabi frequency using</a:t>
            </a:r>
            <a:endParaRPr lang="en-US" altLang="ko-KR" sz="2000" b="1" dirty="0" smtClean="0">
              <a:latin typeface="Lucida Sans" panose="020B0602030504020204" pitchFamily="34" charset="0"/>
              <a:ea typeface="함초롬바탕" panose="02030504000101010101" pitchFamily="18" charset="-127"/>
              <a:cs typeface="Lucida Sans" panose="020B0602030504020204" pitchFamily="34" charset="0"/>
            </a:endParaRP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21" y="3863828"/>
            <a:ext cx="5338564" cy="13293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7521" y="2665584"/>
            <a:ext cx="5976687" cy="731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165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64598" y="282093"/>
            <a:ext cx="8280920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3-2. The next nontrivial case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83165" y="638726"/>
            <a:ext cx="3363075" cy="22519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Y얕은샘물M" pitchFamily="18" charset="-127"/>
            </a:endParaRPr>
          </a:p>
        </p:txBody>
      </p:sp>
      <p:grpSp>
        <p:nvGrpSpPr>
          <p:cNvPr id="4" name="그룹 3"/>
          <p:cNvGrpSpPr>
            <a:grpSpLocks noChangeAspect="1"/>
          </p:cNvGrpSpPr>
          <p:nvPr/>
        </p:nvGrpSpPr>
        <p:grpSpPr>
          <a:xfrm>
            <a:off x="467544" y="980728"/>
            <a:ext cx="5876520" cy="1656000"/>
            <a:chOff x="364598" y="1051823"/>
            <a:chExt cx="6710100" cy="1890903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1369904" y="1288054"/>
              <a:ext cx="3999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2040192" y="1275051"/>
              <a:ext cx="3999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2771694" y="1288054"/>
              <a:ext cx="3999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2051220" y="2457581"/>
              <a:ext cx="3999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cxnSp>
          <p:nvCxnSpPr>
            <p:cNvPr id="13" name="직선 연결선 12"/>
            <p:cNvCxnSpPr/>
            <p:nvPr/>
          </p:nvCxnSpPr>
          <p:spPr bwMode="auto">
            <a:xfrm flipH="1">
              <a:off x="2240171" y="1288054"/>
              <a:ext cx="750425" cy="11550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</p:cxnSp>
        <p:graphicFrame>
          <p:nvGraphicFramePr>
            <p:cNvPr id="17" name="개체 16"/>
            <p:cNvGraphicFramePr>
              <a:graphicFrameLocks noChangeAspect="1"/>
            </p:cNvGraphicFramePr>
            <p:nvPr>
              <p:extLst/>
            </p:nvPr>
          </p:nvGraphicFramePr>
          <p:xfrm>
            <a:off x="1884570" y="2566587"/>
            <a:ext cx="3437383" cy="376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72" name="Equation" r:id="rId3" imgW="2095200" imgH="228600" progId="Equation.DSMT4">
                    <p:embed/>
                  </p:oleObj>
                </mc:Choice>
                <mc:Fallback>
                  <p:oleObj name="Equation" r:id="rId3" imgW="2095200" imgH="228600" progId="Equation.DSMT4">
                    <p:embed/>
                    <p:pic>
                      <p:nvPicPr>
                        <p:cNvPr id="17" name="개체 1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84570" y="2566587"/>
                          <a:ext cx="3437383" cy="376139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그룹 20"/>
            <p:cNvGrpSpPr/>
            <p:nvPr/>
          </p:nvGrpSpPr>
          <p:grpSpPr>
            <a:xfrm rot="4970366" flipH="1">
              <a:off x="3311732" y="1065888"/>
              <a:ext cx="386858" cy="1209614"/>
              <a:chOff x="6459744" y="2388298"/>
              <a:chExt cx="969809" cy="3121208"/>
            </a:xfrm>
          </p:grpSpPr>
          <p:grpSp>
            <p:nvGrpSpPr>
              <p:cNvPr id="27" name="Group 181"/>
              <p:cNvGrpSpPr>
                <a:grpSpLocks/>
              </p:cNvGrpSpPr>
              <p:nvPr/>
            </p:nvGrpSpPr>
            <p:grpSpPr bwMode="auto">
              <a:xfrm rot="741736">
                <a:off x="6459744" y="2388298"/>
                <a:ext cx="969809" cy="2940895"/>
                <a:chOff x="3016" y="572"/>
                <a:chExt cx="693" cy="2152"/>
              </a:xfrm>
            </p:grpSpPr>
            <p:grpSp>
              <p:nvGrpSpPr>
                <p:cNvPr id="29" name="Group 119"/>
                <p:cNvGrpSpPr>
                  <a:grpSpLocks/>
                </p:cNvGrpSpPr>
                <p:nvPr/>
              </p:nvGrpSpPr>
              <p:grpSpPr bwMode="auto">
                <a:xfrm rot="20535747" flipH="1">
                  <a:off x="3016" y="572"/>
                  <a:ext cx="222" cy="749"/>
                  <a:chOff x="2374" y="1600"/>
                  <a:chExt cx="241" cy="938"/>
                </a:xfrm>
              </p:grpSpPr>
              <p:grpSp>
                <p:nvGrpSpPr>
                  <p:cNvPr id="6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2374" y="1600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68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72" name="Arc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73" name="Arc 12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69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70" name="Arc 12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71" name="Arc 126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61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381" y="2069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62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66" name="Arc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67" name="Arc 13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63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64" name="Arc 13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65" name="Arc 13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  <p:grpSp>
              <p:nvGrpSpPr>
                <p:cNvPr id="30" name="Group 134"/>
                <p:cNvGrpSpPr>
                  <a:grpSpLocks/>
                </p:cNvGrpSpPr>
                <p:nvPr/>
              </p:nvGrpSpPr>
              <p:grpSpPr bwMode="auto">
                <a:xfrm rot="20535747" flipH="1">
                  <a:off x="3487" y="1974"/>
                  <a:ext cx="222" cy="750"/>
                  <a:chOff x="2374" y="1600"/>
                  <a:chExt cx="241" cy="938"/>
                </a:xfrm>
              </p:grpSpPr>
              <p:grpSp>
                <p:nvGrpSpPr>
                  <p:cNvPr id="46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2374" y="1600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54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58" name="Arc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9" name="Arc 13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55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56" name="Arc 14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7" name="Arc 141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47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2381" y="2069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48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52" name="Arc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3" name="Arc 145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49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50" name="Arc 14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1" name="Arc 148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  <p:grpSp>
              <p:nvGrpSpPr>
                <p:cNvPr id="31" name="Group 149"/>
                <p:cNvGrpSpPr>
                  <a:grpSpLocks/>
                </p:cNvGrpSpPr>
                <p:nvPr/>
              </p:nvGrpSpPr>
              <p:grpSpPr bwMode="auto">
                <a:xfrm rot="20535747" flipH="1">
                  <a:off x="3239" y="1282"/>
                  <a:ext cx="222" cy="750"/>
                  <a:chOff x="2374" y="1600"/>
                  <a:chExt cx="241" cy="938"/>
                </a:xfrm>
              </p:grpSpPr>
              <p:grpSp>
                <p:nvGrpSpPr>
                  <p:cNvPr id="32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374" y="1600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40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44" name="Arc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5" name="Arc 15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41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42" name="Arc 15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3" name="Arc 156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33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2381" y="2069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34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38" name="Arc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9" name="Arc 16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35" name="Group 1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36" name="Arc 16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7" name="Arc 16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</p:grpSp>
          <p:sp>
            <p:nvSpPr>
              <p:cNvPr id="28" name="AutoShape 180"/>
              <p:cNvSpPr>
                <a:spLocks noChangeArrowheads="1"/>
              </p:cNvSpPr>
              <p:nvPr/>
            </p:nvSpPr>
            <p:spPr bwMode="auto">
              <a:xfrm rot="20844404" flipV="1">
                <a:off x="7067596" y="5255048"/>
                <a:ext cx="254147" cy="25445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aphicFrame>
          <p:nvGraphicFramePr>
            <p:cNvPr id="24" name="개체 23"/>
            <p:cNvGraphicFramePr>
              <a:graphicFrameLocks noChangeAspect="1"/>
            </p:cNvGraphicFramePr>
            <p:nvPr>
              <p:extLst/>
            </p:nvPr>
          </p:nvGraphicFramePr>
          <p:xfrm>
            <a:off x="364598" y="2256467"/>
            <a:ext cx="683468" cy="341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73" name="Equation" r:id="rId5" imgW="368280" imgH="177480" progId="Equation.DSMT4">
                    <p:embed/>
                  </p:oleObj>
                </mc:Choice>
                <mc:Fallback>
                  <p:oleObj name="Equation" r:id="rId5" imgW="368280" imgH="177480" progId="Equation.DSMT4">
                    <p:embed/>
                    <p:pic>
                      <p:nvPicPr>
                        <p:cNvPr id="24" name="개체 2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4598" y="2256467"/>
                          <a:ext cx="683468" cy="341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개체 121"/>
            <p:cNvGraphicFramePr>
              <a:graphicFrameLocks noChangeAspect="1"/>
            </p:cNvGraphicFramePr>
            <p:nvPr>
              <p:extLst/>
            </p:nvPr>
          </p:nvGraphicFramePr>
          <p:xfrm>
            <a:off x="379115" y="1114584"/>
            <a:ext cx="644839" cy="321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74" name="Equation" r:id="rId7" imgW="342720" imgH="164880" progId="Equation.DSMT4">
                    <p:embed/>
                  </p:oleObj>
                </mc:Choice>
                <mc:Fallback>
                  <p:oleObj name="Equation" r:id="rId7" imgW="342720" imgH="164880" progId="Equation.DSMT4">
                    <p:embed/>
                    <p:pic>
                      <p:nvPicPr>
                        <p:cNvPr id="122" name="개체 12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9115" y="1114584"/>
                          <a:ext cx="644839" cy="321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개체 125"/>
            <p:cNvGraphicFramePr>
              <a:graphicFrameLocks noChangeAspect="1"/>
            </p:cNvGraphicFramePr>
            <p:nvPr>
              <p:extLst/>
            </p:nvPr>
          </p:nvGraphicFramePr>
          <p:xfrm>
            <a:off x="3275856" y="1051823"/>
            <a:ext cx="3373437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75" name="Equation" r:id="rId9" imgW="2057400" imgH="253800" progId="Equation.DSMT4">
                    <p:embed/>
                  </p:oleObj>
                </mc:Choice>
                <mc:Fallback>
                  <p:oleObj name="Equation" r:id="rId9" imgW="2057400" imgH="253800" progId="Equation.DSMT4">
                    <p:embed/>
                    <p:pic>
                      <p:nvPicPr>
                        <p:cNvPr id="126" name="개체 12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75856" y="1051823"/>
                          <a:ext cx="3373437" cy="415925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개체 126"/>
            <p:cNvGraphicFramePr>
              <a:graphicFrameLocks noChangeAspect="1"/>
            </p:cNvGraphicFramePr>
            <p:nvPr>
              <p:extLst/>
            </p:nvPr>
          </p:nvGraphicFramePr>
          <p:xfrm>
            <a:off x="3144048" y="1857530"/>
            <a:ext cx="3930650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76" name="Equation" r:id="rId11" imgW="1981080" imgH="266400" progId="Equation.DSMT4">
                    <p:embed/>
                  </p:oleObj>
                </mc:Choice>
                <mc:Fallback>
                  <p:oleObj name="Equation" r:id="rId11" imgW="1981080" imgH="266400" progId="Equation.DSMT4">
                    <p:embed/>
                    <p:pic>
                      <p:nvPicPr>
                        <p:cNvPr id="127" name="개체 12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44048" y="1857530"/>
                          <a:ext cx="3930650" cy="52705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개체 75"/>
            <p:cNvGraphicFramePr>
              <a:graphicFrameLocks noChangeAspect="1"/>
            </p:cNvGraphicFramePr>
            <p:nvPr>
              <p:extLst/>
            </p:nvPr>
          </p:nvGraphicFramePr>
          <p:xfrm>
            <a:off x="1976296" y="1632861"/>
            <a:ext cx="522569" cy="4197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77" name="Equation" r:id="rId13" imgW="228600" imgH="177480" progId="Equation.DSMT4">
                    <p:embed/>
                  </p:oleObj>
                </mc:Choice>
                <mc:Fallback>
                  <p:oleObj name="Equation" r:id="rId13" imgW="228600" imgH="177480" progId="Equation.DSMT4">
                    <p:embed/>
                    <p:pic>
                      <p:nvPicPr>
                        <p:cNvPr id="76" name="개체 7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976296" y="1632861"/>
                          <a:ext cx="522569" cy="4197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5076056" y="2244207"/>
            <a:ext cx="3645045" cy="40011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609600" indent="-609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1pPr>
            <a:lvl2pPr marL="742950" indent="-28575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2pPr>
            <a:lvl3pPr marL="11430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3pPr>
            <a:lvl4pPr marL="16002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4pPr>
            <a:lvl5pPr marL="20574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9pPr>
          </a:lstStyle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Find the Rabi frequency.</a:t>
            </a:r>
            <a:endParaRPr lang="en-US" altLang="ko-KR" sz="2000" b="1" dirty="0" smtClean="0">
              <a:latin typeface="Lucida Sans" panose="020B0602030504020204" pitchFamily="34" charset="0"/>
              <a:ea typeface="함초롬바탕" panose="02030504000101010101" pitchFamily="18" charset="-127"/>
              <a:cs typeface="Lucida Sans" panose="020B0602030504020204" pitchFamily="34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7133" y="3524524"/>
            <a:ext cx="5338564" cy="13293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379" y="2715459"/>
            <a:ext cx="5976687" cy="731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7544" y="4865826"/>
            <a:ext cx="7233271" cy="1190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095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773194" cy="30269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639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83165" y="161244"/>
            <a:ext cx="8280920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4. Wigner-</a:t>
            </a:r>
            <a:r>
              <a:rPr kumimoji="0" lang="en-US" altLang="ko-KR" sz="2400" b="1" kern="0" dirty="0" err="1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Eckart</a:t>
            </a:r>
            <a:r>
              <a:rPr kumimoji="0" lang="en-US" altLang="ko-KR" sz="2400" b="1" kern="0" dirty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theorem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83165" y="638726"/>
            <a:ext cx="3363075" cy="22519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Y얕은샘물M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552" y="862041"/>
            <a:ext cx="6285920" cy="2790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9" name="Line 26"/>
          <p:cNvSpPr>
            <a:spLocks noChangeShapeType="1"/>
          </p:cNvSpPr>
          <p:nvPr/>
        </p:nvSpPr>
        <p:spPr bwMode="auto">
          <a:xfrm>
            <a:off x="806970" y="1108617"/>
            <a:ext cx="35027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2400"/>
          </a:p>
        </p:txBody>
      </p:sp>
      <p:sp>
        <p:nvSpPr>
          <p:cNvPr id="80" name="Line 27"/>
          <p:cNvSpPr>
            <a:spLocks noChangeShapeType="1"/>
          </p:cNvSpPr>
          <p:nvPr/>
        </p:nvSpPr>
        <p:spPr bwMode="auto">
          <a:xfrm>
            <a:off x="1393990" y="1097229"/>
            <a:ext cx="3502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2400"/>
          </a:p>
        </p:txBody>
      </p:sp>
      <p:sp>
        <p:nvSpPr>
          <p:cNvPr id="81" name="Line 28"/>
          <p:cNvSpPr>
            <a:spLocks noChangeShapeType="1"/>
          </p:cNvSpPr>
          <p:nvPr/>
        </p:nvSpPr>
        <p:spPr bwMode="auto">
          <a:xfrm>
            <a:off x="2034619" y="1108617"/>
            <a:ext cx="35027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2400"/>
          </a:p>
        </p:txBody>
      </p:sp>
      <p:sp>
        <p:nvSpPr>
          <p:cNvPr id="82" name="Line 35"/>
          <p:cNvSpPr>
            <a:spLocks noChangeShapeType="1"/>
          </p:cNvSpPr>
          <p:nvPr/>
        </p:nvSpPr>
        <p:spPr bwMode="auto">
          <a:xfrm>
            <a:off x="1403648" y="2132856"/>
            <a:ext cx="35027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2400"/>
          </a:p>
        </p:txBody>
      </p:sp>
      <p:cxnSp>
        <p:nvCxnSpPr>
          <p:cNvPr id="83" name="직선 연결선 82"/>
          <p:cNvCxnSpPr/>
          <p:nvPr/>
        </p:nvCxnSpPr>
        <p:spPr bwMode="auto">
          <a:xfrm flipH="1">
            <a:off x="1569126" y="1108617"/>
            <a:ext cx="657201" cy="10115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lg" len="lg"/>
          </a:ln>
          <a:effectLst/>
        </p:spPr>
      </p:cxnSp>
      <p:graphicFrame>
        <p:nvGraphicFramePr>
          <p:cNvPr id="86" name="개체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07366"/>
              </p:ext>
            </p:extLst>
          </p:nvPr>
        </p:nvGraphicFramePr>
        <p:xfrm>
          <a:off x="175536" y="1983215"/>
          <a:ext cx="598562" cy="299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2" name="Equation" r:id="rId4" imgW="368280" imgH="177480" progId="Equation.DSMT4">
                  <p:embed/>
                </p:oleObj>
              </mc:Choice>
              <mc:Fallback>
                <p:oleObj name="Equation" r:id="rId4" imgW="368280" imgH="177480" progId="Equation.DSMT4">
                  <p:embed/>
                  <p:pic>
                    <p:nvPicPr>
                      <p:cNvPr id="24" name="개체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536" y="1983215"/>
                        <a:ext cx="598562" cy="299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개체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191194"/>
              </p:ext>
            </p:extLst>
          </p:nvPr>
        </p:nvGraphicFramePr>
        <p:xfrm>
          <a:off x="188250" y="983185"/>
          <a:ext cx="564732" cy="28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3" name="Equation" r:id="rId6" imgW="342720" imgH="164880" progId="Equation.DSMT4">
                  <p:embed/>
                </p:oleObj>
              </mc:Choice>
              <mc:Fallback>
                <p:oleObj name="Equation" r:id="rId6" imgW="342720" imgH="164880" progId="Equation.DSMT4">
                  <p:embed/>
                  <p:pic>
                    <p:nvPicPr>
                      <p:cNvPr id="122" name="개체 1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8250" y="983185"/>
                        <a:ext cx="564732" cy="281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직선 연결선 140"/>
          <p:cNvCxnSpPr/>
          <p:nvPr/>
        </p:nvCxnSpPr>
        <p:spPr bwMode="auto">
          <a:xfrm flipH="1">
            <a:off x="1564388" y="1108616"/>
            <a:ext cx="4738" cy="10006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1243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64598" y="282093"/>
            <a:ext cx="8280920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4. Wigner-</a:t>
            </a:r>
            <a:r>
              <a:rPr kumimoji="0" lang="en-US" altLang="ko-KR" sz="2400" b="1" kern="0" dirty="0" err="1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Eckart</a:t>
            </a:r>
            <a:r>
              <a:rPr kumimoji="0" lang="en-US" altLang="ko-KR" sz="2400" b="1" kern="0" dirty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theorem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83165" y="638726"/>
            <a:ext cx="3363075" cy="22519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Y얕은샘물M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50" y="902181"/>
            <a:ext cx="6768752" cy="30043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95" y="4043105"/>
            <a:ext cx="6812062" cy="220529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76978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64598" y="282093"/>
            <a:ext cx="8280920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4. Wigner-</a:t>
            </a:r>
            <a:r>
              <a:rPr kumimoji="0" lang="en-US" altLang="ko-KR" sz="2400" b="1" kern="0" dirty="0" err="1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Eckart</a:t>
            </a:r>
            <a:r>
              <a:rPr kumimoji="0" lang="en-US" altLang="ko-KR" sz="2400" b="1" kern="0" dirty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theorem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83165" y="638726"/>
            <a:ext cx="3363075" cy="22519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Y얕은샘물M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26" y="2132856"/>
            <a:ext cx="6062067" cy="85268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6" y="1041671"/>
            <a:ext cx="5976664" cy="1002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40" y="3074351"/>
            <a:ext cx="6858000" cy="63817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96182"/>
              </p:ext>
            </p:extLst>
          </p:nvPr>
        </p:nvGraphicFramePr>
        <p:xfrm>
          <a:off x="317240" y="3822641"/>
          <a:ext cx="4548875" cy="78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8" name="Equation" r:id="rId6" imgW="2412720" imgH="419040" progId="Equation.DSMT4">
                  <p:embed/>
                </p:oleObj>
              </mc:Choice>
              <mc:Fallback>
                <p:oleObj name="Equation" r:id="rId6" imgW="2412720" imgH="419040" progId="Equation.DSMT4">
                  <p:embed/>
                  <p:pic>
                    <p:nvPicPr>
                      <p:cNvPr id="12" name="개체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240" y="3822641"/>
                        <a:ext cx="4548875" cy="78715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49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319"/>
            <a:ext cx="6768752" cy="62786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4184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020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09848" y="1058268"/>
            <a:ext cx="5544616" cy="193899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609600" indent="-609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1pPr>
            <a:lvl2pPr marL="742950" indent="-28575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2pPr>
            <a:lvl3pPr marL="11430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3pPr>
            <a:lvl4pPr marL="16002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4pPr>
            <a:lvl5pPr marL="20574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9pPr>
          </a:lstStyle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Suppose that a laser field,</a:t>
            </a:r>
          </a:p>
          <a:p>
            <a:pPr marL="0" indent="0" algn="l" eaLnBrk="1" hangingPunct="1">
              <a:spcBef>
                <a:spcPts val="600"/>
              </a:spcBef>
              <a:defRPr/>
            </a:pPr>
            <a:endParaRPr lang="en-US" altLang="ko-KR" sz="2000" dirty="0">
              <a:latin typeface="Lucida Sans" panose="020B0602030504020204" pitchFamily="34" charset="0"/>
              <a:ea typeface="함초롬바탕" panose="02030504000101010101" pitchFamily="18" charset="-127"/>
              <a:cs typeface="Lucida Sans" panose="020B0602030504020204" pitchFamily="34" charset="0"/>
            </a:endParaRPr>
          </a:p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is applied to </a:t>
            </a:r>
            <a:r>
              <a:rPr lang="en-US" altLang="ko-KR" sz="2000" dirty="0" err="1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Rb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 atoms to drive a transition </a:t>
            </a:r>
          </a:p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from |5S</a:t>
            </a:r>
            <a:r>
              <a:rPr lang="en-US" altLang="ko-KR" sz="2000" baseline="-25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1/2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, F, mF) to |5P</a:t>
            </a:r>
            <a:r>
              <a:rPr lang="en-US" altLang="ko-KR" sz="2000" baseline="-25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3/2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, F’, mF’).</a:t>
            </a:r>
          </a:p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b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Find the Rabi frequency.</a:t>
            </a: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516310"/>
              </p:ext>
            </p:extLst>
          </p:nvPr>
        </p:nvGraphicFramePr>
        <p:xfrm>
          <a:off x="641743" y="1411932"/>
          <a:ext cx="3096344" cy="48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8" name="Equation" r:id="rId3" imgW="1714320" imgH="266400" progId="Equation.DSMT4">
                  <p:embed/>
                </p:oleObj>
              </mc:Choice>
              <mc:Fallback>
                <p:oleObj name="Equation" r:id="rId3" imgW="1714320" imgH="266400" progId="Equation.DSMT4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743" y="1411932"/>
                        <a:ext cx="3096344" cy="48006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1136073" y="2984235"/>
            <a:ext cx="4176464" cy="2736304"/>
            <a:chOff x="1043608" y="1556696"/>
            <a:chExt cx="4176464" cy="2736304"/>
          </a:xfrm>
        </p:grpSpPr>
        <p:pic>
          <p:nvPicPr>
            <p:cNvPr id="6" name="그림 5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9414" y="1795462"/>
              <a:ext cx="874068" cy="864000"/>
            </a:xfrm>
            <a:prstGeom prst="rect">
              <a:avLst/>
            </a:prstGeom>
          </p:spPr>
        </p:pic>
        <p:pic>
          <p:nvPicPr>
            <p:cNvPr id="7" name="그림 6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2912" y="2446990"/>
              <a:ext cx="874068" cy="864000"/>
            </a:xfrm>
            <a:prstGeom prst="rect">
              <a:avLst/>
            </a:prstGeom>
          </p:spPr>
        </p:pic>
        <p:pic>
          <p:nvPicPr>
            <p:cNvPr id="8" name="그림 7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5916" y="2060848"/>
              <a:ext cx="874068" cy="864000"/>
            </a:xfrm>
            <a:prstGeom prst="rect">
              <a:avLst/>
            </a:prstGeom>
          </p:spPr>
        </p:pic>
        <p:pic>
          <p:nvPicPr>
            <p:cNvPr id="9" name="그림 8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8848" y="3290420"/>
              <a:ext cx="874068" cy="864000"/>
            </a:xfrm>
            <a:prstGeom prst="rect">
              <a:avLst/>
            </a:prstGeom>
          </p:spPr>
        </p:pic>
        <p:pic>
          <p:nvPicPr>
            <p:cNvPr id="10" name="그림 9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7341" y="2858420"/>
              <a:ext cx="874068" cy="864000"/>
            </a:xfrm>
            <a:prstGeom prst="rect">
              <a:avLst/>
            </a:prstGeom>
          </p:spPr>
        </p:pic>
        <p:sp>
          <p:nvSpPr>
            <p:cNvPr id="11" name="오른쪽 화살표 10"/>
            <p:cNvSpPr/>
            <p:nvPr/>
          </p:nvSpPr>
          <p:spPr bwMode="auto">
            <a:xfrm>
              <a:off x="1043608" y="1556696"/>
              <a:ext cx="4176464" cy="2736304"/>
            </a:xfrm>
            <a:prstGeom prst="rightArrow">
              <a:avLst>
                <a:gd name="adj1" fmla="val 74488"/>
                <a:gd name="adj2" fmla="val 23216"/>
              </a:avLst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  <a:alpha val="30000"/>
                  </a:srgbClr>
                </a:gs>
                <a:gs pos="50000">
                  <a:srgbClr val="FF9900">
                    <a:shade val="67500"/>
                    <a:satMod val="115000"/>
                    <a:alpha val="41000"/>
                  </a:srgbClr>
                </a:gs>
                <a:gs pos="100000">
                  <a:srgbClr val="FF9900">
                    <a:shade val="100000"/>
                    <a:satMod val="115000"/>
                    <a:alpha val="37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Y얕은샘물M" pitchFamily="18" charset="-127"/>
              </a:endParaRPr>
            </a:p>
          </p:txBody>
        </p:sp>
      </p:grp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260314"/>
              </p:ext>
            </p:extLst>
          </p:nvPr>
        </p:nvGraphicFramePr>
        <p:xfrm>
          <a:off x="998130" y="5733256"/>
          <a:ext cx="3832252" cy="59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9" name="Equation" r:id="rId6" imgW="1714320" imgH="266400" progId="Equation.DSMT4">
                  <p:embed/>
                </p:oleObj>
              </mc:Choice>
              <mc:Fallback>
                <p:oleObj name="Equation" r:id="rId6" imgW="1714320" imgH="266400" progId="Equation.DSMT4">
                  <p:embed/>
                  <p:pic>
                    <p:nvPicPr>
                      <p:cNvPr id="12" name="개체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8130" y="5733256"/>
                        <a:ext cx="3832252" cy="5941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그림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903" y="1340768"/>
            <a:ext cx="2796335" cy="4061987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467544" y="260648"/>
            <a:ext cx="8352928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Problem of the day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040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404664"/>
            <a:ext cx="6768752" cy="1822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4407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  <p:grpSp>
        <p:nvGrpSpPr>
          <p:cNvPr id="5" name="그룹 4"/>
          <p:cNvGrpSpPr/>
          <p:nvPr/>
        </p:nvGrpSpPr>
        <p:grpSpPr>
          <a:xfrm>
            <a:off x="251520" y="1230331"/>
            <a:ext cx="5544616" cy="1938992"/>
            <a:chOff x="611560" y="453558"/>
            <a:chExt cx="5544616" cy="1938992"/>
          </a:xfrm>
        </p:grpSpPr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611560" y="453558"/>
              <a:ext cx="5544616" cy="1938992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marL="609600" indent="-609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1pPr>
              <a:lvl2pPr marL="742950" indent="-28575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2pPr>
              <a:lvl3pPr marL="11430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3pPr>
              <a:lvl4pPr marL="16002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4pPr>
              <a:lvl5pPr marL="20574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9pPr>
            </a:lstStyle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Suppose that a laser field,</a:t>
              </a: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endParaRPr lang="en-US" altLang="ko-KR" sz="2000" dirty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endParaRP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is applied to </a:t>
              </a:r>
              <a:r>
                <a:rPr lang="en-US" altLang="ko-KR" sz="2000" dirty="0" err="1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Rb</a:t>
              </a: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 atoms to drive a transition </a:t>
              </a: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from |5S</a:t>
              </a:r>
              <a:r>
                <a:rPr lang="en-US" altLang="ko-KR" sz="2000" baseline="-25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1/2</a:t>
              </a: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, F, mF) to |5P</a:t>
              </a:r>
              <a:r>
                <a:rPr lang="en-US" altLang="ko-KR" sz="2000" baseline="-25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3/2</a:t>
              </a: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, F’, mF’).</a:t>
              </a: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b="1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Find the Rabi frequency.</a:t>
              </a:r>
            </a:p>
          </p:txBody>
        </p:sp>
        <p:graphicFrame>
          <p:nvGraphicFramePr>
            <p:cNvPr id="4" name="개체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1310930"/>
                </p:ext>
              </p:extLst>
            </p:nvPr>
          </p:nvGraphicFramePr>
          <p:xfrm>
            <a:off x="971600" y="836712"/>
            <a:ext cx="3096344" cy="480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46" name="Equation" r:id="rId3" imgW="1714320" imgH="266400" progId="Equation.DSMT4">
                    <p:embed/>
                  </p:oleObj>
                </mc:Choice>
                <mc:Fallback>
                  <p:oleObj name="Equation" r:id="rId3" imgW="1714320" imgH="266400" progId="Equation.DSMT4">
                    <p:embed/>
                    <p:pic>
                      <p:nvPicPr>
                        <p:cNvPr id="4" name="개체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1600" y="836712"/>
                          <a:ext cx="3096344" cy="480065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1700808"/>
            <a:ext cx="3189055" cy="4632457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251520" y="3497473"/>
            <a:ext cx="4968552" cy="1169551"/>
            <a:chOff x="323529" y="2708920"/>
            <a:chExt cx="4968552" cy="1169551"/>
          </a:xfrm>
        </p:grpSpPr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23529" y="2708920"/>
              <a:ext cx="4968552" cy="1169551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marL="609600" indent="-609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1pPr>
              <a:lvl2pPr marL="742950" indent="-28575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2pPr>
              <a:lvl3pPr marL="11430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3pPr>
              <a:lvl4pPr marL="16002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4pPr>
              <a:lvl5pPr marL="20574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9pPr>
            </a:lstStyle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We need to evaluate</a:t>
              </a: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endPara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endParaRP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where </a:t>
              </a:r>
              <a:r>
                <a:rPr lang="en-US" altLang="ko-KR" sz="2000" i="1" dirty="0" err="1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d</a:t>
              </a:r>
              <a:r>
                <a:rPr lang="en-US" altLang="ko-KR" sz="2000" i="1" baseline="-25000" dirty="0" err="1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q</a:t>
              </a: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 applies only to </a:t>
              </a:r>
              <a:r>
                <a:rPr lang="en-US" altLang="ko-KR" sz="2000" i="1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L</a:t>
              </a: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.</a:t>
              </a:r>
            </a:p>
          </p:txBody>
        </p:sp>
        <p:graphicFrame>
          <p:nvGraphicFramePr>
            <p:cNvPr id="16" name="개체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7111576"/>
                </p:ext>
              </p:extLst>
            </p:nvPr>
          </p:nvGraphicFramePr>
          <p:xfrm>
            <a:off x="467544" y="3037070"/>
            <a:ext cx="4536504" cy="525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47" name="Equation" r:id="rId6" imgW="2184120" imgH="253800" progId="Equation.DSMT4">
                    <p:embed/>
                  </p:oleObj>
                </mc:Choice>
                <mc:Fallback>
                  <p:oleObj name="Equation" r:id="rId6" imgW="2184120" imgH="253800" progId="Equation.DSMT4">
                    <p:embed/>
                    <p:pic>
                      <p:nvPicPr>
                        <p:cNvPr id="12" name="개체 1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67544" y="3037070"/>
                          <a:ext cx="4536504" cy="52503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364598" y="282093"/>
            <a:ext cx="8280920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5-1. Wigner-</a:t>
            </a:r>
            <a:r>
              <a:rPr kumimoji="0" lang="en-US" altLang="ko-KR" sz="2400" b="1" kern="0" dirty="0" err="1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Eckart</a:t>
            </a:r>
            <a:r>
              <a:rPr kumimoji="0" lang="en-US" altLang="ko-KR" sz="2400" b="1" kern="0" dirty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theorem for </a:t>
            </a:r>
            <a:r>
              <a:rPr kumimoji="0" lang="en-US" altLang="ko-KR" sz="2400" b="1" i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LS</a:t>
            </a:r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-coupled states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9152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64598" y="282093"/>
            <a:ext cx="8280920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5-1. Wigner-</a:t>
            </a:r>
            <a:r>
              <a:rPr kumimoji="0" lang="en-US" altLang="ko-KR" sz="2400" b="1" kern="0" dirty="0" err="1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Eckart</a:t>
            </a:r>
            <a:r>
              <a:rPr kumimoji="0" lang="en-US" altLang="ko-KR" sz="2400" b="1" kern="0" dirty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theorem for </a:t>
            </a:r>
            <a:r>
              <a:rPr kumimoji="0" lang="en-US" altLang="ko-KR" sz="2400" b="1" i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LS</a:t>
            </a:r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-coupled states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83165" y="638726"/>
            <a:ext cx="3363075" cy="22519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Y얕은샘물M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592020" y="1046197"/>
            <a:ext cx="4968552" cy="1169551"/>
            <a:chOff x="323529" y="2708920"/>
            <a:chExt cx="4968552" cy="1169551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3529" y="2708920"/>
              <a:ext cx="4968552" cy="1169551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marL="609600" indent="-609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1pPr>
              <a:lvl2pPr marL="742950" indent="-28575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2pPr>
              <a:lvl3pPr marL="11430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3pPr>
              <a:lvl4pPr marL="16002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4pPr>
              <a:lvl5pPr marL="20574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9pPr>
            </a:lstStyle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We need to evaluate</a:t>
              </a: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endPara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endParaRP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where </a:t>
              </a:r>
              <a:r>
                <a:rPr lang="en-US" altLang="ko-KR" sz="2000" i="1" dirty="0" err="1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d</a:t>
              </a:r>
              <a:r>
                <a:rPr lang="en-US" altLang="ko-KR" sz="2000" i="1" baseline="-25000" dirty="0" err="1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q</a:t>
              </a: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 applies only to </a:t>
              </a:r>
              <a:r>
                <a:rPr lang="en-US" altLang="ko-KR" sz="2000" i="1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L</a:t>
              </a: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.</a:t>
              </a:r>
            </a:p>
          </p:txBody>
        </p:sp>
        <p:graphicFrame>
          <p:nvGraphicFramePr>
            <p:cNvPr id="12" name="개체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8681701"/>
                </p:ext>
              </p:extLst>
            </p:nvPr>
          </p:nvGraphicFramePr>
          <p:xfrm>
            <a:off x="467544" y="3037070"/>
            <a:ext cx="4536504" cy="525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857" name="Equation" r:id="rId3" imgW="2184120" imgH="253800" progId="Equation.DSMT4">
                    <p:embed/>
                  </p:oleObj>
                </mc:Choice>
                <mc:Fallback>
                  <p:oleObj name="Equation" r:id="rId3" imgW="2184120" imgH="253800" progId="Equation.DSMT4">
                    <p:embed/>
                    <p:pic>
                      <p:nvPicPr>
                        <p:cNvPr id="16" name="개체 1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7544" y="3037070"/>
                          <a:ext cx="4536504" cy="52503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348880"/>
            <a:ext cx="6730330" cy="35707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32" y="2416387"/>
            <a:ext cx="6358005" cy="16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91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  <p:grpSp>
        <p:nvGrpSpPr>
          <p:cNvPr id="5" name="그룹 4"/>
          <p:cNvGrpSpPr/>
          <p:nvPr/>
        </p:nvGrpSpPr>
        <p:grpSpPr>
          <a:xfrm>
            <a:off x="175863" y="1539382"/>
            <a:ext cx="5544615" cy="1938992"/>
            <a:chOff x="611561" y="476672"/>
            <a:chExt cx="5544615" cy="1938992"/>
          </a:xfrm>
        </p:grpSpPr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611561" y="476672"/>
              <a:ext cx="5544615" cy="1938992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marL="609600" indent="-609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1pPr>
              <a:lvl2pPr marL="742950" indent="-28575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2pPr>
              <a:lvl3pPr marL="11430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3pPr>
              <a:lvl4pPr marL="16002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4pPr>
              <a:lvl5pPr marL="20574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9pPr>
            </a:lstStyle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Suppose that a laser field,</a:t>
              </a: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endParaRPr lang="en-US" altLang="ko-KR" sz="2000" dirty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endParaRP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is applied to </a:t>
              </a:r>
              <a:r>
                <a:rPr lang="en-US" altLang="ko-KR" sz="2000" dirty="0" err="1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Rb</a:t>
              </a: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 atoms to drive a transition </a:t>
              </a: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from |5S</a:t>
              </a:r>
              <a:r>
                <a:rPr lang="en-US" altLang="ko-KR" sz="2000" baseline="-25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1/2</a:t>
              </a: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, F, mF) to |5P</a:t>
              </a:r>
              <a:r>
                <a:rPr lang="en-US" altLang="ko-KR" sz="2000" baseline="-25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3/2</a:t>
              </a: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, F’, mF’).</a:t>
              </a: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b="1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Find the Rabi frequency.</a:t>
              </a:r>
            </a:p>
          </p:txBody>
        </p:sp>
        <p:graphicFrame>
          <p:nvGraphicFramePr>
            <p:cNvPr id="4" name="개체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1509849"/>
                </p:ext>
              </p:extLst>
            </p:nvPr>
          </p:nvGraphicFramePr>
          <p:xfrm>
            <a:off x="971600" y="836712"/>
            <a:ext cx="3096344" cy="480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04" name="Equation" r:id="rId3" imgW="1714320" imgH="266400" progId="Equation.DSMT4">
                    <p:embed/>
                  </p:oleObj>
                </mc:Choice>
                <mc:Fallback>
                  <p:oleObj name="Equation" r:id="rId3" imgW="1714320" imgH="266400" progId="Equation.DSMT4">
                    <p:embed/>
                    <p:pic>
                      <p:nvPicPr>
                        <p:cNvPr id="4" name="개체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1600" y="836712"/>
                          <a:ext cx="3096344" cy="480065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112" y="1340768"/>
            <a:ext cx="3189055" cy="4632457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180363" y="3573016"/>
            <a:ext cx="4968552" cy="1169551"/>
            <a:chOff x="323529" y="2708920"/>
            <a:chExt cx="4968552" cy="1169551"/>
          </a:xfrm>
        </p:grpSpPr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23529" y="2708920"/>
              <a:ext cx="4968552" cy="1169551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marL="609600" indent="-609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1pPr>
              <a:lvl2pPr marL="742950" indent="-28575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2pPr>
              <a:lvl3pPr marL="11430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3pPr>
              <a:lvl4pPr marL="16002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4pPr>
              <a:lvl5pPr marL="2057400" indent="-228600" algn="ctr" eaLnBrk="0" hangingPunct="0"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Comic Sans MS" pitchFamily="66" charset="0"/>
                  <a:ea typeface="HY얕은샘물M" pitchFamily="18" charset="-127"/>
                </a:defRPr>
              </a:lvl9pPr>
            </a:lstStyle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We need to evaluate</a:t>
              </a: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endPara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endParaRPr>
            </a:p>
            <a:p>
              <a:pPr marL="0" indent="0" algn="l" eaLnBrk="1" hangingPunct="1">
                <a:spcBef>
                  <a:spcPts val="600"/>
                </a:spcBef>
                <a:defRPr/>
              </a:pP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where </a:t>
              </a:r>
              <a:r>
                <a:rPr lang="en-US" altLang="ko-KR" sz="2000" i="1" dirty="0" err="1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d</a:t>
              </a:r>
              <a:r>
                <a:rPr lang="en-US" altLang="ko-KR" sz="2000" i="1" baseline="-25000" dirty="0" err="1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q</a:t>
              </a: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 applies only to </a:t>
              </a:r>
              <a:r>
                <a:rPr lang="en-US" altLang="ko-KR" sz="2000" i="1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L</a:t>
              </a:r>
              <a:r>
                <a:rPr lang="en-US" altLang="ko-KR" sz="2000" dirty="0" smtClean="0">
                  <a:latin typeface="Lucida Sans" panose="020B0602030504020204" pitchFamily="34" charset="0"/>
                  <a:ea typeface="함초롬바탕" panose="02030504000101010101" pitchFamily="18" charset="-127"/>
                  <a:cs typeface="Lucida Sans" panose="020B0602030504020204" pitchFamily="34" charset="0"/>
                </a:rPr>
                <a:t>.</a:t>
              </a:r>
            </a:p>
          </p:txBody>
        </p:sp>
        <p:graphicFrame>
          <p:nvGraphicFramePr>
            <p:cNvPr id="16" name="개체 15"/>
            <p:cNvGraphicFramePr>
              <a:graphicFrameLocks noChangeAspect="1"/>
            </p:cNvGraphicFramePr>
            <p:nvPr>
              <p:extLst/>
            </p:nvPr>
          </p:nvGraphicFramePr>
          <p:xfrm>
            <a:off x="467544" y="3037070"/>
            <a:ext cx="4536504" cy="525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05" name="Equation" r:id="rId6" imgW="2184120" imgH="253800" progId="Equation.DSMT4">
                    <p:embed/>
                  </p:oleObj>
                </mc:Choice>
                <mc:Fallback>
                  <p:oleObj name="Equation" r:id="rId6" imgW="2184120" imgH="253800" progId="Equation.DSMT4">
                    <p:embed/>
                    <p:pic>
                      <p:nvPicPr>
                        <p:cNvPr id="16" name="개체 1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67544" y="3037070"/>
                          <a:ext cx="4536504" cy="52503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9512" y="4941168"/>
            <a:ext cx="5977513" cy="1169551"/>
          </a:xfrm>
          <a:prstGeom prst="rect">
            <a:avLst/>
          </a:prstGeom>
          <a:solidFill>
            <a:srgbClr val="969696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609600" indent="-609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1pPr>
            <a:lvl2pPr marL="742950" indent="-28575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2pPr>
            <a:lvl3pPr marL="11430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3pPr>
            <a:lvl4pPr marL="16002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4pPr>
            <a:lvl5pPr marL="20574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9pPr>
          </a:lstStyle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We need to evaluate</a:t>
            </a:r>
          </a:p>
          <a:p>
            <a:pPr marL="0" indent="0" algn="l" eaLnBrk="1" hangingPunct="1">
              <a:spcBef>
                <a:spcPts val="600"/>
              </a:spcBef>
              <a:defRPr/>
            </a:pPr>
            <a:endParaRPr lang="en-US" altLang="ko-KR" sz="2000" dirty="0" smtClean="0">
              <a:latin typeface="Lucida Sans" panose="020B0602030504020204" pitchFamily="34" charset="0"/>
              <a:ea typeface="함초롬바탕" panose="02030504000101010101" pitchFamily="18" charset="-127"/>
              <a:cs typeface="Lucida Sans" panose="020B0602030504020204" pitchFamily="34" charset="0"/>
            </a:endParaRPr>
          </a:p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where </a:t>
            </a:r>
            <a:r>
              <a:rPr lang="en-US" altLang="ko-KR" sz="2000" i="1" dirty="0" err="1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d</a:t>
            </a:r>
            <a:r>
              <a:rPr lang="en-US" altLang="ko-KR" sz="2000" i="1" baseline="-25000" dirty="0" err="1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q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 applies only to </a:t>
            </a:r>
            <a:r>
              <a:rPr lang="en-US" altLang="ko-KR" sz="2000" i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L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.</a:t>
            </a:r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438625"/>
              </p:ext>
            </p:extLst>
          </p:nvPr>
        </p:nvGraphicFramePr>
        <p:xfrm>
          <a:off x="179513" y="5264005"/>
          <a:ext cx="59356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06" name="Equation" r:id="rId8" imgW="2857320" imgH="253800" progId="Equation.DSMT4">
                  <p:embed/>
                </p:oleObj>
              </mc:Choice>
              <mc:Fallback>
                <p:oleObj name="Equation" r:id="rId8" imgW="2857320" imgH="253800" progId="Equation.DSMT4">
                  <p:embed/>
                  <p:pic>
                    <p:nvPicPr>
                      <p:cNvPr id="16" name="개체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9513" y="5264005"/>
                        <a:ext cx="5935663" cy="5238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364598" y="282093"/>
            <a:ext cx="8280920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5-2. Wigner-</a:t>
            </a:r>
            <a:r>
              <a:rPr kumimoji="0" lang="en-US" altLang="ko-KR" sz="2400" b="1" kern="0" dirty="0" err="1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Eckart</a:t>
            </a:r>
            <a:r>
              <a:rPr kumimoji="0" lang="en-US" altLang="ko-KR" sz="2400" b="1" kern="0" dirty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theorem for (</a:t>
            </a:r>
            <a:r>
              <a:rPr kumimoji="0" lang="en-US" altLang="ko-KR" sz="2400" b="1" i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LS)JI</a:t>
            </a:r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-coupled states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7223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64598" y="282093"/>
            <a:ext cx="8280920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5-2. Wigner-</a:t>
            </a:r>
            <a:r>
              <a:rPr kumimoji="0" lang="en-US" altLang="ko-KR" sz="2400" b="1" kern="0" dirty="0" err="1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Eckart</a:t>
            </a:r>
            <a:r>
              <a:rPr kumimoji="0" lang="en-US" altLang="ko-KR" sz="2400" b="1" kern="0" dirty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theorem for (</a:t>
            </a:r>
            <a:r>
              <a:rPr kumimoji="0" lang="en-US" altLang="ko-KR" sz="2400" b="1" i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LS)JI</a:t>
            </a:r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-coupled states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83165" y="638726"/>
            <a:ext cx="3363075" cy="22519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Y얕은샘물M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36" y="1086973"/>
            <a:ext cx="7401644" cy="5010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직사각형 4"/>
          <p:cNvSpPr/>
          <p:nvPr/>
        </p:nvSpPr>
        <p:spPr bwMode="auto">
          <a:xfrm>
            <a:off x="5631180" y="3223334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Y얕은샘물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2200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64598" y="282093"/>
            <a:ext cx="8280920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In summary, 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383165" y="638726"/>
            <a:ext cx="3363075" cy="22519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HY얕은샘물M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36" y="906631"/>
            <a:ext cx="8492016" cy="1282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64236" y="2285895"/>
            <a:ext cx="6925140" cy="116955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609600" indent="-609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1pPr>
            <a:lvl2pPr marL="742950" indent="-28575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2pPr>
            <a:lvl3pPr marL="11430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3pPr>
            <a:lvl4pPr marL="16002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4pPr>
            <a:lvl5pPr marL="20574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9pPr>
          </a:lstStyle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Now, we need to evaluate the reduced matrix element, </a:t>
            </a:r>
          </a:p>
          <a:p>
            <a:pPr marL="0" indent="0" algn="l" eaLnBrk="1" hangingPunct="1">
              <a:spcBef>
                <a:spcPts val="600"/>
              </a:spcBef>
              <a:defRPr/>
            </a:pPr>
            <a:endParaRPr lang="en-US" altLang="ko-KR" sz="2000" dirty="0" smtClean="0">
              <a:latin typeface="Lucida Sans" panose="020B0602030504020204" pitchFamily="34" charset="0"/>
              <a:ea typeface="함초롬바탕" panose="02030504000101010101" pitchFamily="18" charset="-127"/>
              <a:cs typeface="Lucida Sans" panose="020B0602030504020204" pitchFamily="34" charset="0"/>
            </a:endParaRPr>
          </a:p>
          <a:p>
            <a:pPr marL="0" indent="0" algn="l" eaLnBrk="1" hangingPunct="1">
              <a:spcBef>
                <a:spcPts val="600"/>
              </a:spcBef>
              <a:defRPr/>
            </a:pPr>
            <a:endParaRPr lang="en-US" altLang="ko-KR" sz="2000" dirty="0" smtClean="0">
              <a:latin typeface="Lucida Sans" panose="020B0602030504020204" pitchFamily="34" charset="0"/>
              <a:ea typeface="함초롬바탕" panose="02030504000101010101" pitchFamily="18" charset="-127"/>
              <a:cs typeface="Lucida Sans" panose="020B0602030504020204" pitchFamily="34" charset="0"/>
            </a:endParaRP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690740"/>
              </p:ext>
            </p:extLst>
          </p:nvPr>
        </p:nvGraphicFramePr>
        <p:xfrm>
          <a:off x="736648" y="2786588"/>
          <a:ext cx="3587683" cy="469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54" name="Equation" r:id="rId4" imgW="1752480" imgH="228600" progId="Equation.DSMT4">
                  <p:embed/>
                </p:oleObj>
              </mc:Choice>
              <mc:Fallback>
                <p:oleObj name="Equation" r:id="rId4" imgW="1752480" imgH="228600" progId="Equation.DSMT4">
                  <p:embed/>
                  <p:pic>
                    <p:nvPicPr>
                      <p:cNvPr id="17" name="개체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6648" y="2786588"/>
                        <a:ext cx="3587683" cy="46976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988824"/>
              </p:ext>
            </p:extLst>
          </p:nvPr>
        </p:nvGraphicFramePr>
        <p:xfrm>
          <a:off x="387578" y="3532379"/>
          <a:ext cx="4497387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55" name="Equation" r:id="rId6" imgW="2197080" imgH="711000" progId="Equation.DSMT4">
                  <p:embed/>
                </p:oleObj>
              </mc:Choice>
              <mc:Fallback>
                <p:oleObj name="Equation" r:id="rId6" imgW="2197080" imgH="711000" progId="Equation.DSMT4">
                  <p:embed/>
                  <p:pic>
                    <p:nvPicPr>
                      <p:cNvPr id="9" name="개체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578" y="3532379"/>
                        <a:ext cx="4497387" cy="146208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3165" y="5090697"/>
            <a:ext cx="7448123" cy="78483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609600" indent="-609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1pPr>
            <a:lvl2pPr marL="742950" indent="-28575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2pPr>
            <a:lvl3pPr marL="11430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3pPr>
            <a:lvl4pPr marL="16002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4pPr>
            <a:lvl5pPr marL="20574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9pPr>
          </a:lstStyle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e.g., for 87Rb D2 transition, |&lt;..&gt;| = 4.17ea</a:t>
            </a:r>
            <a:r>
              <a:rPr lang="en-US" altLang="ko-KR" sz="2000" baseline="-25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0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 from above,</a:t>
            </a:r>
          </a:p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while tabulated value is 4.23 ea</a:t>
            </a:r>
            <a:r>
              <a:rPr lang="en-US" altLang="ko-KR" sz="2000" baseline="-25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0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013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1195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533779" cy="32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92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2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818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7894878" cy="44517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8972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407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11561" y="476672"/>
            <a:ext cx="5787580" cy="193899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609600" indent="-609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1pPr>
            <a:lvl2pPr marL="742950" indent="-28575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2pPr>
            <a:lvl3pPr marL="11430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3pPr>
            <a:lvl4pPr marL="16002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4pPr>
            <a:lvl5pPr marL="20574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9pPr>
          </a:lstStyle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Suppose that a laser field,</a:t>
            </a:r>
          </a:p>
          <a:p>
            <a:pPr marL="0" indent="0" algn="l" eaLnBrk="1" hangingPunct="1">
              <a:spcBef>
                <a:spcPts val="600"/>
              </a:spcBef>
              <a:defRPr/>
            </a:pPr>
            <a:endParaRPr lang="en-US" altLang="ko-KR" sz="2000" dirty="0">
              <a:latin typeface="Lucida Sans" panose="020B0602030504020204" pitchFamily="34" charset="0"/>
              <a:ea typeface="함초롬바탕" panose="02030504000101010101" pitchFamily="18" charset="-127"/>
              <a:cs typeface="Lucida Sans" panose="020B0602030504020204" pitchFamily="34" charset="0"/>
            </a:endParaRPr>
          </a:p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is applied to </a:t>
            </a:r>
            <a:r>
              <a:rPr lang="en-US" altLang="ko-KR" sz="2000" dirty="0" err="1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Rb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 atoms to drive a transition </a:t>
            </a:r>
          </a:p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from |5S</a:t>
            </a:r>
            <a:r>
              <a:rPr lang="en-US" altLang="ko-KR" sz="2000" baseline="-25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1/2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, F, mF) to |5P</a:t>
            </a:r>
            <a:r>
              <a:rPr lang="en-US" altLang="ko-KR" sz="2000" baseline="-25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3/2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, F’, mF’).</a:t>
            </a:r>
          </a:p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b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Find the Rabi frequency.</a:t>
            </a: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117076"/>
              </p:ext>
            </p:extLst>
          </p:nvPr>
        </p:nvGraphicFramePr>
        <p:xfrm>
          <a:off x="971600" y="836712"/>
          <a:ext cx="3096344" cy="48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29" name="Equation" r:id="rId3" imgW="1714320" imgH="266400" progId="Equation.DSMT4">
                  <p:embed/>
                </p:oleObj>
              </mc:Choice>
              <mc:Fallback>
                <p:oleObj name="Equation" r:id="rId3" imgW="1714320" imgH="266400" progId="Equation.DSMT4">
                  <p:embed/>
                  <p:pic>
                    <p:nvPicPr>
                      <p:cNvPr id="31" name="개체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836712"/>
                        <a:ext cx="3096344" cy="48006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1005737" y="2571952"/>
            <a:ext cx="4176464" cy="2736304"/>
            <a:chOff x="1043608" y="1556696"/>
            <a:chExt cx="4176464" cy="2736304"/>
          </a:xfrm>
        </p:grpSpPr>
        <p:pic>
          <p:nvPicPr>
            <p:cNvPr id="6" name="그림 5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9414" y="1795462"/>
              <a:ext cx="874068" cy="864000"/>
            </a:xfrm>
            <a:prstGeom prst="rect">
              <a:avLst/>
            </a:prstGeom>
          </p:spPr>
        </p:pic>
        <p:pic>
          <p:nvPicPr>
            <p:cNvPr id="7" name="그림 6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2912" y="2446990"/>
              <a:ext cx="874068" cy="864000"/>
            </a:xfrm>
            <a:prstGeom prst="rect">
              <a:avLst/>
            </a:prstGeom>
          </p:spPr>
        </p:pic>
        <p:pic>
          <p:nvPicPr>
            <p:cNvPr id="8" name="그림 7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5916" y="2060848"/>
              <a:ext cx="874068" cy="864000"/>
            </a:xfrm>
            <a:prstGeom prst="rect">
              <a:avLst/>
            </a:prstGeom>
          </p:spPr>
        </p:pic>
        <p:pic>
          <p:nvPicPr>
            <p:cNvPr id="9" name="그림 8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8848" y="3290420"/>
              <a:ext cx="874068" cy="864000"/>
            </a:xfrm>
            <a:prstGeom prst="rect">
              <a:avLst/>
            </a:prstGeom>
          </p:spPr>
        </p:pic>
        <p:pic>
          <p:nvPicPr>
            <p:cNvPr id="10" name="그림 9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7341" y="2858420"/>
              <a:ext cx="874068" cy="864000"/>
            </a:xfrm>
            <a:prstGeom prst="rect">
              <a:avLst/>
            </a:prstGeom>
          </p:spPr>
        </p:pic>
        <p:sp>
          <p:nvSpPr>
            <p:cNvPr id="11" name="오른쪽 화살표 10"/>
            <p:cNvSpPr/>
            <p:nvPr/>
          </p:nvSpPr>
          <p:spPr bwMode="auto">
            <a:xfrm>
              <a:off x="1043608" y="1556696"/>
              <a:ext cx="4176464" cy="2736304"/>
            </a:xfrm>
            <a:prstGeom prst="rightArrow">
              <a:avLst>
                <a:gd name="adj1" fmla="val 74488"/>
                <a:gd name="adj2" fmla="val 23216"/>
              </a:avLst>
            </a:prstGeom>
            <a:gradFill flip="none" rotWithShape="1">
              <a:gsLst>
                <a:gs pos="0">
                  <a:srgbClr val="FF9900">
                    <a:shade val="30000"/>
                    <a:satMod val="115000"/>
                    <a:alpha val="30000"/>
                  </a:srgbClr>
                </a:gs>
                <a:gs pos="50000">
                  <a:srgbClr val="FF9900">
                    <a:shade val="67500"/>
                    <a:satMod val="115000"/>
                    <a:alpha val="41000"/>
                  </a:srgbClr>
                </a:gs>
                <a:gs pos="100000">
                  <a:srgbClr val="FF9900">
                    <a:shade val="100000"/>
                    <a:satMod val="115000"/>
                    <a:alpha val="37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Y얕은샘물M" pitchFamily="18" charset="-127"/>
              </a:endParaRPr>
            </a:p>
          </p:txBody>
        </p:sp>
      </p:grp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501442"/>
              </p:ext>
            </p:extLst>
          </p:nvPr>
        </p:nvGraphicFramePr>
        <p:xfrm>
          <a:off x="867794" y="5320973"/>
          <a:ext cx="3832252" cy="59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30" name="Equation" r:id="rId6" imgW="1714320" imgH="266400" progId="Equation.DSMT4">
                  <p:embed/>
                </p:oleObj>
              </mc:Choice>
              <mc:Fallback>
                <p:oleObj name="Equation" r:id="rId6" imgW="1714320" imgH="266400" progId="Equation.DSMT4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7794" y="5320973"/>
                        <a:ext cx="3832252" cy="5941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그림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1417" y="1628800"/>
            <a:ext cx="3189055" cy="4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1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7178558" cy="56281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659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5760640" cy="2007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95536" y="2492896"/>
            <a:ext cx="8018979" cy="155427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609600" indent="-609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1pPr>
            <a:lvl2pPr marL="742950" indent="-28575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2pPr>
            <a:lvl3pPr marL="11430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3pPr>
            <a:lvl4pPr marL="16002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4pPr>
            <a:lvl5pPr marL="20574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9pPr>
          </a:lstStyle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The issues are:</a:t>
            </a:r>
          </a:p>
          <a:p>
            <a:pPr marL="457200" indent="-457200" algn="l" eaLnBrk="1" hangingPunct="1">
              <a:spcBef>
                <a:spcPts val="600"/>
              </a:spcBef>
              <a:buAutoNum type="arabicParenBoth"/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While the operators are </a:t>
            </a:r>
            <a:r>
              <a:rPr lang="en-US" altLang="ko-KR" sz="2000" i="1" dirty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x</a:t>
            </a:r>
            <a:r>
              <a:rPr lang="en-US" altLang="ko-KR" sz="2000" dirty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, </a:t>
            </a:r>
            <a:r>
              <a:rPr lang="en-US" altLang="ko-KR" sz="2000" i="1" dirty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y</a:t>
            </a:r>
            <a:r>
              <a:rPr lang="en-US" altLang="ko-KR" sz="2000" dirty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, and </a:t>
            </a:r>
            <a:r>
              <a:rPr lang="en-US" altLang="ko-KR" sz="2000" i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z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, integral is over </a:t>
            </a:r>
            <a:r>
              <a:rPr lang="en-US" altLang="ko-KR" sz="2000" i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r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, </a:t>
            </a:r>
            <a:r>
              <a:rPr lang="en-US" altLang="ko-KR" sz="2000" dirty="0" smtClean="0">
                <a:latin typeface="Symbol" panose="05050102010706020507" pitchFamily="18" charset="2"/>
                <a:ea typeface="함초롬바탕" panose="02030504000101010101" pitchFamily="18" charset="-127"/>
                <a:cs typeface="Lucida Sans" panose="020B0602030504020204" pitchFamily="34" charset="0"/>
              </a:rPr>
              <a:t>q, f.</a:t>
            </a:r>
          </a:p>
          <a:p>
            <a:pPr marL="457200" indent="-457200" algn="l" eaLnBrk="1" hangingPunct="1">
              <a:spcBef>
                <a:spcPts val="600"/>
              </a:spcBef>
              <a:buAutoNum type="arabicParenBoth"/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There are three similar calculations.</a:t>
            </a:r>
          </a:p>
          <a:p>
            <a:pPr marL="457200" indent="-457200" algn="l" eaLnBrk="1" hangingPunct="1">
              <a:spcBef>
                <a:spcPts val="600"/>
              </a:spcBef>
              <a:buAutoNum type="arabicParenBoth"/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The operator </a:t>
            </a:r>
            <a:r>
              <a:rPr lang="en-US" altLang="ko-KR" sz="2000" i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x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, </a:t>
            </a:r>
            <a:r>
              <a:rPr lang="en-US" altLang="ko-KR" sz="2000" i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y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, and </a:t>
            </a:r>
            <a:r>
              <a:rPr lang="en-US" altLang="ko-KR" sz="2000" i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z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 act on only </a:t>
            </a:r>
            <a:r>
              <a:rPr lang="en-US" altLang="ko-KR" sz="2000" i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L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, not on </a:t>
            </a:r>
            <a:r>
              <a:rPr lang="en-US" altLang="ko-KR" sz="2000" i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S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 and </a:t>
            </a:r>
            <a:r>
              <a:rPr lang="en-US" altLang="ko-KR" sz="2000" i="1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I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.</a:t>
            </a:r>
            <a:endParaRPr lang="en-US" altLang="ko-KR" sz="2000" b="1" dirty="0" smtClean="0">
              <a:latin typeface="Lucida Sans" panose="020B0602030504020204" pitchFamily="34" charset="0"/>
              <a:ea typeface="함초롬바탕" panose="02030504000101010101" pitchFamily="18" charset="-127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1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07504" y="260648"/>
            <a:ext cx="8856984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3-1. The simplest nontrivial case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129" name="그룹 128"/>
          <p:cNvGrpSpPr>
            <a:grpSpLocks noChangeAspect="1"/>
          </p:cNvGrpSpPr>
          <p:nvPr/>
        </p:nvGrpSpPr>
        <p:grpSpPr>
          <a:xfrm>
            <a:off x="376455" y="980728"/>
            <a:ext cx="6711892" cy="2304000"/>
            <a:chOff x="374613" y="980728"/>
            <a:chExt cx="7563462" cy="2596321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1507467" y="1712440"/>
              <a:ext cx="450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2262798" y="1697787"/>
              <a:ext cx="450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087109" y="1712440"/>
              <a:ext cx="450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2275225" y="3030351"/>
              <a:ext cx="450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cxnSp>
          <p:nvCxnSpPr>
            <p:cNvPr id="13" name="직선 연결선 12"/>
            <p:cNvCxnSpPr/>
            <p:nvPr/>
          </p:nvCxnSpPr>
          <p:spPr bwMode="auto">
            <a:xfrm flipH="1">
              <a:off x="2488149" y="1695302"/>
              <a:ext cx="4302" cy="13187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</p:cxnSp>
        <p:sp>
          <p:nvSpPr>
            <p:cNvPr id="15" name="직사각형 14"/>
            <p:cNvSpPr/>
            <p:nvPr/>
          </p:nvSpPr>
          <p:spPr bwMode="auto">
            <a:xfrm>
              <a:off x="395536" y="980728"/>
              <a:ext cx="3789764" cy="2537615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Y얕은샘물M" pitchFamily="18" charset="-127"/>
              </a:endParaRPr>
            </a:p>
          </p:txBody>
        </p:sp>
        <p:graphicFrame>
          <p:nvGraphicFramePr>
            <p:cNvPr id="17" name="개체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6679476"/>
                </p:ext>
              </p:extLst>
            </p:nvPr>
          </p:nvGraphicFramePr>
          <p:xfrm>
            <a:off x="2087431" y="3153187"/>
            <a:ext cx="387350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737" name="Equation" r:id="rId3" imgW="2095200" imgH="228600" progId="Equation.DSMT4">
                    <p:embed/>
                  </p:oleObj>
                </mc:Choice>
                <mc:Fallback>
                  <p:oleObj name="Equation" r:id="rId3" imgW="2095200" imgH="228600" progId="Equation.DSMT4">
                    <p:embed/>
                    <p:pic>
                      <p:nvPicPr>
                        <p:cNvPr id="142" name="개체 14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87431" y="3153187"/>
                          <a:ext cx="3873500" cy="4238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그룹 20"/>
            <p:cNvGrpSpPr/>
            <p:nvPr/>
          </p:nvGrpSpPr>
          <p:grpSpPr>
            <a:xfrm rot="4970366" flipH="1">
              <a:off x="3294822" y="1731681"/>
              <a:ext cx="435941" cy="1363084"/>
              <a:chOff x="6459744" y="2388298"/>
              <a:chExt cx="969809" cy="3121208"/>
            </a:xfrm>
          </p:grpSpPr>
          <p:grpSp>
            <p:nvGrpSpPr>
              <p:cNvPr id="27" name="Group 181"/>
              <p:cNvGrpSpPr>
                <a:grpSpLocks/>
              </p:cNvGrpSpPr>
              <p:nvPr/>
            </p:nvGrpSpPr>
            <p:grpSpPr bwMode="auto">
              <a:xfrm rot="741736">
                <a:off x="6459744" y="2388298"/>
                <a:ext cx="969809" cy="2940895"/>
                <a:chOff x="3016" y="572"/>
                <a:chExt cx="693" cy="2152"/>
              </a:xfrm>
            </p:grpSpPr>
            <p:grpSp>
              <p:nvGrpSpPr>
                <p:cNvPr id="29" name="Group 119"/>
                <p:cNvGrpSpPr>
                  <a:grpSpLocks/>
                </p:cNvGrpSpPr>
                <p:nvPr/>
              </p:nvGrpSpPr>
              <p:grpSpPr bwMode="auto">
                <a:xfrm rot="20535747" flipH="1">
                  <a:off x="3016" y="572"/>
                  <a:ext cx="222" cy="749"/>
                  <a:chOff x="2374" y="1600"/>
                  <a:chExt cx="241" cy="938"/>
                </a:xfrm>
              </p:grpSpPr>
              <p:grpSp>
                <p:nvGrpSpPr>
                  <p:cNvPr id="6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2374" y="1600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68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72" name="Arc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73" name="Arc 12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69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70" name="Arc 12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71" name="Arc 126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61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381" y="2069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62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66" name="Arc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67" name="Arc 13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63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64" name="Arc 13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65" name="Arc 13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  <p:grpSp>
              <p:nvGrpSpPr>
                <p:cNvPr id="30" name="Group 134"/>
                <p:cNvGrpSpPr>
                  <a:grpSpLocks/>
                </p:cNvGrpSpPr>
                <p:nvPr/>
              </p:nvGrpSpPr>
              <p:grpSpPr bwMode="auto">
                <a:xfrm rot="20535747" flipH="1">
                  <a:off x="3487" y="1974"/>
                  <a:ext cx="222" cy="750"/>
                  <a:chOff x="2374" y="1600"/>
                  <a:chExt cx="241" cy="938"/>
                </a:xfrm>
              </p:grpSpPr>
              <p:grpSp>
                <p:nvGrpSpPr>
                  <p:cNvPr id="46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2374" y="1600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54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58" name="Arc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9" name="Arc 13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55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56" name="Arc 14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7" name="Arc 141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47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2381" y="2069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48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52" name="Arc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3" name="Arc 145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49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50" name="Arc 14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1" name="Arc 148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  <p:grpSp>
              <p:nvGrpSpPr>
                <p:cNvPr id="31" name="Group 149"/>
                <p:cNvGrpSpPr>
                  <a:grpSpLocks/>
                </p:cNvGrpSpPr>
                <p:nvPr/>
              </p:nvGrpSpPr>
              <p:grpSpPr bwMode="auto">
                <a:xfrm rot="20535747" flipH="1">
                  <a:off x="3239" y="1282"/>
                  <a:ext cx="222" cy="750"/>
                  <a:chOff x="2374" y="1600"/>
                  <a:chExt cx="241" cy="938"/>
                </a:xfrm>
              </p:grpSpPr>
              <p:grpSp>
                <p:nvGrpSpPr>
                  <p:cNvPr id="32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374" y="1600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40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44" name="Arc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5" name="Arc 15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41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42" name="Arc 15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3" name="Arc 156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33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2381" y="2069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34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38" name="Arc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9" name="Arc 16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35" name="Group 1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36" name="Arc 16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7" name="Arc 16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</p:grpSp>
          <p:sp>
            <p:nvSpPr>
              <p:cNvPr id="28" name="AutoShape 180"/>
              <p:cNvSpPr>
                <a:spLocks noChangeArrowheads="1"/>
              </p:cNvSpPr>
              <p:nvPr/>
            </p:nvSpPr>
            <p:spPr bwMode="auto">
              <a:xfrm rot="20844404" flipV="1">
                <a:off x="7067596" y="5255048"/>
                <a:ext cx="254147" cy="25445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aphicFrame>
          <p:nvGraphicFramePr>
            <p:cNvPr id="24" name="개체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94670"/>
                </p:ext>
              </p:extLst>
            </p:nvPr>
          </p:nvGraphicFramePr>
          <p:xfrm>
            <a:off x="374613" y="2803721"/>
            <a:ext cx="770183" cy="385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738" name="Equation" r:id="rId5" imgW="368280" imgH="177480" progId="Equation.DSMT4">
                    <p:embed/>
                  </p:oleObj>
                </mc:Choice>
                <mc:Fallback>
                  <p:oleObj name="Equation" r:id="rId5" imgW="368280" imgH="177480" progId="Equation.DSMT4">
                    <p:embed/>
                    <p:pic>
                      <p:nvPicPr>
                        <p:cNvPr id="149" name="개체 14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4613" y="2803721"/>
                          <a:ext cx="770183" cy="3850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개체 1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0264985"/>
                </p:ext>
              </p:extLst>
            </p:nvPr>
          </p:nvGraphicFramePr>
          <p:xfrm>
            <a:off x="390972" y="1516961"/>
            <a:ext cx="726653" cy="362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739" name="Equation" r:id="rId7" imgW="342720" imgH="164880" progId="Equation.DSMT4">
                    <p:embed/>
                  </p:oleObj>
                </mc:Choice>
                <mc:Fallback>
                  <p:oleObj name="Equation" r:id="rId7" imgW="342720" imgH="164880" progId="Equation.DSMT4">
                    <p:embed/>
                    <p:pic>
                      <p:nvPicPr>
                        <p:cNvPr id="24" name="개체 2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0972" y="1516961"/>
                          <a:ext cx="726653" cy="362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개체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9857242"/>
                </p:ext>
              </p:extLst>
            </p:nvPr>
          </p:nvGraphicFramePr>
          <p:xfrm>
            <a:off x="2031412" y="1109578"/>
            <a:ext cx="3873500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740" name="Equation" r:id="rId9" imgW="2095200" imgH="253800" progId="Equation.DSMT4">
                    <p:embed/>
                  </p:oleObj>
                </mc:Choice>
                <mc:Fallback>
                  <p:oleObj name="Equation" r:id="rId9" imgW="2095200" imgH="253800" progId="Equation.DSMT4">
                    <p:embed/>
                    <p:pic>
                      <p:nvPicPr>
                        <p:cNvPr id="17" name="개체 1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31412" y="1109578"/>
                          <a:ext cx="3873500" cy="46831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개체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3905699"/>
                </p:ext>
              </p:extLst>
            </p:nvPr>
          </p:nvGraphicFramePr>
          <p:xfrm>
            <a:off x="4445575" y="2117725"/>
            <a:ext cx="3492500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741" name="Equation" r:id="rId11" imgW="1562040" imgH="253800" progId="Equation.DSMT4">
                    <p:embed/>
                  </p:oleObj>
                </mc:Choice>
                <mc:Fallback>
                  <p:oleObj name="Equation" r:id="rId11" imgW="1562040" imgH="253800" progId="Equation.DSMT4">
                    <p:embed/>
                    <p:pic>
                      <p:nvPicPr>
                        <p:cNvPr id="12" name="개체 1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445575" y="2117725"/>
                          <a:ext cx="3492500" cy="56515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8" name="Text Box 11"/>
          <p:cNvSpPr txBox="1">
            <a:spLocks noChangeArrowheads="1"/>
          </p:cNvSpPr>
          <p:nvPr/>
        </p:nvSpPr>
        <p:spPr bwMode="auto">
          <a:xfrm>
            <a:off x="179512" y="3610769"/>
            <a:ext cx="8018979" cy="40011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609600" indent="-609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1pPr>
            <a:lvl2pPr marL="742950" indent="-28575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2pPr>
            <a:lvl3pPr marL="11430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3pPr>
            <a:lvl4pPr marL="16002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4pPr>
            <a:lvl5pPr marL="20574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9pPr>
          </a:lstStyle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Find </a:t>
            </a:r>
            <a:r>
              <a:rPr lang="en-US" altLang="ko-KR" sz="2000" i="1" dirty="0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W</a:t>
            </a:r>
            <a:r>
              <a:rPr lang="en-US" altLang="ko-KR" sz="2000" dirty="0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2000" i="1" dirty="0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2000" dirty="0" smtClean="0">
                <a:latin typeface="Times New Roman" panose="02020603050405020304" pitchFamily="18" charset="0"/>
                <a:ea typeface="함초롬바탕" panose="02030504000101010101" pitchFamily="18" charset="-127"/>
                <a:cs typeface="Times New Roman" panose="02020603050405020304" pitchFamily="18" charset="0"/>
              </a:rPr>
              <a:t>)</a:t>
            </a: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 and the Rabi frequency.</a:t>
            </a:r>
            <a:endParaRPr lang="en-US" altLang="ko-KR" sz="2000" b="1" dirty="0" smtClean="0">
              <a:latin typeface="Lucida Sans" panose="020B0602030504020204" pitchFamily="34" charset="0"/>
              <a:ea typeface="함초롬바탕" panose="02030504000101010101" pitchFamily="18" charset="-127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07504" y="260648"/>
            <a:ext cx="8856984" cy="6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latin typeface="Lucida Sans" pitchFamily="34" charset="0"/>
              </a:rPr>
              <a:t>3-1. The simplest nontrivial case</a:t>
            </a:r>
            <a:endParaRPr kumimoji="0" lang="en-US" altLang="ko-KR" sz="2400" b="1" kern="0" dirty="0" smtClean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129" name="그룹 128"/>
          <p:cNvGrpSpPr>
            <a:grpSpLocks noChangeAspect="1"/>
          </p:cNvGrpSpPr>
          <p:nvPr/>
        </p:nvGrpSpPr>
        <p:grpSpPr>
          <a:xfrm>
            <a:off x="376455" y="980728"/>
            <a:ext cx="6711892" cy="2304000"/>
            <a:chOff x="374613" y="980728"/>
            <a:chExt cx="7563462" cy="2596321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1507467" y="1712440"/>
              <a:ext cx="450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2262798" y="1697787"/>
              <a:ext cx="450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087109" y="1712440"/>
              <a:ext cx="450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2275225" y="3030351"/>
              <a:ext cx="450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 sz="2400"/>
            </a:p>
          </p:txBody>
        </p:sp>
        <p:cxnSp>
          <p:nvCxnSpPr>
            <p:cNvPr id="13" name="직선 연결선 12"/>
            <p:cNvCxnSpPr/>
            <p:nvPr/>
          </p:nvCxnSpPr>
          <p:spPr bwMode="auto">
            <a:xfrm flipH="1">
              <a:off x="2488149" y="1695302"/>
              <a:ext cx="4302" cy="13187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</p:cxnSp>
        <p:sp>
          <p:nvSpPr>
            <p:cNvPr id="15" name="직사각형 14"/>
            <p:cNvSpPr/>
            <p:nvPr/>
          </p:nvSpPr>
          <p:spPr bwMode="auto">
            <a:xfrm>
              <a:off x="395536" y="980728"/>
              <a:ext cx="3789764" cy="2537615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HY얕은샘물M" pitchFamily="18" charset="-127"/>
              </a:endParaRPr>
            </a:p>
          </p:txBody>
        </p:sp>
        <p:graphicFrame>
          <p:nvGraphicFramePr>
            <p:cNvPr id="17" name="개체 16"/>
            <p:cNvGraphicFramePr>
              <a:graphicFrameLocks noChangeAspect="1"/>
            </p:cNvGraphicFramePr>
            <p:nvPr>
              <p:extLst/>
            </p:nvPr>
          </p:nvGraphicFramePr>
          <p:xfrm>
            <a:off x="2087431" y="3153187"/>
            <a:ext cx="387350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751" name="Equation" r:id="rId3" imgW="2095200" imgH="228600" progId="Equation.DSMT4">
                    <p:embed/>
                  </p:oleObj>
                </mc:Choice>
                <mc:Fallback>
                  <p:oleObj name="Equation" r:id="rId3" imgW="2095200" imgH="228600" progId="Equation.DSMT4">
                    <p:embed/>
                    <p:pic>
                      <p:nvPicPr>
                        <p:cNvPr id="17" name="개체 1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87431" y="3153187"/>
                          <a:ext cx="3873500" cy="4238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그룹 20"/>
            <p:cNvGrpSpPr/>
            <p:nvPr/>
          </p:nvGrpSpPr>
          <p:grpSpPr>
            <a:xfrm rot="4970366" flipH="1">
              <a:off x="3294822" y="1731681"/>
              <a:ext cx="435941" cy="1363084"/>
              <a:chOff x="6459744" y="2388298"/>
              <a:chExt cx="969809" cy="3121208"/>
            </a:xfrm>
          </p:grpSpPr>
          <p:grpSp>
            <p:nvGrpSpPr>
              <p:cNvPr id="27" name="Group 181"/>
              <p:cNvGrpSpPr>
                <a:grpSpLocks/>
              </p:cNvGrpSpPr>
              <p:nvPr/>
            </p:nvGrpSpPr>
            <p:grpSpPr bwMode="auto">
              <a:xfrm rot="741736">
                <a:off x="6459744" y="2388298"/>
                <a:ext cx="969809" cy="2940895"/>
                <a:chOff x="3016" y="572"/>
                <a:chExt cx="693" cy="2152"/>
              </a:xfrm>
            </p:grpSpPr>
            <p:grpSp>
              <p:nvGrpSpPr>
                <p:cNvPr id="29" name="Group 119"/>
                <p:cNvGrpSpPr>
                  <a:grpSpLocks/>
                </p:cNvGrpSpPr>
                <p:nvPr/>
              </p:nvGrpSpPr>
              <p:grpSpPr bwMode="auto">
                <a:xfrm rot="20535747" flipH="1">
                  <a:off x="3016" y="572"/>
                  <a:ext cx="222" cy="749"/>
                  <a:chOff x="2374" y="1600"/>
                  <a:chExt cx="241" cy="938"/>
                </a:xfrm>
              </p:grpSpPr>
              <p:grpSp>
                <p:nvGrpSpPr>
                  <p:cNvPr id="6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2374" y="1600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68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72" name="Arc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73" name="Arc 12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69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70" name="Arc 12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71" name="Arc 126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61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381" y="2069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62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66" name="Arc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67" name="Arc 13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63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64" name="Arc 13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65" name="Arc 13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  <p:grpSp>
              <p:nvGrpSpPr>
                <p:cNvPr id="30" name="Group 134"/>
                <p:cNvGrpSpPr>
                  <a:grpSpLocks/>
                </p:cNvGrpSpPr>
                <p:nvPr/>
              </p:nvGrpSpPr>
              <p:grpSpPr bwMode="auto">
                <a:xfrm rot="20535747" flipH="1">
                  <a:off x="3487" y="1974"/>
                  <a:ext cx="222" cy="750"/>
                  <a:chOff x="2374" y="1600"/>
                  <a:chExt cx="241" cy="938"/>
                </a:xfrm>
              </p:grpSpPr>
              <p:grpSp>
                <p:nvGrpSpPr>
                  <p:cNvPr id="46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2374" y="1600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54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58" name="Arc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9" name="Arc 13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55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56" name="Arc 140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7" name="Arc 141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47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2381" y="2069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48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52" name="Arc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3" name="Arc 145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49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50" name="Arc 14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1" name="Arc 148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  <p:grpSp>
              <p:nvGrpSpPr>
                <p:cNvPr id="31" name="Group 149"/>
                <p:cNvGrpSpPr>
                  <a:grpSpLocks/>
                </p:cNvGrpSpPr>
                <p:nvPr/>
              </p:nvGrpSpPr>
              <p:grpSpPr bwMode="auto">
                <a:xfrm rot="20535747" flipH="1">
                  <a:off x="3239" y="1282"/>
                  <a:ext cx="222" cy="750"/>
                  <a:chOff x="2374" y="1600"/>
                  <a:chExt cx="241" cy="938"/>
                </a:xfrm>
              </p:grpSpPr>
              <p:grpSp>
                <p:nvGrpSpPr>
                  <p:cNvPr id="32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374" y="1600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40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44" name="Arc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5" name="Arc 153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41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42" name="Arc 155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3" name="Arc 156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33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2381" y="2069"/>
                    <a:ext cx="234" cy="469"/>
                    <a:chOff x="2374" y="1600"/>
                    <a:chExt cx="234" cy="792"/>
                  </a:xfrm>
                </p:grpSpPr>
                <p:grpSp>
                  <p:nvGrpSpPr>
                    <p:cNvPr id="34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1" y="1600"/>
                      <a:ext cx="227" cy="398"/>
                      <a:chOff x="2381" y="1600"/>
                      <a:chExt cx="227" cy="398"/>
                    </a:xfrm>
                  </p:grpSpPr>
                  <p:sp>
                    <p:nvSpPr>
                      <p:cNvPr id="38" name="Arc 1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1" y="1600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9" name="Arc 160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381" y="1797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  <p:grpSp>
                  <p:nvGrpSpPr>
                    <p:cNvPr id="35" name="Group 1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4" y="1994"/>
                      <a:ext cx="227" cy="398"/>
                      <a:chOff x="2381" y="2008"/>
                      <a:chExt cx="227" cy="398"/>
                    </a:xfrm>
                  </p:grpSpPr>
                  <p:sp>
                    <p:nvSpPr>
                      <p:cNvPr id="36" name="Arc 16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381" y="2008"/>
                        <a:ext cx="227" cy="198"/>
                      </a:xfrm>
                      <a:custGeom>
                        <a:avLst/>
                        <a:gdLst>
                          <a:gd name="G0" fmla="+- 0 0 0"/>
                          <a:gd name="G1" fmla="+- 18882 0 0"/>
                          <a:gd name="G2" fmla="+- 21600 0 0"/>
                          <a:gd name="T0" fmla="*/ 10489 w 21600"/>
                          <a:gd name="T1" fmla="*/ 0 h 18882"/>
                          <a:gd name="T2" fmla="*/ 21600 w 21600"/>
                          <a:gd name="T3" fmla="*/ 18882 h 18882"/>
                          <a:gd name="T4" fmla="*/ 0 w 21600"/>
                          <a:gd name="T5" fmla="*/ 18882 h 188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8882" fill="none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</a:path>
                          <a:path w="21600" h="18882" stroke="0" extrusionOk="0">
                            <a:moveTo>
                              <a:pt x="10489" y="-1"/>
                            </a:moveTo>
                            <a:cubicBezTo>
                              <a:pt x="17346" y="3809"/>
                              <a:pt x="21600" y="11037"/>
                              <a:pt x="21600" y="18882"/>
                            </a:cubicBezTo>
                            <a:lnTo>
                              <a:pt x="0" y="18882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37" name="Arc 16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2381" y="2205"/>
                        <a:ext cx="227" cy="201"/>
                      </a:xfrm>
                      <a:custGeom>
                        <a:avLst/>
                        <a:gdLst>
                          <a:gd name="G0" fmla="+- 0 0 0"/>
                          <a:gd name="G1" fmla="+- 19084 0 0"/>
                          <a:gd name="G2" fmla="+- 21600 0 0"/>
                          <a:gd name="T0" fmla="*/ 10118 w 21600"/>
                          <a:gd name="T1" fmla="*/ 0 h 19084"/>
                          <a:gd name="T2" fmla="*/ 21600 w 21600"/>
                          <a:gd name="T3" fmla="*/ 19084 h 19084"/>
                          <a:gd name="T4" fmla="*/ 0 w 21600"/>
                          <a:gd name="T5" fmla="*/ 19084 h 190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9084" fill="none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</a:path>
                          <a:path w="21600" h="19084" stroke="0" extrusionOk="0">
                            <a:moveTo>
                              <a:pt x="10117" y="0"/>
                            </a:moveTo>
                            <a:cubicBezTo>
                              <a:pt x="17182" y="3745"/>
                              <a:pt x="21600" y="11087"/>
                              <a:pt x="21600" y="19084"/>
                            </a:cubicBezTo>
                            <a:lnTo>
                              <a:pt x="0" y="1908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</p:grpSp>
          <p:sp>
            <p:nvSpPr>
              <p:cNvPr id="28" name="AutoShape 180"/>
              <p:cNvSpPr>
                <a:spLocks noChangeArrowheads="1"/>
              </p:cNvSpPr>
              <p:nvPr/>
            </p:nvSpPr>
            <p:spPr bwMode="auto">
              <a:xfrm rot="20844404" flipV="1">
                <a:off x="7067596" y="5255048"/>
                <a:ext cx="254147" cy="25445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aphicFrame>
          <p:nvGraphicFramePr>
            <p:cNvPr id="24" name="개체 23"/>
            <p:cNvGraphicFramePr>
              <a:graphicFrameLocks noChangeAspect="1"/>
            </p:cNvGraphicFramePr>
            <p:nvPr>
              <p:extLst/>
            </p:nvPr>
          </p:nvGraphicFramePr>
          <p:xfrm>
            <a:off x="374613" y="2803721"/>
            <a:ext cx="770183" cy="385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752" name="Equation" r:id="rId5" imgW="368280" imgH="177480" progId="Equation.DSMT4">
                    <p:embed/>
                  </p:oleObj>
                </mc:Choice>
                <mc:Fallback>
                  <p:oleObj name="Equation" r:id="rId5" imgW="368280" imgH="177480" progId="Equation.DSMT4">
                    <p:embed/>
                    <p:pic>
                      <p:nvPicPr>
                        <p:cNvPr id="24" name="개체 2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4613" y="2803721"/>
                          <a:ext cx="770183" cy="3850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개체 121"/>
            <p:cNvGraphicFramePr>
              <a:graphicFrameLocks noChangeAspect="1"/>
            </p:cNvGraphicFramePr>
            <p:nvPr>
              <p:extLst/>
            </p:nvPr>
          </p:nvGraphicFramePr>
          <p:xfrm>
            <a:off x="390972" y="1516961"/>
            <a:ext cx="726653" cy="362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753" name="Equation" r:id="rId7" imgW="342720" imgH="164880" progId="Equation.DSMT4">
                    <p:embed/>
                  </p:oleObj>
                </mc:Choice>
                <mc:Fallback>
                  <p:oleObj name="Equation" r:id="rId7" imgW="342720" imgH="164880" progId="Equation.DSMT4">
                    <p:embed/>
                    <p:pic>
                      <p:nvPicPr>
                        <p:cNvPr id="122" name="개체 12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0972" y="1516961"/>
                          <a:ext cx="726653" cy="362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개체 125"/>
            <p:cNvGraphicFramePr>
              <a:graphicFrameLocks noChangeAspect="1"/>
            </p:cNvGraphicFramePr>
            <p:nvPr>
              <p:extLst/>
            </p:nvPr>
          </p:nvGraphicFramePr>
          <p:xfrm>
            <a:off x="2031412" y="1109578"/>
            <a:ext cx="3873500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754" name="Equation" r:id="rId9" imgW="2095200" imgH="253800" progId="Equation.DSMT4">
                    <p:embed/>
                  </p:oleObj>
                </mc:Choice>
                <mc:Fallback>
                  <p:oleObj name="Equation" r:id="rId9" imgW="2095200" imgH="253800" progId="Equation.DSMT4">
                    <p:embed/>
                    <p:pic>
                      <p:nvPicPr>
                        <p:cNvPr id="126" name="개체 12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31412" y="1109578"/>
                          <a:ext cx="3873500" cy="46831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개체 126"/>
            <p:cNvGraphicFramePr>
              <a:graphicFrameLocks noChangeAspect="1"/>
            </p:cNvGraphicFramePr>
            <p:nvPr>
              <p:extLst/>
            </p:nvPr>
          </p:nvGraphicFramePr>
          <p:xfrm>
            <a:off x="4445575" y="2117725"/>
            <a:ext cx="3492500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755" name="Equation" r:id="rId11" imgW="1562040" imgH="253800" progId="Equation.DSMT4">
                    <p:embed/>
                  </p:oleObj>
                </mc:Choice>
                <mc:Fallback>
                  <p:oleObj name="Equation" r:id="rId11" imgW="1562040" imgH="253800" progId="Equation.DSMT4">
                    <p:embed/>
                    <p:pic>
                      <p:nvPicPr>
                        <p:cNvPr id="127" name="개체 12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445575" y="2117725"/>
                          <a:ext cx="3492500" cy="56515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8" name="Text Box 11"/>
          <p:cNvSpPr txBox="1">
            <a:spLocks noChangeArrowheads="1"/>
          </p:cNvSpPr>
          <p:nvPr/>
        </p:nvSpPr>
        <p:spPr bwMode="auto">
          <a:xfrm>
            <a:off x="179512" y="3610769"/>
            <a:ext cx="8018979" cy="40011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609600" indent="-609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1pPr>
            <a:lvl2pPr marL="742950" indent="-28575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2pPr>
            <a:lvl3pPr marL="11430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3pPr>
            <a:lvl4pPr marL="16002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4pPr>
            <a:lvl5pPr marL="2057400" indent="-228600" algn="ctr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HY얕은샘물M" pitchFamily="18" charset="-127"/>
              </a:defRPr>
            </a:lvl9pPr>
          </a:lstStyle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ko-KR" sz="2000" dirty="0" smtClean="0">
                <a:latin typeface="Lucida Sans" panose="020B0602030504020204" pitchFamily="34" charset="0"/>
                <a:ea typeface="함초롬바탕" panose="02030504000101010101" pitchFamily="18" charset="-127"/>
                <a:cs typeface="Lucida Sans" panose="020B0602030504020204" pitchFamily="34" charset="0"/>
              </a:rPr>
              <a:t>Find W(t) and the Rabi frequency.</a:t>
            </a:r>
            <a:endParaRPr lang="en-US" altLang="ko-KR" sz="2000" b="1" dirty="0" smtClean="0">
              <a:latin typeface="Lucida Sans" panose="020B0602030504020204" pitchFamily="34" charset="0"/>
              <a:ea typeface="함초롬바탕" panose="02030504000101010101" pitchFamily="18" charset="-127"/>
              <a:cs typeface="Lucida Sans" panose="020B0602030504020204" pitchFamily="34" charset="0"/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286" y="4376377"/>
            <a:ext cx="7852106" cy="1293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737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1536-4DD8-4939-92E7-D8EE31482157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0" y="473309"/>
            <a:ext cx="8846418" cy="33828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799031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HY얕은샘물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HY얕은샘물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21840</TotalTime>
  <Words>430</Words>
  <Application>Microsoft Office PowerPoint</Application>
  <PresentationFormat>화면 슬라이드 쇼(4:3)</PresentationFormat>
  <Paragraphs>95</Paragraphs>
  <Slides>30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9" baseType="lpstr">
      <vt:lpstr>HY얕은샘물M</vt:lpstr>
      <vt:lpstr>굴림</vt:lpstr>
      <vt:lpstr>함초롬바탕</vt:lpstr>
      <vt:lpstr>Comic Sans MS</vt:lpstr>
      <vt:lpstr>Lucida Sans</vt:lpstr>
      <vt:lpstr>Symbol</vt:lpstr>
      <vt:lpstr>Times New Roman</vt:lpstr>
      <vt:lpstr>기본 디자인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고려대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고려대</dc:creator>
  <cp:lastModifiedBy>user</cp:lastModifiedBy>
  <cp:revision>1054</cp:revision>
  <cp:lastPrinted>2022-02-10T08:24:18Z</cp:lastPrinted>
  <dcterms:created xsi:type="dcterms:W3CDTF">2001-10-25T07:41:14Z</dcterms:created>
  <dcterms:modified xsi:type="dcterms:W3CDTF">2022-02-10T08:26:06Z</dcterms:modified>
</cp:coreProperties>
</file>